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88" r:id="rId2"/>
  </p:sldMasterIdLst>
  <p:notesMasterIdLst>
    <p:notesMasterId r:id="rId13"/>
  </p:notesMasterIdLst>
  <p:handoutMasterIdLst>
    <p:handoutMasterId r:id="rId14"/>
  </p:handoutMasterIdLst>
  <p:sldIdLst>
    <p:sldId id="257" r:id="rId3"/>
    <p:sldId id="258" r:id="rId4"/>
    <p:sldId id="306" r:id="rId5"/>
    <p:sldId id="305" r:id="rId6"/>
    <p:sldId id="308" r:id="rId7"/>
    <p:sldId id="309" r:id="rId8"/>
    <p:sldId id="313" r:id="rId9"/>
    <p:sldId id="310" r:id="rId10"/>
    <p:sldId id="283" r:id="rId11"/>
    <p:sldId id="29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3D4"/>
    <a:srgbClr val="A0CA45"/>
    <a:srgbClr val="2E5090"/>
    <a:srgbClr val="D5DCE9"/>
    <a:srgbClr val="4D6AA1"/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911" autoAdjust="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07-Dec-18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07-Dec-18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6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70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29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Example objectives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At the end of this lesson, you will be able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Save files to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Move files to different locations on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Share files on the team Web server.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47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40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Example objectives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At the end of this lesson, you will be able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Save files to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Move files to different locations on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Share files on the team Web server.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94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8279-8CE5-4AE7-B09B-8574778FEA05}" type="datetimeFigureOut">
              <a:rPr lang="en-US" smtClean="0"/>
              <a:t>07-Dec-18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D659-66C0-48FD-BA7B-96FD9653E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3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8279-8CE5-4AE7-B09B-8574778FEA05}" type="datetimeFigureOut">
              <a:rPr lang="en-US" smtClean="0"/>
              <a:t>07-Dec-18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D659-66C0-48FD-BA7B-96FD9653E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6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8279-8CE5-4AE7-B09B-8574778FEA05}" type="datetimeFigureOut">
              <a:rPr lang="en-US" smtClean="0"/>
              <a:t>07-Dec-18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D659-66C0-48FD-BA7B-96FD9653E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9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8F12-96AD-4ED4-8132-A78F5E42C1F5}" type="datetime1">
              <a:rPr lang="en-US" smtClean="0"/>
              <a:pPr/>
              <a:t>07-Dec-18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1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07-Dec-18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6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07-Dec-18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07-Dec-18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5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BBB-D1D1-4386-A5E9-07F3477B78F3}" type="datetime1">
              <a:rPr lang="en-US" smtClean="0"/>
              <a:t>07-Dec-18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16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CAD8-0EA7-4615-B69B-B2F199EF3A93}" type="datetime1">
              <a:rPr lang="en-US" smtClean="0"/>
              <a:t>07-Dec-18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0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07-Dec-18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5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07-Dec-18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0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8279-8CE5-4AE7-B09B-8574778FEA05}" type="datetimeFigureOut">
              <a:rPr lang="en-US" smtClean="0"/>
              <a:t>07-Dec-18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D659-66C0-48FD-BA7B-96FD9653E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76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07-Dec-18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53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9E4-6EA4-4BF3-9FC8-FF40373B88E6}" type="datetime1">
              <a:rPr lang="en-US" smtClean="0"/>
              <a:pPr/>
              <a:t>07-Dec-18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5342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9E4-6EA4-4BF3-9FC8-FF40373B88E6}" type="datetime1">
              <a:rPr lang="en-US" smtClean="0"/>
              <a:pPr/>
              <a:t>07-Dec-18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674494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9E4-6EA4-4BF3-9FC8-FF40373B88E6}" type="datetime1">
              <a:rPr lang="en-US" smtClean="0"/>
              <a:pPr/>
              <a:t>07-Dec-18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6320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9E4-6EA4-4BF3-9FC8-FF40373B88E6}" type="datetime1">
              <a:rPr lang="en-US" smtClean="0"/>
              <a:pPr/>
              <a:t>07-Dec-18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864961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9E4-6EA4-4BF3-9FC8-FF40373B88E6}" type="datetime1">
              <a:rPr lang="en-US" smtClean="0"/>
              <a:pPr/>
              <a:t>07-Dec-18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6857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07-Dec-18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1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07-Dec-18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4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8279-8CE5-4AE7-B09B-8574778FEA05}" type="datetimeFigureOut">
              <a:rPr lang="en-US" smtClean="0"/>
              <a:t>07-Dec-18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D659-66C0-48FD-BA7B-96FD9653E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9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8279-8CE5-4AE7-B09B-8574778FEA05}" type="datetimeFigureOut">
              <a:rPr lang="en-US" smtClean="0"/>
              <a:t>07-Dec-18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D659-66C0-48FD-BA7B-96FD9653E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4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8279-8CE5-4AE7-B09B-8574778FEA05}" type="datetimeFigureOut">
              <a:rPr lang="en-US" smtClean="0"/>
              <a:t>07-Dec-18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D659-66C0-48FD-BA7B-96FD9653E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1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8279-8CE5-4AE7-B09B-8574778FEA05}" type="datetimeFigureOut">
              <a:rPr lang="en-US" smtClean="0"/>
              <a:t>07-Dec-18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D659-66C0-48FD-BA7B-96FD9653E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9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8279-8CE5-4AE7-B09B-8574778FEA05}" type="datetimeFigureOut">
              <a:rPr lang="en-US" smtClean="0"/>
              <a:t>07-Dec-18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D659-66C0-48FD-BA7B-96FD9653E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8279-8CE5-4AE7-B09B-8574778FEA05}" type="datetimeFigureOut">
              <a:rPr lang="en-US" smtClean="0"/>
              <a:t>07-Dec-18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D659-66C0-48FD-BA7B-96FD9653E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8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8279-8CE5-4AE7-B09B-8574778FEA05}" type="datetimeFigureOut">
              <a:rPr lang="en-US" smtClean="0"/>
              <a:t>07-Dec-18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D659-66C0-48FD-BA7B-96FD9653E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6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68279-8CE5-4AE7-B09B-8574778FEA05}" type="datetimeFigureOut">
              <a:rPr lang="en-US" smtClean="0"/>
              <a:t>07-Dec-18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DD659-66C0-48FD-BA7B-96FD9653E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68279-8CE5-4AE7-B09B-8574778FEA05}" type="datetimeFigureOut">
              <a:rPr lang="en-US" smtClean="0"/>
              <a:t>07-Dec-18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3DD659-66C0-48FD-BA7B-96FD9653E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e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188" y="3364363"/>
            <a:ext cx="9490041" cy="1646302"/>
          </a:xfrm>
        </p:spPr>
        <p:txBody>
          <a:bodyPr/>
          <a:lstStyle/>
          <a:p>
            <a:pPr algn="ctr"/>
            <a:r>
              <a:rPr lang="en-US" sz="2700" b="1" u="sng" dirty="0" smtClean="0">
                <a:solidFill>
                  <a:schemeClr val="tx1"/>
                </a:solidFill>
                <a:latin typeface="Verona-Serial-Medium" pitchFamily="2" charset="0"/>
              </a:rPr>
              <a:t>Presented By:</a:t>
            </a:r>
            <a:r>
              <a:rPr lang="en-US" sz="2700" b="1" dirty="0" smtClean="0">
                <a:solidFill>
                  <a:srgbClr val="002060"/>
                </a:solidFill>
                <a:latin typeface="Verona-Serial-Medium" pitchFamily="2" charset="0"/>
              </a:rPr>
              <a:t/>
            </a:r>
            <a:br>
              <a:rPr lang="en-US" sz="2700" b="1" dirty="0" smtClean="0">
                <a:solidFill>
                  <a:srgbClr val="002060"/>
                </a:solidFill>
                <a:latin typeface="Verona-Serial-Medium" pitchFamily="2" charset="0"/>
              </a:rPr>
            </a:br>
            <a:r>
              <a:rPr lang="en-US" sz="2700" b="1" dirty="0" smtClean="0">
                <a:solidFill>
                  <a:srgbClr val="002060"/>
                </a:solidFill>
                <a:latin typeface="Verona-Serial-Medium" pitchFamily="2" charset="0"/>
              </a:rPr>
              <a:t>PRAMOD KUMAR SRIVASTAVA</a:t>
            </a:r>
            <a:r>
              <a:rPr lang="en-US" sz="2700" b="1" dirty="0" smtClean="0">
                <a:solidFill>
                  <a:srgbClr val="002060"/>
                </a:solidFill>
              </a:rPr>
              <a:t/>
            </a:r>
            <a:br>
              <a:rPr lang="en-US" sz="2700" b="1" dirty="0" smtClean="0">
                <a:solidFill>
                  <a:srgbClr val="002060"/>
                </a:solidFill>
              </a:rPr>
            </a:br>
            <a:r>
              <a:rPr lang="en-US" sz="2700" dirty="0" smtClean="0">
                <a:solidFill>
                  <a:srgbClr val="002060"/>
                </a:solidFill>
              </a:rPr>
              <a:t>DIRECTOR &amp; CEO, THE PDP GROUP</a:t>
            </a:r>
            <a:endParaRPr lang="en-US" sz="2700" dirty="0">
              <a:solidFill>
                <a:srgbClr val="00206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 flipH="1" flipV="1">
            <a:off x="823640" y="6858000"/>
            <a:ext cx="8259973" cy="125945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821962"/>
              </p:ext>
            </p:extLst>
          </p:nvPr>
        </p:nvGraphicFramePr>
        <p:xfrm>
          <a:off x="1160732" y="956443"/>
          <a:ext cx="8128000" cy="1828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smtClean="0">
                          <a:solidFill>
                            <a:srgbClr val="00B050"/>
                          </a:solidFill>
                        </a:rPr>
                        <a:t>Durgapur Surface</a:t>
                      </a:r>
                      <a:r>
                        <a:rPr lang="en-US" sz="3800" baseline="0" dirty="0" smtClean="0">
                          <a:solidFill>
                            <a:srgbClr val="00B050"/>
                          </a:solidFill>
                        </a:rPr>
                        <a:t> Transport- Connecting the Trade with the Gateway To the East</a:t>
                      </a:r>
                      <a:endParaRPr lang="en-US" sz="3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862" y="5710686"/>
            <a:ext cx="1204691" cy="93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938" y="3005977"/>
            <a:ext cx="8596668" cy="12813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dirty="0" smtClean="0">
                <a:solidFill>
                  <a:srgbClr val="00B050"/>
                </a:solidFill>
              </a:rPr>
              <a:t>THANK YOU !</a:t>
            </a:r>
            <a:endParaRPr lang="en-US" sz="5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0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City- Durgapur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1802"/>
            <a:ext cx="8596668" cy="4013224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Durgapur is located in the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Burdwan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District of West Bengal at a distance of 175 KM from Kolkata. Durgapur has a catchment radius of approximately 200 KMs. </a:t>
            </a:r>
            <a:b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Durgapur </a:t>
            </a: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very rich in the availability of basic raw materials like coal, iron ore, manganese ore, etc. and this has prompted establishment of many Heavy Industries in the region.</a:t>
            </a:r>
            <a:b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has excellent Surface Transport Connectivity with Hinterland Areas of </a:t>
            </a:r>
            <a:r>
              <a:rPr lang="en-IN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Raniganj</a:t>
            </a: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Asansol, </a:t>
            </a:r>
            <a:r>
              <a:rPr lang="en-IN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Giridih</a:t>
            </a: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Ranchi, </a:t>
            </a:r>
            <a:r>
              <a:rPr lang="en-IN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Dhanbad</a:t>
            </a: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IN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Bokaro</a:t>
            </a:r>
            <a:r>
              <a:rPr lang="en-IN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862" y="5710686"/>
            <a:ext cx="1204691" cy="93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Surface Transport in Durgapur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6657"/>
            <a:ext cx="8596668" cy="4324705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Durgapur is the focal point in the transit of Outstation Goods to/ from Kolkata Port, </a:t>
            </a:r>
            <a:r>
              <a:rPr lang="en-IN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Haldia</a:t>
            </a: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Port and Bangladesh LCS.</a:t>
            </a:r>
            <a:b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Durgapur is very well connected with high quality Highways which are a part of the Golden Quadrilateral Network.</a:t>
            </a:r>
            <a:b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Durgapur has major Rail Links with Kolkata, </a:t>
            </a:r>
            <a:r>
              <a:rPr lang="en-IN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Haldia</a:t>
            </a: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New Delhi and other parts of India.</a:t>
            </a:r>
            <a:b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862" y="5710686"/>
            <a:ext cx="1204691" cy="93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92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AISL- An AEO Certified ICD in Durgapur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1802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Allied ICD Services Ltd. is an AEO Certified ICD located in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Banskopa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Durgapur</a:t>
            </a:r>
            <a:b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Taking advantage of Durgapur’s location, ICD Durgapur offers Surface Transport connectivity to all major Eastern Gateways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44167"/>
              </p:ext>
            </p:extLst>
          </p:nvPr>
        </p:nvGraphicFramePr>
        <p:xfrm>
          <a:off x="915573" y="3600255"/>
          <a:ext cx="8120190" cy="17623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60095"/>
                <a:gridCol w="4060095"/>
              </a:tblGrid>
              <a:tr h="4405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ICD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Durgapur to Kolkata Port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170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KM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405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ICD Durgapur to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Haldia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Port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260 KM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05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ICD Durgapur to 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Petrapole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 LCS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200 KM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405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ICD Durgapur to Raxaul LCS (Nepal)</a:t>
                      </a:r>
                    </a:p>
                  </a:txBody>
                  <a:tcPr>
                    <a:solidFill>
                      <a:srgbClr val="E9F3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565 KM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9F3D4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862" y="5710686"/>
            <a:ext cx="1204691" cy="93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18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Connecting Trade with Gateway to the 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5702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u="sng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Transportation between Durgapur and Kolkata Port</a:t>
            </a:r>
            <a:r>
              <a:rPr lang="en-US" sz="24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Seamless Movement via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NH19</a:t>
            </a:r>
            <a:b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u="sng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Transportation </a:t>
            </a:r>
            <a:r>
              <a:rPr lang="en-US" sz="2400" u="sng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Durgapur and </a:t>
            </a:r>
            <a:r>
              <a:rPr lang="en-US" sz="2400" u="sng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Haldia</a:t>
            </a:r>
            <a:r>
              <a:rPr lang="en-US" sz="2400" u="sng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Port</a:t>
            </a:r>
            <a:r>
              <a:rPr lang="en-US" sz="24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Seamless Movement via NH19/ NH16/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NH116</a:t>
            </a:r>
          </a:p>
          <a:p>
            <a:pPr marL="0" indent="0">
              <a:buNone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ICD Infrastructure and Road Connectivity, </a:t>
            </a:r>
            <a:r>
              <a:rPr lang="en-IN" sz="2400" u="sng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Durgapur plays a major role in decongesting Kolkata and </a:t>
            </a:r>
            <a:r>
              <a:rPr lang="en-IN" sz="2400" u="sng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Haldia</a:t>
            </a:r>
            <a:r>
              <a:rPr lang="en-IN" sz="2400" u="sng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Ports </a:t>
            </a:r>
            <a:r>
              <a:rPr lang="en-IN" sz="2400" u="sng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in Traffic Management</a:t>
            </a:r>
            <a:endParaRPr lang="en-US" sz="2400" u="sng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862" y="5710686"/>
            <a:ext cx="1204691" cy="93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2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Connecting Trade with Gateway to the 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5702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u="sng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Transportation between Durgapur and </a:t>
            </a:r>
            <a:r>
              <a:rPr lang="en-US" sz="2400" u="sng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Petrapole</a:t>
            </a:r>
            <a:r>
              <a:rPr lang="en-US" sz="2400" u="sng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LCS (Bangladesh)</a:t>
            </a:r>
            <a:r>
              <a:rPr lang="en-US" sz="24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Cargo movement via NH13/ NH34/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NH12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400" u="sng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EXIM Cargo moves on a Priority Basis with ECTS Seal</a:t>
            </a:r>
            <a:r>
              <a:rPr lang="en-IN" sz="2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IN" sz="24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process enables complete cargo tracking from the Point of Origin to LCS if Customs Clearance is done at ICD Durgapur</a:t>
            </a:r>
            <a:b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Companies from different regions of India can use ICD Durgapur for Bangladesh exports and </a:t>
            </a:r>
            <a:r>
              <a:rPr lang="en-IN" sz="2400" u="sng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enjoy faster turnaround time with no queuing at the LCS</a:t>
            </a:r>
            <a:endParaRPr lang="en-US" sz="2400" u="sng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983" y="5845531"/>
            <a:ext cx="1204691" cy="93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44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1070" y="747496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82" y="685749"/>
            <a:ext cx="2638318" cy="2770401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487692"/>
              </p:ext>
            </p:extLst>
          </p:nvPr>
        </p:nvGraphicFramePr>
        <p:xfrm>
          <a:off x="632735" y="4157806"/>
          <a:ext cx="8513338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133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ECTS SEAL WITH COMPREHENSIVE CARGO TRACKING 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176" y="685749"/>
            <a:ext cx="5958350" cy="28346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862" y="5710686"/>
            <a:ext cx="1204691" cy="93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04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Connecting Trade with Gateway to the 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5702"/>
            <a:ext cx="8596668" cy="3880773"/>
          </a:xfrm>
        </p:spPr>
        <p:txBody>
          <a:bodyPr>
            <a:noAutofit/>
          </a:bodyPr>
          <a:lstStyle/>
          <a:p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association with CONCOR, ICD Durgapur offers Rail Connectivity to ensure direct movement of cargo between Durgapur and Gateway Ports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Rail Transport is an effective Surface Transport option which ensures scheduled movement of cargo without causing Road Congestion</a:t>
            </a:r>
            <a:b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Rail Connectivity enables movement of High Volume of Containers to </a:t>
            </a:r>
            <a:r>
              <a:rPr lang="en-IN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Gateway Ports, </a:t>
            </a:r>
            <a:r>
              <a:rPr lang="en-IN" sz="2400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Petrapole</a:t>
            </a:r>
            <a:r>
              <a:rPr lang="en-IN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LCS (Bangladesh) and </a:t>
            </a:r>
            <a:r>
              <a:rPr lang="en-IN" sz="2400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Raxaul</a:t>
            </a:r>
            <a:r>
              <a:rPr lang="en-IN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LCS (Nepal)</a:t>
            </a:r>
            <a:br>
              <a:rPr lang="en-IN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sz="2400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850" y="5920954"/>
            <a:ext cx="1204691" cy="93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2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500" dirty="0" smtClean="0"/>
              <a:t>DURGAPUR- AN EXCELLENT CHOICE FOR CONNECTIVITY WITH THE GATEWAYS TO THE EAST</a:t>
            </a:r>
            <a:endParaRPr lang="en-US" sz="35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2191109"/>
            <a:ext cx="8596668" cy="35109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IN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Durgapur is developing at a steady pace and the Government is encouraging logistics investment in the region</a:t>
            </a:r>
            <a:b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Due to Durgapur’s strategic geographical location, </a:t>
            </a:r>
            <a:r>
              <a:rPr lang="en-IN" sz="2400" smtClean="0">
                <a:latin typeface="Calibri" panose="020F0502020204030204" pitchFamily="34" charset="0"/>
                <a:cs typeface="Calibri" panose="020F0502020204030204" pitchFamily="34" charset="0"/>
              </a:rPr>
              <a:t>ICD </a:t>
            </a:r>
            <a:r>
              <a:rPr lang="en-IN" sz="2400" smtClean="0">
                <a:latin typeface="Calibri" panose="020F0502020204030204" pitchFamily="34" charset="0"/>
                <a:cs typeface="Calibri" panose="020F0502020204030204" pitchFamily="34" charset="0"/>
              </a:rPr>
              <a:t>Durgapur </a:t>
            </a: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an ideal choice for decongesting the Ports of </a:t>
            </a:r>
            <a:r>
              <a:rPr lang="en-IN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Haldia</a:t>
            </a: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Kolkata, and for fast movement between Bangladesh and Nepal LCS</a:t>
            </a:r>
            <a:b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862" y="5710686"/>
            <a:ext cx="1204691" cy="93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56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</TotalTime>
  <Words>582</Words>
  <Application>Microsoft Office PowerPoint</Application>
  <PresentationFormat>Widescreen</PresentationFormat>
  <Paragraphs>69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Trebuchet MS</vt:lpstr>
      <vt:lpstr>Verona-Serial-Medium</vt:lpstr>
      <vt:lpstr>Wingdings</vt:lpstr>
      <vt:lpstr>Wingdings 3</vt:lpstr>
      <vt:lpstr>Custom Design</vt:lpstr>
      <vt:lpstr>Facet</vt:lpstr>
      <vt:lpstr>Presented By: PRAMOD KUMAR SRIVASTAVA DIRECTOR &amp; CEO, THE PDP GROUP</vt:lpstr>
      <vt:lpstr>The City- Durgapur</vt:lpstr>
      <vt:lpstr>Surface Transport in Durgapur</vt:lpstr>
      <vt:lpstr>AISL- An AEO Certified ICD in Durgapur</vt:lpstr>
      <vt:lpstr>Connecting Trade with Gateway to the East</vt:lpstr>
      <vt:lpstr>Connecting Trade with Gateway to the East</vt:lpstr>
      <vt:lpstr>PowerPoint Presentation</vt:lpstr>
      <vt:lpstr>Connecting Trade with Gateway to the East</vt:lpstr>
      <vt:lpstr>DURGAPUR- AN EXCELLENT CHOICE FOR CONNECTIVITY WITH THE GATEWAYS TO THE EAST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PDP GROUP AN OVERVIEW</dc:title>
  <dc:creator>Avishkar Srivastava</dc:creator>
  <cp:lastModifiedBy>Avishkar Srivastava</cp:lastModifiedBy>
  <cp:revision>148</cp:revision>
  <dcterms:created xsi:type="dcterms:W3CDTF">2017-10-05T10:23:13Z</dcterms:created>
  <dcterms:modified xsi:type="dcterms:W3CDTF">2018-12-07T09:46:31Z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