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charts/chart3.xml" ContentType="application/vnd.openxmlformats-officedocument.drawingml.chart+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31"/>
  </p:notesMasterIdLst>
  <p:handoutMasterIdLst>
    <p:handoutMasterId r:id="rId32"/>
  </p:handoutMasterIdLst>
  <p:sldIdLst>
    <p:sldId id="733" r:id="rId2"/>
    <p:sldId id="753" r:id="rId3"/>
    <p:sldId id="739" r:id="rId4"/>
    <p:sldId id="748" r:id="rId5"/>
    <p:sldId id="761" r:id="rId6"/>
    <p:sldId id="756" r:id="rId7"/>
    <p:sldId id="762" r:id="rId8"/>
    <p:sldId id="763" r:id="rId9"/>
    <p:sldId id="741" r:id="rId10"/>
    <p:sldId id="743" r:id="rId11"/>
    <p:sldId id="760" r:id="rId12"/>
    <p:sldId id="737" r:id="rId13"/>
    <p:sldId id="738" r:id="rId14"/>
    <p:sldId id="747" r:id="rId15"/>
    <p:sldId id="750" r:id="rId16"/>
    <p:sldId id="770" r:id="rId17"/>
    <p:sldId id="771" r:id="rId18"/>
    <p:sldId id="772" r:id="rId19"/>
    <p:sldId id="773" r:id="rId20"/>
    <p:sldId id="774" r:id="rId21"/>
    <p:sldId id="776" r:id="rId22"/>
    <p:sldId id="767" r:id="rId23"/>
    <p:sldId id="768" r:id="rId24"/>
    <p:sldId id="769" r:id="rId25"/>
    <p:sldId id="775" r:id="rId26"/>
    <p:sldId id="732" r:id="rId27"/>
    <p:sldId id="755" r:id="rId28"/>
    <p:sldId id="758" r:id="rId29"/>
    <p:sldId id="759" r:id="rId30"/>
  </p:sldIdLst>
  <p:sldSz cx="10058400" cy="7772400"/>
  <p:notesSz cx="7010400" cy="9296400"/>
  <p:custDataLst>
    <p:tags r:id="rId33"/>
  </p:custDataLst>
  <p:defaultTex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4" orient="horz" pos="4512" userDrawn="1">
          <p15:clr>
            <a:srgbClr val="A4A3A4"/>
          </p15:clr>
        </p15:guide>
        <p15:guide id="5" orient="horz" pos="528" userDrawn="1">
          <p15:clr>
            <a:srgbClr val="A4A3A4"/>
          </p15:clr>
        </p15:guide>
        <p15:guide id="6" orient="horz" pos="672" userDrawn="1">
          <p15:clr>
            <a:srgbClr val="A4A3A4"/>
          </p15:clr>
        </p15:guide>
        <p15:guide id="7" orient="horz" pos="1200" userDrawn="1">
          <p15:clr>
            <a:srgbClr val="A4A3A4"/>
          </p15:clr>
        </p15:guide>
        <p15:guide id="8" orient="horz" pos="1296" userDrawn="1">
          <p15:clr>
            <a:srgbClr val="A4A3A4"/>
          </p15:clr>
        </p15:guide>
        <p15:guide id="9" orient="horz" pos="1728" userDrawn="1">
          <p15:clr>
            <a:srgbClr val="A4A3A4"/>
          </p15:clr>
        </p15:guide>
        <p15:guide id="10" orient="horz" pos="1824" userDrawn="1">
          <p15:clr>
            <a:srgbClr val="A4A3A4"/>
          </p15:clr>
        </p15:guide>
        <p15:guide id="11" orient="horz" pos="2256">
          <p15:clr>
            <a:srgbClr val="A4A3A4"/>
          </p15:clr>
        </p15:guide>
        <p15:guide id="12" orient="horz" pos="2352">
          <p15:clr>
            <a:srgbClr val="A4A3A4"/>
          </p15:clr>
        </p15:guide>
        <p15:guide id="13" orient="horz" pos="2784" userDrawn="1">
          <p15:clr>
            <a:srgbClr val="A4A3A4"/>
          </p15:clr>
        </p15:guide>
        <p15:guide id="14" orient="horz" pos="2880" userDrawn="1">
          <p15:clr>
            <a:srgbClr val="A4A3A4"/>
          </p15:clr>
        </p15:guide>
        <p15:guide id="15" orient="horz" pos="3312" userDrawn="1">
          <p15:clr>
            <a:srgbClr val="A4A3A4"/>
          </p15:clr>
        </p15:guide>
        <p15:guide id="16" orient="horz" pos="3408" userDrawn="1">
          <p15:clr>
            <a:srgbClr val="A4A3A4"/>
          </p15:clr>
        </p15:guide>
        <p15:guide id="17" orient="horz" pos="3840" userDrawn="1">
          <p15:clr>
            <a:srgbClr val="A4A3A4"/>
          </p15:clr>
        </p15:guide>
        <p15:guide id="18" orient="horz" pos="3936" userDrawn="1">
          <p15:clr>
            <a:srgbClr val="A4A3A4"/>
          </p15:clr>
        </p15:guide>
        <p15:guide id="19" orient="horz" pos="4368" userDrawn="1">
          <p15:clr>
            <a:srgbClr val="A4A3A4"/>
          </p15:clr>
        </p15:guide>
        <p15:guide id="20" orient="horz" pos="4704" userDrawn="1">
          <p15:clr>
            <a:srgbClr val="A4A3A4"/>
          </p15:clr>
        </p15:guide>
        <p15:guide id="21" pos="336">
          <p15:clr>
            <a:srgbClr val="A4A3A4"/>
          </p15:clr>
        </p15:guide>
        <p15:guide id="22" pos="6000">
          <p15:clr>
            <a:srgbClr val="A4A3A4"/>
          </p15:clr>
        </p15:guide>
        <p15:guide id="23" pos="1200">
          <p15:clr>
            <a:srgbClr val="A4A3A4"/>
          </p15:clr>
        </p15:guide>
        <p15:guide id="24" pos="1296">
          <p15:clr>
            <a:srgbClr val="A4A3A4"/>
          </p15:clr>
        </p15:guide>
        <p15:guide id="25" pos="2160">
          <p15:clr>
            <a:srgbClr val="A4A3A4"/>
          </p15:clr>
        </p15:guide>
        <p15:guide id="26" pos="2256">
          <p15:clr>
            <a:srgbClr val="A4A3A4"/>
          </p15:clr>
        </p15:guide>
        <p15:guide id="27" pos="3120">
          <p15:clr>
            <a:srgbClr val="A4A3A4"/>
          </p15:clr>
        </p15:guide>
        <p15:guide id="28" pos="3216">
          <p15:clr>
            <a:srgbClr val="A4A3A4"/>
          </p15:clr>
        </p15:guide>
        <p15:guide id="29" pos="4080">
          <p15:clr>
            <a:srgbClr val="A4A3A4"/>
          </p15:clr>
        </p15:guide>
        <p15:guide id="30" pos="4176">
          <p15:clr>
            <a:srgbClr val="A4A3A4"/>
          </p15:clr>
        </p15:guide>
        <p15:guide id="31" pos="5040">
          <p15:clr>
            <a:srgbClr val="A4A3A4"/>
          </p15:clr>
        </p15:guide>
        <p15:guide id="32" pos="51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A591"/>
    <a:srgbClr val="CD2F0F"/>
    <a:srgbClr val="FF0000"/>
    <a:srgbClr val="DC6900"/>
    <a:srgbClr val="FFC28B"/>
    <a:srgbClr val="FFC227"/>
    <a:srgbClr val="FFA451"/>
    <a:srgbClr val="CD2F0E"/>
    <a:srgbClr val="F3BE26"/>
    <a:srgbClr val="D74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C30875-5027-47A9-8995-C2BF9F8F2FF4}">
  <a:tblStyle styleId="{D5C30875-5027-47A9-8995-C2BF9F8F2FF4}" styleName="Smart Colour Block">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solidFill>
                <a:schemeClr val="lt1"/>
              </a:solidFill>
            </a:ln>
          </a:bottom>
        </a:tcBdr>
      </a:tcStyle>
    </a:band1H>
    <a:band2H>
      <a:tcStyle>
        <a:tcBdr>
          <a:bottom>
            <a:ln w="38100" cmpd="sng">
              <a:solidFill>
                <a:schemeClr val="lt1"/>
              </a:solidFill>
            </a:ln>
          </a:bottom>
        </a:tcBdr>
      </a:tcStyle>
    </a:band2H>
    <a:firstCol>
      <a:tcTxStyle b="on">
        <a:fontRef idx="major">
          <a:prstClr val="black"/>
        </a:fontRef>
        <a:schemeClr val="dk1"/>
      </a:tcTxStyle>
      <a:tcStyle>
        <a:tcBdr/>
        <a:fill>
          <a:solidFill>
            <a:schemeClr val="accent1">
              <a:lumMod val="20000"/>
              <a:lumOff val="80000"/>
            </a:schemeClr>
          </a:solidFill>
        </a:fill>
      </a:tcStyle>
    </a:firstCol>
    <a:firstRow>
      <a:tcTxStyle b="on">
        <a:fontRef idx="major">
          <a:prstClr val="black"/>
        </a:fontRef>
        <a:schemeClr val="dk2"/>
      </a:tcTxStyle>
      <a:tcStyle>
        <a:tcBdr>
          <a:bottom>
            <a:ln w="38100" cmpd="sng">
              <a:solidFill>
                <a:schemeClr val="lt1"/>
              </a:solidFill>
            </a:ln>
          </a:bottom>
        </a:tcBdr>
        <a:fill>
          <a:noFill/>
        </a:fill>
      </a:tcStyle>
    </a:firstRow>
  </a:tblStyle>
  <a:tblStyle styleId="{74ED0A72-4B8E-423B-AE2F-120ADE3C16FB}" styleName="Smart Table Tex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ajor">
          <a:prstClr val="black"/>
        </a:fontRef>
        <a:schemeClr val="dk1"/>
      </a:tcTxStyle>
      <a:tcStyle>
        <a:tcBdr/>
        <a:fill>
          <a:noFill/>
        </a:fill>
      </a:tcStyle>
    </a:firstCol>
    <a:lastRow>
      <a:tcTxStyle b="on">
        <a:fontRef idx="maj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bottom>
            <a:ln w="12700" cmpd="sng">
              <a:solidFill>
                <a:schemeClr val="accent1"/>
              </a:solidFill>
            </a:ln>
          </a:bottom>
        </a:tcBdr>
        <a:fill>
          <a:noFill/>
        </a:fill>
      </a:tcStyle>
    </a:firstRow>
  </a:tblStyle>
  <a:tblStyle styleId="{8D360D96-D63B-11DF-A243-F2A3DFD72085}" styleName="Smart Table Figures">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inor">
          <a:prstClr val="black"/>
        </a:fontRef>
        <a:schemeClr val="dk1"/>
      </a:tcTxStyle>
      <a:tcStyle>
        <a:tcBdr/>
        <a:fill>
          <a:noFill/>
        </a:fill>
      </a:tcStyle>
    </a:firstCol>
    <a:lastRow>
      <a:tcTxStyle b="on">
        <a:fontRef idx="min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bottom>
            <a:ln w="12700" cmpd="sng">
              <a:solidFill>
                <a:schemeClr val="accent1"/>
              </a:solidFill>
            </a:ln>
          </a:bottom>
        </a:tcBdr>
        <a:fill>
          <a:noFill/>
        </a:fill>
      </a:tcStyle>
    </a:firstRow>
  </a:tblStyle>
  <a:tblStyle styleId="{E81BAE4E-8E61-4555-8164-91CCB0C98032}" styleName="Smart Text Lis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a:noFill/>
            </a:ln>
          </a:bottom>
        </a:tcBdr>
      </a:tcStyle>
    </a:band1H>
    <a:band2H>
      <a:tcStyle>
        <a:tcBdr>
          <a:bottom>
            <a:ln>
              <a:noFill/>
            </a:ln>
          </a:bottom>
        </a:tcBdr>
      </a:tcStyle>
    </a:band2H>
    <a:firstCol>
      <a:tcTxStyle b="on">
        <a:fontRef idx="major">
          <a:prstClr val="black"/>
        </a:fontRef>
        <a:schemeClr val="dk1"/>
      </a:tcTxStyle>
      <a:tcStyle>
        <a:tcBdr/>
        <a:fill>
          <a:noFill/>
        </a:fill>
      </a:tcStyle>
    </a:firstCol>
    <a:lastRow>
      <a:tcTxStyle>
        <a:fontRef idx="major">
          <a:prstClr val="black"/>
        </a:fontRef>
        <a:schemeClr val="dk1"/>
      </a:tcTxStyle>
      <a:tcStyle>
        <a:tcBdr>
          <a:top>
            <a:ln>
              <a:noFill/>
            </a:ln>
          </a:top>
          <a:bottom>
            <a:ln>
              <a:noFill/>
            </a:ln>
          </a:bottom>
        </a:tcBdr>
        <a:fill>
          <a:noFill/>
        </a:fill>
      </a:tcStyle>
    </a:lastRow>
    <a:firstRow>
      <a:tcTxStyle b="on">
        <a:fontRef idx="major">
          <a:prstClr val="black"/>
        </a:fontRef>
        <a:schemeClr val="dk2"/>
      </a:tcTxStyle>
      <a:tcStyle>
        <a:tcBdr>
          <a:top>
            <a:ln>
              <a:noFill/>
            </a:ln>
          </a:top>
          <a:bottom>
            <a:ln w="12700" cmpd="sng">
              <a:solidFill>
                <a:schemeClr val="accent1"/>
              </a:solidFill>
            </a:ln>
          </a:bottom>
        </a:tcBdr>
        <a:fill>
          <a:noFill/>
        </a:fill>
      </a:tcStyle>
    </a:firstRow>
  </a:tblStyle>
  <a:tblStyle styleId="{69D073F8-1565-44D7-B386-08B59EADF2EE}" styleName="Smart Basic">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b="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582F6C1B-F5DC-4988-9FA3-4B01CB59C5F3}" styleName="Smart Classic">
    <a:wholeTbl>
      <a:tcTxStyle>
        <a:fontRef idx="maj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cStyle>
    </a:band1H>
    <a:band2H>
      <a:tcStyle>
        <a:tcBdr/>
      </a:tcStyle>
    </a:band2H>
    <a:firstCol>
      <a:tcStyle>
        <a:tcBdr/>
      </a:tcStyle>
    </a:firstCol>
    <a:firstRow>
      <a:tcTxStyle b="on">
        <a:fontRef idx="major">
          <a:prstClr val="black"/>
        </a:fontRef>
        <a:schemeClr val="dk2"/>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8998" autoAdjust="0"/>
  </p:normalViewPr>
  <p:slideViewPr>
    <p:cSldViewPr snapToObjects="1">
      <p:cViewPr varScale="1">
        <p:scale>
          <a:sx n="63" d="100"/>
          <a:sy n="63" d="100"/>
        </p:scale>
        <p:origin x="1356" y="60"/>
      </p:cViewPr>
      <p:guideLst>
        <p:guide orient="horz" pos="384"/>
        <p:guide orient="horz" pos="4512"/>
        <p:guide orient="horz" pos="528"/>
        <p:guide orient="horz" pos="672"/>
        <p:guide orient="horz" pos="1200"/>
        <p:guide orient="horz" pos="1296"/>
        <p:guide orient="horz" pos="1728"/>
        <p:guide orient="horz" pos="1824"/>
        <p:guide orient="horz" pos="2256"/>
        <p:guide orient="horz" pos="2352"/>
        <p:guide orient="horz" pos="2784"/>
        <p:guide orient="horz" pos="2880"/>
        <p:guide orient="horz" pos="3312"/>
        <p:guide orient="horz" pos="3408"/>
        <p:guide orient="horz" pos="3840"/>
        <p:guide orient="horz" pos="3936"/>
        <p:guide orient="horz" pos="4368"/>
        <p:guide orient="horz" pos="4704"/>
        <p:guide pos="336"/>
        <p:guide pos="6000"/>
        <p:guide pos="1200"/>
        <p:guide pos="1296"/>
        <p:guide pos="2160"/>
        <p:guide pos="2256"/>
        <p:guide pos="3120"/>
        <p:guide pos="3216"/>
        <p:guide pos="4080"/>
        <p:guide pos="4176"/>
        <p:guide pos="5040"/>
        <p:guide pos="51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0"/>
    </p:cViewPr>
  </p:sorterViewPr>
  <p:notesViewPr>
    <p:cSldViewPr snapToObjects="1">
      <p:cViewPr varScale="1">
        <p:scale>
          <a:sx n="59" d="100"/>
          <a:sy n="59" d="100"/>
        </p:scale>
        <p:origin x="-181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saurabhs476\PwC\Projects\World%20Bank\Metro_Impact_Assessment\Deliverables\WIP\Working%20Docs\Land%20Development\Land%20Development%20Presns%20&amp;%20Excel\2013%2008%2017%20Archives_Data_LandPattern_v2.0.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Major Ports</c:v>
                </c:pt>
              </c:strCache>
            </c:strRef>
          </c:tx>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FY 11</c:v>
                </c:pt>
                <c:pt idx="1">
                  <c:v>FY 12</c:v>
                </c:pt>
                <c:pt idx="2">
                  <c:v>FY 13</c:v>
                </c:pt>
                <c:pt idx="3">
                  <c:v>FY 14</c:v>
                </c:pt>
                <c:pt idx="4">
                  <c:v>FY 15</c:v>
                </c:pt>
                <c:pt idx="5">
                  <c:v>FY 16</c:v>
                </c:pt>
                <c:pt idx="6">
                  <c:v>FY 17E</c:v>
                </c:pt>
              </c:strCache>
            </c:strRef>
          </c:cat>
          <c:val>
            <c:numRef>
              <c:f>Sheet1!$B$2:$B$8</c:f>
              <c:numCache>
                <c:formatCode>General</c:formatCode>
                <c:ptCount val="7"/>
                <c:pt idx="0">
                  <c:v>569.79999999999995</c:v>
                </c:pt>
                <c:pt idx="1">
                  <c:v>560.1</c:v>
                </c:pt>
                <c:pt idx="2">
                  <c:v>545.6</c:v>
                </c:pt>
                <c:pt idx="3">
                  <c:v>555.29999999999995</c:v>
                </c:pt>
                <c:pt idx="4">
                  <c:v>581.29999999999995</c:v>
                </c:pt>
                <c:pt idx="5">
                  <c:v>606.4</c:v>
                </c:pt>
                <c:pt idx="6">
                  <c:v>943.1</c:v>
                </c:pt>
              </c:numCache>
            </c:numRef>
          </c:val>
        </c:ser>
        <c:ser>
          <c:idx val="1"/>
          <c:order val="1"/>
          <c:tx>
            <c:strRef>
              <c:f>Sheet1!$C$1</c:f>
              <c:strCache>
                <c:ptCount val="1"/>
                <c:pt idx="0">
                  <c:v>Non-Major ports</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FY 11</c:v>
                </c:pt>
                <c:pt idx="1">
                  <c:v>FY 12</c:v>
                </c:pt>
                <c:pt idx="2">
                  <c:v>FY 13</c:v>
                </c:pt>
                <c:pt idx="3">
                  <c:v>FY 14</c:v>
                </c:pt>
                <c:pt idx="4">
                  <c:v>FY 15</c:v>
                </c:pt>
                <c:pt idx="5">
                  <c:v>FY 16</c:v>
                </c:pt>
                <c:pt idx="6">
                  <c:v>FY 17E</c:v>
                </c:pt>
              </c:strCache>
            </c:strRef>
          </c:cat>
          <c:val>
            <c:numRef>
              <c:f>Sheet1!$C$2:$C$8</c:f>
              <c:numCache>
                <c:formatCode>General</c:formatCode>
                <c:ptCount val="7"/>
                <c:pt idx="0">
                  <c:v>314.89999999999998</c:v>
                </c:pt>
                <c:pt idx="1">
                  <c:v>353</c:v>
                </c:pt>
                <c:pt idx="2">
                  <c:v>387.9</c:v>
                </c:pt>
                <c:pt idx="3">
                  <c:v>417.1</c:v>
                </c:pt>
                <c:pt idx="4">
                  <c:v>471.2</c:v>
                </c:pt>
                <c:pt idx="5">
                  <c:v>466.1</c:v>
                </c:pt>
                <c:pt idx="6">
                  <c:v>815.2</c:v>
                </c:pt>
              </c:numCache>
            </c:numRef>
          </c:val>
        </c:ser>
        <c:dLbls>
          <c:showLegendKey val="0"/>
          <c:showVal val="0"/>
          <c:showCatName val="0"/>
          <c:showSerName val="0"/>
          <c:showPercent val="0"/>
          <c:showBubbleSize val="0"/>
        </c:dLbls>
        <c:gapWidth val="150"/>
        <c:overlap val="100"/>
        <c:axId val="482308192"/>
        <c:axId val="482308584"/>
      </c:barChart>
      <c:catAx>
        <c:axId val="482308192"/>
        <c:scaling>
          <c:orientation val="minMax"/>
        </c:scaling>
        <c:delete val="0"/>
        <c:axPos val="b"/>
        <c:numFmt formatCode="General" sourceLinked="0"/>
        <c:majorTickMark val="out"/>
        <c:minorTickMark val="none"/>
        <c:tickLblPos val="nextTo"/>
        <c:crossAx val="482308584"/>
        <c:crosses val="autoZero"/>
        <c:auto val="1"/>
        <c:lblAlgn val="ctr"/>
        <c:lblOffset val="100"/>
        <c:noMultiLvlLbl val="0"/>
      </c:catAx>
      <c:valAx>
        <c:axId val="482308584"/>
        <c:scaling>
          <c:orientation val="minMax"/>
        </c:scaling>
        <c:delete val="0"/>
        <c:axPos val="l"/>
        <c:numFmt formatCode="General" sourceLinked="1"/>
        <c:majorTickMark val="out"/>
        <c:minorTickMark val="none"/>
        <c:tickLblPos val="none"/>
        <c:spPr>
          <a:ln>
            <a:noFill/>
          </a:ln>
        </c:spPr>
        <c:crossAx val="482308192"/>
        <c:crosses val="autoZero"/>
        <c:crossBetween val="between"/>
      </c:valAx>
    </c:plotArea>
    <c:legend>
      <c:legendPos val="b"/>
      <c:layout/>
      <c:overlay val="0"/>
    </c:legend>
    <c:plotVisOnly val="1"/>
    <c:dispBlanksAs val="gap"/>
    <c:showDLblsOverMax val="0"/>
  </c:chart>
  <c:txPr>
    <a:bodyPr/>
    <a:lstStyle/>
    <a:p>
      <a:pPr>
        <a:defRPr sz="1000">
          <a:latin typeface="+mj-lt"/>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Cargo Composition :  Major Ports FY </a:t>
            </a:r>
            <a:r>
              <a:rPr lang="en-US" dirty="0" smtClean="0"/>
              <a:t>16</a:t>
            </a:r>
            <a:endParaRPr lang="en-US" dirty="0"/>
          </a:p>
        </c:rich>
      </c:tx>
      <c:layout>
        <c:manualLayout>
          <c:xMode val="edge"/>
          <c:yMode val="edge"/>
          <c:x val="0.17664207138386329"/>
          <c:y val="4.6781437125748504E-2"/>
        </c:manualLayout>
      </c:layout>
      <c:overlay val="0"/>
    </c:title>
    <c:autoTitleDeleted val="0"/>
    <c:plotArea>
      <c:layout>
        <c:manualLayout>
          <c:layoutTarget val="inner"/>
          <c:xMode val="edge"/>
          <c:yMode val="edge"/>
          <c:x val="0.14867867211043065"/>
          <c:y val="0.17508892704205681"/>
          <c:w val="0.38976062020025276"/>
          <c:h val="0.78158670502343364"/>
        </c:manualLayout>
      </c:layout>
      <c:doughnutChart>
        <c:varyColors val="1"/>
        <c:ser>
          <c:idx val="0"/>
          <c:order val="0"/>
          <c:tx>
            <c:strRef>
              <c:f>Sheet1!$B$1</c:f>
              <c:strCache>
                <c:ptCount val="1"/>
                <c:pt idx="0">
                  <c:v>Cargo Composition :  Major Ports FY 15</c:v>
                </c:pt>
              </c:strCache>
            </c:strRef>
          </c:tx>
          <c:dLbls>
            <c:dLbl>
              <c:idx val="4"/>
              <c:layout>
                <c:manualLayout>
                  <c:x val="5.3800913774667055E-3"/>
                  <c:y val="1.69116109793402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3801077927895964E-3"/>
                  <c:y val="-5.613772455089820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POL</c:v>
                </c:pt>
                <c:pt idx="1">
                  <c:v>Containers</c:v>
                </c:pt>
                <c:pt idx="2">
                  <c:v>Other Cargo</c:v>
                </c:pt>
                <c:pt idx="3">
                  <c:v>Coal</c:v>
                </c:pt>
                <c:pt idx="4">
                  <c:v>Iron Ore</c:v>
                </c:pt>
                <c:pt idx="5">
                  <c:v>Fertilizers &amp; FRM</c:v>
                </c:pt>
              </c:strCache>
            </c:strRef>
          </c:cat>
          <c:val>
            <c:numRef>
              <c:f>Sheet1!$B$2:$B$7</c:f>
              <c:numCache>
                <c:formatCode>0%</c:formatCode>
                <c:ptCount val="6"/>
                <c:pt idx="0">
                  <c:v>0.33300000000000002</c:v>
                </c:pt>
                <c:pt idx="1">
                  <c:v>0.20300000000000001</c:v>
                </c:pt>
                <c:pt idx="2">
                  <c:v>0.189</c:v>
                </c:pt>
                <c:pt idx="3">
                  <c:v>0.22700000000000001</c:v>
                </c:pt>
                <c:pt idx="4">
                  <c:v>2.1000000000000001E-2</c:v>
                </c:pt>
                <c:pt idx="5">
                  <c:v>2.5999999999999999E-2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5952199648598475"/>
          <c:y val="0.29502363383469282"/>
          <c:w val="0.30414278890808172"/>
          <c:h val="0.54730303173181194"/>
        </c:manualLayout>
      </c:layout>
      <c:overlay val="0"/>
    </c:legend>
    <c:plotVisOnly val="1"/>
    <c:dispBlanksAs val="gap"/>
    <c:showDLblsOverMax val="0"/>
  </c:chart>
  <c:txPr>
    <a:bodyPr/>
    <a:lstStyle/>
    <a:p>
      <a:pPr>
        <a:defRPr sz="1000">
          <a:latin typeface="+mj-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900"/>
            </a:pPr>
            <a:r>
              <a:rPr lang="en-GB" sz="900" dirty="0" smtClean="0"/>
              <a:t>Variation in Residential land values – Pre &amp; Post</a:t>
            </a:r>
            <a:r>
              <a:rPr lang="en-GB" sz="900" baseline="0" dirty="0" smtClean="0"/>
              <a:t> Metro (Rs. </a:t>
            </a:r>
            <a:r>
              <a:rPr lang="en-GB" sz="900" baseline="0" dirty="0" err="1" smtClean="0"/>
              <a:t>Lakhs</a:t>
            </a:r>
            <a:r>
              <a:rPr lang="en-GB" sz="900" baseline="0" dirty="0" smtClean="0"/>
              <a:t> / sq yd.)</a:t>
            </a:r>
            <a:endParaRPr lang="en-GB" sz="900" dirty="0"/>
          </a:p>
        </c:rich>
      </c:tx>
      <c:layout/>
      <c:overlay val="0"/>
    </c:title>
    <c:autoTitleDeleted val="0"/>
    <c:plotArea>
      <c:layout/>
      <c:barChart>
        <c:barDir val="col"/>
        <c:grouping val="clustered"/>
        <c:varyColors val="0"/>
        <c:ser>
          <c:idx val="0"/>
          <c:order val="0"/>
          <c:tx>
            <c:strRef>
              <c:f>Belts!$G$1</c:f>
              <c:strCache>
                <c:ptCount val="1"/>
                <c:pt idx="0">
                  <c:v>Before Metro (Rs. Lacs / sq. yd)</c:v>
                </c:pt>
              </c:strCache>
            </c:strRef>
          </c:tx>
          <c:invertIfNegative val="0"/>
          <c:dLbls>
            <c:spPr>
              <a:noFill/>
              <a:ln>
                <a:noFill/>
              </a:ln>
              <a:effectLst/>
            </c:spPr>
            <c:txPr>
              <a:bodyPr/>
              <a:lstStyle/>
              <a:p>
                <a:pPr>
                  <a:defRPr sz="7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Belts!$F$2:$F$14</c:f>
              <c:strCache>
                <c:ptCount val="13"/>
                <c:pt idx="0">
                  <c:v>Rohini(2004,2013)</c:v>
                </c:pt>
                <c:pt idx="1">
                  <c:v>Janakpuri (West) (2005,2013)</c:v>
                </c:pt>
                <c:pt idx="2">
                  <c:v>Mayur Vihar Phase I (2009,2013)</c:v>
                </c:pt>
                <c:pt idx="3">
                  <c:v>Preet Vihar (2009,2013)</c:v>
                </c:pt>
                <c:pt idx="4">
                  <c:v>Laxmi Nagar(2009,2013)</c:v>
                </c:pt>
                <c:pt idx="5">
                  <c:v>Model Town (2009,2013)</c:v>
                </c:pt>
                <c:pt idx="6">
                  <c:v>Azadpur Gaon (2009,2013)</c:v>
                </c:pt>
                <c:pt idx="7">
                  <c:v>Lajpat Nagar - I (2010,2013)</c:v>
                </c:pt>
                <c:pt idx="8">
                  <c:v>Saket (2010,2013)</c:v>
                </c:pt>
                <c:pt idx="9">
                  <c:v>Hauz Khas (2010,2013)</c:v>
                </c:pt>
                <c:pt idx="10">
                  <c:v>Paschim Vihar (West) (2010,2013)</c:v>
                </c:pt>
                <c:pt idx="11">
                  <c:v>Peeragarhi (2010,2013)</c:v>
                </c:pt>
                <c:pt idx="12">
                  <c:v>Mukandpur* (2011,2013)</c:v>
                </c:pt>
              </c:strCache>
            </c:strRef>
          </c:cat>
          <c:val>
            <c:numRef>
              <c:f>Belts!$G$2:$G$14</c:f>
              <c:numCache>
                <c:formatCode>General</c:formatCode>
                <c:ptCount val="13"/>
                <c:pt idx="0" formatCode="0.00">
                  <c:v>1.5</c:v>
                </c:pt>
                <c:pt idx="1">
                  <c:v>3</c:v>
                </c:pt>
                <c:pt idx="2">
                  <c:v>0.60000000000000064</c:v>
                </c:pt>
                <c:pt idx="3">
                  <c:v>3.5</c:v>
                </c:pt>
                <c:pt idx="4">
                  <c:v>1</c:v>
                </c:pt>
                <c:pt idx="5">
                  <c:v>3.5</c:v>
                </c:pt>
                <c:pt idx="6">
                  <c:v>0.9</c:v>
                </c:pt>
                <c:pt idx="7">
                  <c:v>3</c:v>
                </c:pt>
                <c:pt idx="8">
                  <c:v>4</c:v>
                </c:pt>
                <c:pt idx="9">
                  <c:v>4</c:v>
                </c:pt>
                <c:pt idx="10">
                  <c:v>2</c:v>
                </c:pt>
                <c:pt idx="11">
                  <c:v>1.5</c:v>
                </c:pt>
                <c:pt idx="12">
                  <c:v>1.4</c:v>
                </c:pt>
              </c:numCache>
            </c:numRef>
          </c:val>
        </c:ser>
        <c:ser>
          <c:idx val="1"/>
          <c:order val="1"/>
          <c:tx>
            <c:strRef>
              <c:f>Belts!$H$1</c:f>
              <c:strCache>
                <c:ptCount val="1"/>
                <c:pt idx="0">
                  <c:v>Present (Rs. Lacs / sq. yd.)</c:v>
                </c:pt>
              </c:strCache>
            </c:strRef>
          </c:tx>
          <c:invertIfNegative val="0"/>
          <c:dLbls>
            <c:spPr>
              <a:noFill/>
              <a:ln>
                <a:noFill/>
              </a:ln>
              <a:effectLst/>
            </c:spPr>
            <c:txPr>
              <a:bodyPr/>
              <a:lstStyle/>
              <a:p>
                <a:pPr>
                  <a:defRPr sz="7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Belts!$F$2:$F$14</c:f>
              <c:strCache>
                <c:ptCount val="13"/>
                <c:pt idx="0">
                  <c:v>Rohini(2004,2013)</c:v>
                </c:pt>
                <c:pt idx="1">
                  <c:v>Janakpuri (West) (2005,2013)</c:v>
                </c:pt>
                <c:pt idx="2">
                  <c:v>Mayur Vihar Phase I (2009,2013)</c:v>
                </c:pt>
                <c:pt idx="3">
                  <c:v>Preet Vihar (2009,2013)</c:v>
                </c:pt>
                <c:pt idx="4">
                  <c:v>Laxmi Nagar(2009,2013)</c:v>
                </c:pt>
                <c:pt idx="5">
                  <c:v>Model Town (2009,2013)</c:v>
                </c:pt>
                <c:pt idx="6">
                  <c:v>Azadpur Gaon (2009,2013)</c:v>
                </c:pt>
                <c:pt idx="7">
                  <c:v>Lajpat Nagar - I (2010,2013)</c:v>
                </c:pt>
                <c:pt idx="8">
                  <c:v>Saket (2010,2013)</c:v>
                </c:pt>
                <c:pt idx="9">
                  <c:v>Hauz Khas (2010,2013)</c:v>
                </c:pt>
                <c:pt idx="10">
                  <c:v>Paschim Vihar (West) (2010,2013)</c:v>
                </c:pt>
                <c:pt idx="11">
                  <c:v>Peeragarhi (2010,2013)</c:v>
                </c:pt>
                <c:pt idx="12">
                  <c:v>Mukandpur* (2011,2013)</c:v>
                </c:pt>
              </c:strCache>
            </c:strRef>
          </c:cat>
          <c:val>
            <c:numRef>
              <c:f>Belts!$H$2:$H$14</c:f>
              <c:numCache>
                <c:formatCode>0.0</c:formatCode>
                <c:ptCount val="13"/>
                <c:pt idx="0" formatCode="General">
                  <c:v>3.5</c:v>
                </c:pt>
                <c:pt idx="1">
                  <c:v>4.25</c:v>
                </c:pt>
                <c:pt idx="2" formatCode="General">
                  <c:v>2</c:v>
                </c:pt>
                <c:pt idx="3" formatCode="General">
                  <c:v>4.5</c:v>
                </c:pt>
                <c:pt idx="4" formatCode="General">
                  <c:v>3</c:v>
                </c:pt>
                <c:pt idx="5">
                  <c:v>4</c:v>
                </c:pt>
                <c:pt idx="6" formatCode="General">
                  <c:v>1.7</c:v>
                </c:pt>
                <c:pt idx="7" formatCode="General">
                  <c:v>4</c:v>
                </c:pt>
                <c:pt idx="8" formatCode="General">
                  <c:v>5.5</c:v>
                </c:pt>
                <c:pt idx="9" formatCode="General">
                  <c:v>5</c:v>
                </c:pt>
                <c:pt idx="10" formatCode="General">
                  <c:v>4</c:v>
                </c:pt>
                <c:pt idx="11" formatCode="General">
                  <c:v>3</c:v>
                </c:pt>
                <c:pt idx="12" formatCode="General">
                  <c:v>3</c:v>
                </c:pt>
              </c:numCache>
            </c:numRef>
          </c:val>
        </c:ser>
        <c:dLbls>
          <c:showLegendKey val="0"/>
          <c:showVal val="0"/>
          <c:showCatName val="0"/>
          <c:showSerName val="0"/>
          <c:showPercent val="0"/>
          <c:showBubbleSize val="0"/>
        </c:dLbls>
        <c:gapWidth val="75"/>
        <c:overlap val="-25"/>
        <c:axId val="677881160"/>
        <c:axId val="677875280"/>
      </c:barChart>
      <c:catAx>
        <c:axId val="677881160"/>
        <c:scaling>
          <c:orientation val="minMax"/>
        </c:scaling>
        <c:delete val="0"/>
        <c:axPos val="b"/>
        <c:numFmt formatCode="General" sourceLinked="0"/>
        <c:majorTickMark val="none"/>
        <c:minorTickMark val="none"/>
        <c:tickLblPos val="nextTo"/>
        <c:txPr>
          <a:bodyPr/>
          <a:lstStyle/>
          <a:p>
            <a:pPr>
              <a:defRPr sz="800"/>
            </a:pPr>
            <a:endParaRPr lang="en-US"/>
          </a:p>
        </c:txPr>
        <c:crossAx val="677875280"/>
        <c:crosses val="autoZero"/>
        <c:auto val="1"/>
        <c:lblAlgn val="ctr"/>
        <c:lblOffset val="100"/>
        <c:noMultiLvlLbl val="0"/>
      </c:catAx>
      <c:valAx>
        <c:axId val="677875280"/>
        <c:scaling>
          <c:orientation val="minMax"/>
        </c:scaling>
        <c:delete val="0"/>
        <c:axPos val="l"/>
        <c:majorGridlines/>
        <c:title>
          <c:tx>
            <c:rich>
              <a:bodyPr rot="-5400000" vert="horz"/>
              <a:lstStyle/>
              <a:p>
                <a:pPr>
                  <a:defRPr sz="900" b="0"/>
                </a:pPr>
                <a:r>
                  <a:rPr lang="en-GB" sz="900" b="0" dirty="0" smtClean="0"/>
                  <a:t>Rs. </a:t>
                </a:r>
                <a:r>
                  <a:rPr lang="en-GB" sz="900" b="0" dirty="0" err="1" smtClean="0"/>
                  <a:t>Lakhs</a:t>
                </a:r>
                <a:r>
                  <a:rPr lang="en-GB" sz="900" b="0" dirty="0" smtClean="0"/>
                  <a:t> per sq. yd.</a:t>
                </a:r>
                <a:endParaRPr lang="en-GB" sz="900" b="0" dirty="0"/>
              </a:p>
            </c:rich>
          </c:tx>
          <c:layout>
            <c:manualLayout>
              <c:xMode val="edge"/>
              <c:yMode val="edge"/>
              <c:x val="1.282051282051282E-2"/>
              <c:y val="0.21255751119345379"/>
            </c:manualLayout>
          </c:layout>
          <c:overlay val="0"/>
        </c:title>
        <c:numFmt formatCode="0.00" sourceLinked="1"/>
        <c:majorTickMark val="none"/>
        <c:minorTickMark val="none"/>
        <c:tickLblPos val="nextTo"/>
        <c:spPr>
          <a:ln w="9525">
            <a:noFill/>
          </a:ln>
        </c:spPr>
        <c:txPr>
          <a:bodyPr/>
          <a:lstStyle/>
          <a:p>
            <a:pPr>
              <a:defRPr sz="1000"/>
            </a:pPr>
            <a:endParaRPr lang="en-US"/>
          </a:p>
        </c:txPr>
        <c:crossAx val="677881160"/>
        <c:crosses val="autoZero"/>
        <c:crossBetween val="between"/>
      </c:valAx>
    </c:plotArea>
    <c:legend>
      <c:legendPos val="b"/>
      <c:layout>
        <c:manualLayout>
          <c:xMode val="edge"/>
          <c:yMode val="edge"/>
          <c:x val="0.17909381519617812"/>
          <c:y val="0.90212572693119264"/>
          <c:w val="0.65035937815465372"/>
          <c:h val="5.212263908187950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30791718978285881"/>
          <c:y val="0.39516780985031214"/>
          <c:w val="0.41180673229871956"/>
          <c:h val="0.48887439922367099"/>
        </c:manualLayout>
      </c:layout>
      <c:pieChart>
        <c:varyColors val="1"/>
        <c:ser>
          <c:idx val="0"/>
          <c:order val="0"/>
          <c:tx>
            <c:strRef>
              <c:f>Sheet1!$B$1</c:f>
              <c:strCache>
                <c:ptCount val="1"/>
                <c:pt idx="0">
                  <c:v>Sources of Electricity in India by installed capacity </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Lbls>
            <c:dLbl>
              <c:idx val="0"/>
              <c:layout>
                <c:manualLayout>
                  <c:x val="-1.2877890997812984E-2"/>
                  <c:y val="-0.16698207158630415"/>
                </c:manualLayout>
              </c:layout>
              <c:spPr>
                <a:noFill/>
                <a:ln>
                  <a:noFill/>
                </a:ln>
                <a:effectLst/>
              </c:spPr>
              <c:txPr>
                <a:bodyPr rot="0" spcFirstLastPara="1" vertOverflow="ellipsis" vert="horz" wrap="square" anchor="ctr" anchorCtr="1"/>
                <a:lstStyle/>
                <a:p>
                  <a:pPr>
                    <a:defRPr sz="800" b="1" i="1" u="none" strike="noStrike" kern="1200" baseline="0">
                      <a:solidFill>
                        <a:schemeClr val="accent5"/>
                      </a:solidFill>
                      <a:latin typeface="+mj-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293127943884203"/>
                      <c:h val="0.17774523263129208"/>
                    </c:manualLayout>
                  </c15:layout>
                </c:ext>
              </c:extLst>
            </c:dLbl>
            <c:dLbl>
              <c:idx val="1"/>
              <c:layout>
                <c:manualLayout>
                  <c:x val="3.1907342826519074E-2"/>
                  <c:y val="3.9584799437016108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5924814674338598"/>
                      <c:h val="0.19582901402639213"/>
                    </c:manualLayout>
                  </c15:layout>
                </c:ext>
              </c:extLst>
            </c:dLbl>
            <c:dLbl>
              <c:idx val="2"/>
              <c:layout>
                <c:manualLayout>
                  <c:x val="-4.5237313363087339E-3"/>
                  <c:y val="0.12336432774940836"/>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7134034552068209"/>
                      <c:h val="0.25463594291637903"/>
                    </c:manualLayout>
                  </c15:layout>
                </c:ext>
              </c:extLst>
            </c:dLbl>
            <c:dLbl>
              <c:idx val="3"/>
              <c:layout>
                <c:manualLayout>
                  <c:x val="-0.11872145669291338"/>
                  <c:y val="2.8902065948436858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7.040035037327208E-2"/>
                  <c:y val="-4.4279909900425025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6.1229285514199455E-2"/>
                  <c:y val="-3.1381429845899804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Coal</c:v>
                </c:pt>
                <c:pt idx="1">
                  <c:v>Hydro electricity</c:v>
                </c:pt>
                <c:pt idx="2">
                  <c:v>Renewable Energy Source</c:v>
                </c:pt>
                <c:pt idx="3">
                  <c:v>Natural Gas</c:v>
                </c:pt>
                <c:pt idx="4">
                  <c:v>Nuclear</c:v>
                </c:pt>
                <c:pt idx="5">
                  <c:v>Oil</c:v>
                </c:pt>
              </c:strCache>
            </c:strRef>
          </c:cat>
          <c:val>
            <c:numRef>
              <c:f>Sheet1!$B$2:$B$7</c:f>
              <c:numCache>
                <c:formatCode>0%</c:formatCode>
                <c:ptCount val="6"/>
                <c:pt idx="0">
                  <c:v>0.59299999999999997</c:v>
                </c:pt>
                <c:pt idx="1">
                  <c:v>0.153</c:v>
                </c:pt>
                <c:pt idx="2">
                  <c:v>0.13100000000000001</c:v>
                </c:pt>
                <c:pt idx="3">
                  <c:v>9.0999999999999998E-2</c:v>
                </c:pt>
                <c:pt idx="4">
                  <c:v>2.1000000000000001E-2</c:v>
                </c:pt>
                <c:pt idx="5">
                  <c:v>1.0999999999999999E-2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800">
          <a:latin typeface="+mj-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mj-lt"/>
                <a:ea typeface="+mn-ea"/>
                <a:cs typeface="+mn-cs"/>
              </a:defRPr>
            </a:pPr>
            <a:r>
              <a:rPr lang="en-GB" b="1" dirty="0"/>
              <a:t>India’s </a:t>
            </a:r>
            <a:r>
              <a:rPr lang="en-GB" b="1" dirty="0" smtClean="0"/>
              <a:t>Future Electricity </a:t>
            </a:r>
            <a:r>
              <a:rPr lang="en-GB" b="1" dirty="0"/>
              <a:t>Generation Capacity Addition</a:t>
            </a:r>
          </a:p>
        </c:rich>
      </c:tx>
      <c:layout>
        <c:manualLayout>
          <c:xMode val="edge"/>
          <c:yMode val="edge"/>
          <c:x val="0.19526072802261457"/>
          <c:y val="4.3529450072234896E-2"/>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6.4041793573632932E-2"/>
          <c:y val="0.15083825071479265"/>
          <c:w val="0.86413563419425532"/>
          <c:h val="0.59923074226075357"/>
        </c:manualLayout>
      </c:layout>
      <c:barChart>
        <c:barDir val="col"/>
        <c:grouping val="clustered"/>
        <c:varyColors val="0"/>
        <c:ser>
          <c:idx val="0"/>
          <c:order val="0"/>
          <c:tx>
            <c:strRef>
              <c:f>Sheet1!$B$1</c:f>
              <c:strCache>
                <c:ptCount val="1"/>
                <c:pt idx="0">
                  <c:v>Under Construction</c:v>
                </c:pt>
              </c:strCache>
            </c:strRef>
          </c:tx>
          <c:spPr>
            <a:solidFill>
              <a:schemeClr val="accent1"/>
            </a:solidFill>
            <a:ln>
              <a:noFill/>
            </a:ln>
            <a:effectLst/>
          </c:spPr>
          <c:invertIfNegative val="0"/>
          <c:cat>
            <c:strRef>
              <c:f>Sheet1!$A$2:$A$6</c:f>
              <c:strCache>
                <c:ptCount val="5"/>
                <c:pt idx="0">
                  <c:v>Coal</c:v>
                </c:pt>
                <c:pt idx="1">
                  <c:v>Hydro</c:v>
                </c:pt>
                <c:pt idx="2">
                  <c:v>Nuclear</c:v>
                </c:pt>
                <c:pt idx="3">
                  <c:v>Oil &amp; Gas</c:v>
                </c:pt>
                <c:pt idx="4">
                  <c:v>Other Renewables</c:v>
                </c:pt>
              </c:strCache>
            </c:strRef>
          </c:cat>
          <c:val>
            <c:numRef>
              <c:f>Sheet1!$B$2:$B$6</c:f>
              <c:numCache>
                <c:formatCode>General</c:formatCode>
                <c:ptCount val="5"/>
                <c:pt idx="0">
                  <c:v>88</c:v>
                </c:pt>
                <c:pt idx="1">
                  <c:v>14</c:v>
                </c:pt>
                <c:pt idx="2">
                  <c:v>4</c:v>
                </c:pt>
                <c:pt idx="3">
                  <c:v>3</c:v>
                </c:pt>
                <c:pt idx="4">
                  <c:v>5</c:v>
                </c:pt>
              </c:numCache>
            </c:numRef>
          </c:val>
        </c:ser>
        <c:ser>
          <c:idx val="1"/>
          <c:order val="1"/>
          <c:tx>
            <c:strRef>
              <c:f>Sheet1!$C$1</c:f>
              <c:strCache>
                <c:ptCount val="1"/>
                <c:pt idx="0">
                  <c:v>Approved</c:v>
                </c:pt>
              </c:strCache>
            </c:strRef>
          </c:tx>
          <c:spPr>
            <a:solidFill>
              <a:schemeClr val="accent2"/>
            </a:solidFill>
            <a:ln>
              <a:noFill/>
            </a:ln>
            <a:effectLst/>
          </c:spPr>
          <c:invertIfNegative val="0"/>
          <c:cat>
            <c:strRef>
              <c:f>Sheet1!$A$2:$A$6</c:f>
              <c:strCache>
                <c:ptCount val="5"/>
                <c:pt idx="0">
                  <c:v>Coal</c:v>
                </c:pt>
                <c:pt idx="1">
                  <c:v>Hydro</c:v>
                </c:pt>
                <c:pt idx="2">
                  <c:v>Nuclear</c:v>
                </c:pt>
                <c:pt idx="3">
                  <c:v>Oil &amp; Gas</c:v>
                </c:pt>
                <c:pt idx="4">
                  <c:v>Other Renewables</c:v>
                </c:pt>
              </c:strCache>
            </c:strRef>
          </c:cat>
          <c:val>
            <c:numRef>
              <c:f>Sheet1!$C$2:$C$6</c:f>
              <c:numCache>
                <c:formatCode>General</c:formatCode>
                <c:ptCount val="5"/>
                <c:pt idx="0">
                  <c:v>24</c:v>
                </c:pt>
                <c:pt idx="1">
                  <c:v>18</c:v>
                </c:pt>
                <c:pt idx="2">
                  <c:v>22</c:v>
                </c:pt>
                <c:pt idx="3">
                  <c:v>6</c:v>
                </c:pt>
                <c:pt idx="4">
                  <c:v>12</c:v>
                </c:pt>
              </c:numCache>
            </c:numRef>
          </c:val>
        </c:ser>
        <c:dLbls>
          <c:showLegendKey val="0"/>
          <c:showVal val="0"/>
          <c:showCatName val="0"/>
          <c:showSerName val="0"/>
          <c:showPercent val="0"/>
          <c:showBubbleSize val="0"/>
        </c:dLbls>
        <c:gapWidth val="219"/>
        <c:overlap val="-27"/>
        <c:axId val="676842016"/>
        <c:axId val="676841624"/>
      </c:barChart>
      <c:catAx>
        <c:axId val="67684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j-lt"/>
                <a:ea typeface="+mn-ea"/>
                <a:cs typeface="+mn-cs"/>
              </a:defRPr>
            </a:pPr>
            <a:endParaRPr lang="en-US"/>
          </a:p>
        </c:txPr>
        <c:crossAx val="676841624"/>
        <c:crosses val="autoZero"/>
        <c:auto val="1"/>
        <c:lblAlgn val="ctr"/>
        <c:lblOffset val="100"/>
        <c:noMultiLvlLbl val="0"/>
      </c:catAx>
      <c:valAx>
        <c:axId val="676841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en-US"/>
          </a:p>
        </c:txPr>
        <c:crossAx val="676842016"/>
        <c:crosses val="autoZero"/>
        <c:crossBetween val="between"/>
      </c:valAx>
      <c:spPr>
        <a:noFill/>
        <a:ln>
          <a:noFill/>
        </a:ln>
        <a:effectLst/>
      </c:spPr>
    </c:plotArea>
    <c:legend>
      <c:legendPos val="b"/>
      <c:layout>
        <c:manualLayout>
          <c:xMode val="edge"/>
          <c:yMode val="edge"/>
          <c:x val="0.16866308975984332"/>
          <c:y val="0.86079430392581946"/>
          <c:w val="0.58612395152694752"/>
          <c:h val="8.992476076945688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latin typeface="+mj-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mj-lt"/>
                <a:ea typeface="+mn-ea"/>
                <a:cs typeface="+mn-cs"/>
              </a:defRPr>
            </a:pPr>
            <a:r>
              <a:rPr lang="en-GB" b="1"/>
              <a:t>Coal Production and Consumption trend in India</a:t>
            </a:r>
          </a:p>
        </c:rich>
      </c:tx>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9.4984967615079796E-2"/>
          <c:y val="0.16930560153360738"/>
          <c:w val="0.79204303471500026"/>
          <c:h val="0.60317738218108752"/>
        </c:manualLayout>
      </c:layout>
      <c:lineChart>
        <c:grouping val="standard"/>
        <c:varyColors val="0"/>
        <c:ser>
          <c:idx val="0"/>
          <c:order val="0"/>
          <c:tx>
            <c:strRef>
              <c:f>Sheet1!$B$1</c:f>
              <c:strCache>
                <c:ptCount val="1"/>
                <c:pt idx="0">
                  <c:v>Production</c:v>
                </c:pt>
              </c:strCache>
            </c:strRef>
          </c:tx>
          <c:spPr>
            <a:ln w="28575" cap="rnd">
              <a:solidFill>
                <a:schemeClr val="accent1"/>
              </a:solidFill>
              <a:round/>
            </a:ln>
            <a:effectLst/>
          </c:spPr>
          <c:marker>
            <c:symbol val="none"/>
          </c:marker>
          <c:cat>
            <c:strRef>
              <c:f>Sheet1!$A$2:$A$10</c:f>
              <c:strCache>
                <c:ptCount val="9"/>
                <c:pt idx="0">
                  <c:v>FY06</c:v>
                </c:pt>
                <c:pt idx="1">
                  <c:v>FY07</c:v>
                </c:pt>
                <c:pt idx="2">
                  <c:v>FY08</c:v>
                </c:pt>
                <c:pt idx="3">
                  <c:v>FY09</c:v>
                </c:pt>
                <c:pt idx="4">
                  <c:v>FY10</c:v>
                </c:pt>
                <c:pt idx="5">
                  <c:v>FY11</c:v>
                </c:pt>
                <c:pt idx="6">
                  <c:v>FY12</c:v>
                </c:pt>
                <c:pt idx="7">
                  <c:v>FY13</c:v>
                </c:pt>
                <c:pt idx="8">
                  <c:v>FY14</c:v>
                </c:pt>
              </c:strCache>
            </c:strRef>
          </c:cat>
          <c:val>
            <c:numRef>
              <c:f>Sheet1!$B$2:$B$10</c:f>
              <c:numCache>
                <c:formatCode>General</c:formatCode>
                <c:ptCount val="9"/>
                <c:pt idx="0">
                  <c:v>407.04</c:v>
                </c:pt>
                <c:pt idx="1">
                  <c:v>430.83</c:v>
                </c:pt>
                <c:pt idx="2">
                  <c:v>457.08</c:v>
                </c:pt>
                <c:pt idx="3">
                  <c:v>491.76</c:v>
                </c:pt>
                <c:pt idx="4">
                  <c:v>532.04</c:v>
                </c:pt>
                <c:pt idx="5">
                  <c:v>532.69000000000005</c:v>
                </c:pt>
                <c:pt idx="6">
                  <c:v>539.95000000000005</c:v>
                </c:pt>
                <c:pt idx="7">
                  <c:v>556.4</c:v>
                </c:pt>
                <c:pt idx="8">
                  <c:v>565.77</c:v>
                </c:pt>
              </c:numCache>
            </c:numRef>
          </c:val>
          <c:smooth val="0"/>
        </c:ser>
        <c:ser>
          <c:idx val="1"/>
          <c:order val="1"/>
          <c:tx>
            <c:strRef>
              <c:f>Sheet1!$C$1</c:f>
              <c:strCache>
                <c:ptCount val="1"/>
                <c:pt idx="0">
                  <c:v>Consumption</c:v>
                </c:pt>
              </c:strCache>
            </c:strRef>
          </c:tx>
          <c:spPr>
            <a:ln w="28575" cap="rnd">
              <a:solidFill>
                <a:schemeClr val="accent2"/>
              </a:solidFill>
              <a:round/>
            </a:ln>
            <a:effectLst/>
          </c:spPr>
          <c:marker>
            <c:symbol val="none"/>
          </c:marker>
          <c:cat>
            <c:strRef>
              <c:f>Sheet1!$A$2:$A$10</c:f>
              <c:strCache>
                <c:ptCount val="9"/>
                <c:pt idx="0">
                  <c:v>FY06</c:v>
                </c:pt>
                <c:pt idx="1">
                  <c:v>FY07</c:v>
                </c:pt>
                <c:pt idx="2">
                  <c:v>FY08</c:v>
                </c:pt>
                <c:pt idx="3">
                  <c:v>FY09</c:v>
                </c:pt>
                <c:pt idx="4">
                  <c:v>FY10</c:v>
                </c:pt>
                <c:pt idx="5">
                  <c:v>FY11</c:v>
                </c:pt>
                <c:pt idx="6">
                  <c:v>FY12</c:v>
                </c:pt>
                <c:pt idx="7">
                  <c:v>FY13</c:v>
                </c:pt>
                <c:pt idx="8">
                  <c:v>FY14</c:v>
                </c:pt>
              </c:strCache>
            </c:strRef>
          </c:cat>
          <c:val>
            <c:numRef>
              <c:f>Sheet1!$C$2:$C$10</c:f>
              <c:numCache>
                <c:formatCode>General</c:formatCode>
                <c:ptCount val="9"/>
                <c:pt idx="0">
                  <c:v>443.64000000000004</c:v>
                </c:pt>
                <c:pt idx="1">
                  <c:v>472.36</c:v>
                </c:pt>
                <c:pt idx="2">
                  <c:v>505.25</c:v>
                </c:pt>
                <c:pt idx="3">
                  <c:v>550.11</c:v>
                </c:pt>
                <c:pt idx="4">
                  <c:v>602.83999999999992</c:v>
                </c:pt>
                <c:pt idx="5">
                  <c:v>599.73</c:v>
                </c:pt>
                <c:pt idx="6">
                  <c:v>636.71</c:v>
                </c:pt>
                <c:pt idx="7">
                  <c:v>710.94</c:v>
                </c:pt>
                <c:pt idx="8">
                  <c:v>738.18</c:v>
                </c:pt>
              </c:numCache>
            </c:numRef>
          </c:val>
          <c:smooth val="0"/>
        </c:ser>
        <c:dLbls>
          <c:showLegendKey val="0"/>
          <c:showVal val="0"/>
          <c:showCatName val="0"/>
          <c:showSerName val="0"/>
          <c:showPercent val="0"/>
          <c:showBubbleSize val="0"/>
        </c:dLbls>
        <c:smooth val="0"/>
        <c:axId val="481538016"/>
        <c:axId val="676843192"/>
      </c:lineChart>
      <c:catAx>
        <c:axId val="48153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j-lt"/>
                <a:ea typeface="+mn-ea"/>
                <a:cs typeface="+mn-cs"/>
              </a:defRPr>
            </a:pPr>
            <a:endParaRPr lang="en-US"/>
          </a:p>
        </c:txPr>
        <c:crossAx val="676843192"/>
        <c:crosses val="autoZero"/>
        <c:auto val="1"/>
        <c:lblAlgn val="ctr"/>
        <c:lblOffset val="100"/>
        <c:noMultiLvlLbl val="0"/>
      </c:catAx>
      <c:valAx>
        <c:axId val="676843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en-US"/>
          </a:p>
        </c:txPr>
        <c:crossAx val="481538016"/>
        <c:crosses val="autoZero"/>
        <c:crossBetween val="between"/>
      </c:valAx>
      <c:spPr>
        <a:noFill/>
        <a:ln>
          <a:noFill/>
        </a:ln>
        <a:effectLst/>
      </c:spPr>
    </c:plotArea>
    <c:legend>
      <c:legendPos val="b"/>
      <c:layout>
        <c:manualLayout>
          <c:xMode val="edge"/>
          <c:yMode val="edge"/>
          <c:x val="0.26659544240698679"/>
          <c:y val="0.88637674754956974"/>
          <c:w val="0.51107760114891299"/>
          <c:h val="0.108543819991669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C38D6-C3F8-4892-AD73-C2731F9A0B1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DEE94A3D-7B5E-47E2-8E6F-E5FBE84DA22A}">
      <dgm:prSet phldrT="[Text]" custT="1"/>
      <dgm:spPr/>
      <dgm:t>
        <a:bodyPr/>
        <a:lstStyle/>
        <a:p>
          <a:r>
            <a:rPr lang="en-GB" sz="1100" b="1" i="1" dirty="0" smtClean="0">
              <a:latin typeface="+mj-lt"/>
            </a:rPr>
            <a:t>Creation of Shipping Bank/Institution</a:t>
          </a:r>
          <a:endParaRPr lang="en-GB" sz="1100" b="1" i="1" dirty="0">
            <a:latin typeface="+mj-lt"/>
          </a:endParaRPr>
        </a:p>
      </dgm:t>
    </dgm:pt>
    <dgm:pt modelId="{A45BC7D6-198E-4FD8-AFF1-07E13C153A8B}" type="parTrans" cxnId="{BF16DBE8-7056-4F8F-87B7-6DE6727A047D}">
      <dgm:prSet/>
      <dgm:spPr/>
      <dgm:t>
        <a:bodyPr/>
        <a:lstStyle/>
        <a:p>
          <a:endParaRPr lang="en-GB" sz="1000">
            <a:latin typeface="+mj-lt"/>
          </a:endParaRPr>
        </a:p>
      </dgm:t>
    </dgm:pt>
    <dgm:pt modelId="{A9964168-18A1-4684-9736-14969B52948E}" type="sibTrans" cxnId="{BF16DBE8-7056-4F8F-87B7-6DE6727A047D}">
      <dgm:prSet/>
      <dgm:spPr/>
      <dgm:t>
        <a:bodyPr/>
        <a:lstStyle/>
        <a:p>
          <a:endParaRPr lang="en-GB" sz="1000">
            <a:latin typeface="+mj-lt"/>
          </a:endParaRPr>
        </a:p>
      </dgm:t>
    </dgm:pt>
    <dgm:pt modelId="{B00E9366-E464-4516-8F9A-58088A1C9560}">
      <dgm:prSet phldrT="[Text]" custT="1"/>
      <dgm:spPr/>
      <dgm:t>
        <a:bodyPr/>
        <a:lstStyle/>
        <a:p>
          <a:r>
            <a:rPr lang="en-US" sz="1100" b="1" i="1" dirty="0" smtClean="0">
              <a:latin typeface="+mj-lt"/>
            </a:rPr>
            <a:t>Export Credit Agencies (ECA) and EXIM Bank</a:t>
          </a:r>
          <a:endParaRPr lang="en-GB" sz="1100" b="1" i="1" dirty="0">
            <a:latin typeface="+mj-lt"/>
          </a:endParaRPr>
        </a:p>
      </dgm:t>
    </dgm:pt>
    <dgm:pt modelId="{692EE942-A426-4265-9DC9-3D8987ABC6F5}" type="parTrans" cxnId="{207FD334-937D-4922-B5D8-4D856A5905E0}">
      <dgm:prSet/>
      <dgm:spPr/>
      <dgm:t>
        <a:bodyPr/>
        <a:lstStyle/>
        <a:p>
          <a:endParaRPr lang="en-GB" sz="1000">
            <a:latin typeface="+mj-lt"/>
          </a:endParaRPr>
        </a:p>
      </dgm:t>
    </dgm:pt>
    <dgm:pt modelId="{856FE0F6-DB88-47EB-89A7-33588DD730A7}" type="sibTrans" cxnId="{207FD334-937D-4922-B5D8-4D856A5905E0}">
      <dgm:prSet/>
      <dgm:spPr/>
      <dgm:t>
        <a:bodyPr/>
        <a:lstStyle/>
        <a:p>
          <a:endParaRPr lang="en-GB" sz="1000">
            <a:latin typeface="+mj-lt"/>
          </a:endParaRPr>
        </a:p>
      </dgm:t>
    </dgm:pt>
    <dgm:pt modelId="{FD656003-9B3F-4FB7-B92E-3E8616AA898A}">
      <dgm:prSet phldrT="[Text]" custT="1"/>
      <dgm:spPr/>
      <dgm:t>
        <a:bodyPr/>
        <a:lstStyle/>
        <a:p>
          <a:r>
            <a:rPr lang="en-GB" sz="1100" b="1" i="1" dirty="0" smtClean="0">
              <a:latin typeface="+mj-lt"/>
            </a:rPr>
            <a:t>Ship Leasing Option</a:t>
          </a:r>
          <a:endParaRPr lang="en-GB" sz="1100" b="1" i="1" dirty="0">
            <a:latin typeface="+mj-lt"/>
          </a:endParaRPr>
        </a:p>
      </dgm:t>
    </dgm:pt>
    <dgm:pt modelId="{728E128D-3E39-409F-B57D-3ED62414D5CE}" type="parTrans" cxnId="{B61C9AC6-2B4A-4D21-A530-B9B5AE62CD1C}">
      <dgm:prSet/>
      <dgm:spPr/>
      <dgm:t>
        <a:bodyPr/>
        <a:lstStyle/>
        <a:p>
          <a:endParaRPr lang="en-GB" sz="1000">
            <a:latin typeface="+mj-lt"/>
          </a:endParaRPr>
        </a:p>
      </dgm:t>
    </dgm:pt>
    <dgm:pt modelId="{0B424867-AEFF-4E11-A758-F8AE8031D7ED}" type="sibTrans" cxnId="{B61C9AC6-2B4A-4D21-A530-B9B5AE62CD1C}">
      <dgm:prSet/>
      <dgm:spPr/>
      <dgm:t>
        <a:bodyPr/>
        <a:lstStyle/>
        <a:p>
          <a:endParaRPr lang="en-GB" sz="1000">
            <a:latin typeface="+mj-lt"/>
          </a:endParaRPr>
        </a:p>
      </dgm:t>
    </dgm:pt>
    <dgm:pt modelId="{A40125D0-FB5B-4C94-A536-AED8A58D50CB}">
      <dgm:prSet custT="1"/>
      <dgm:spPr/>
      <dgm:t>
        <a:bodyPr/>
        <a:lstStyle/>
        <a:p>
          <a:r>
            <a:rPr lang="en-GB" sz="1100" b="1" i="1" dirty="0" smtClean="0">
              <a:latin typeface="+mj-lt"/>
            </a:rPr>
            <a:t>Private Equity in Shipping</a:t>
          </a:r>
          <a:endParaRPr lang="en-GB" sz="1100" b="1" i="1" dirty="0">
            <a:latin typeface="+mj-lt"/>
          </a:endParaRPr>
        </a:p>
      </dgm:t>
    </dgm:pt>
    <dgm:pt modelId="{8AB885BD-BC8D-48DB-BDC8-A849899D76F2}" type="parTrans" cxnId="{EA14A75D-2BE0-4087-B169-C73B7B129D12}">
      <dgm:prSet/>
      <dgm:spPr/>
      <dgm:t>
        <a:bodyPr/>
        <a:lstStyle/>
        <a:p>
          <a:endParaRPr lang="en-GB" sz="1000">
            <a:latin typeface="+mj-lt"/>
          </a:endParaRPr>
        </a:p>
      </dgm:t>
    </dgm:pt>
    <dgm:pt modelId="{C8255FFC-6A66-4977-B7D9-56ABDC8B1F5E}" type="sibTrans" cxnId="{EA14A75D-2BE0-4087-B169-C73B7B129D12}">
      <dgm:prSet/>
      <dgm:spPr/>
      <dgm:t>
        <a:bodyPr/>
        <a:lstStyle/>
        <a:p>
          <a:endParaRPr lang="en-GB" sz="1000">
            <a:latin typeface="+mj-lt"/>
          </a:endParaRPr>
        </a:p>
      </dgm:t>
    </dgm:pt>
    <dgm:pt modelId="{5285E7DE-1CA4-4B22-B750-D7CF920F491A}">
      <dgm:prSet custT="1"/>
      <dgm:spPr/>
      <dgm:t>
        <a:bodyPr/>
        <a:lstStyle/>
        <a:p>
          <a:r>
            <a:rPr lang="en-GB" sz="1100" b="1" i="1" dirty="0" smtClean="0">
              <a:latin typeface="+mj-lt"/>
            </a:rPr>
            <a:t>Shipping bonds</a:t>
          </a:r>
          <a:endParaRPr lang="en-GB" sz="1100" b="1" i="1" dirty="0">
            <a:latin typeface="+mj-lt"/>
          </a:endParaRPr>
        </a:p>
      </dgm:t>
    </dgm:pt>
    <dgm:pt modelId="{A2968D61-902C-4AD6-B29F-6369ED33E74A}" type="parTrans" cxnId="{01197EDC-05AD-4997-AF26-5AA67A40A2F9}">
      <dgm:prSet/>
      <dgm:spPr/>
      <dgm:t>
        <a:bodyPr/>
        <a:lstStyle/>
        <a:p>
          <a:endParaRPr lang="en-GB" sz="1000">
            <a:latin typeface="+mj-lt"/>
          </a:endParaRPr>
        </a:p>
      </dgm:t>
    </dgm:pt>
    <dgm:pt modelId="{2058269F-2E0B-4869-B581-B9913904E387}" type="sibTrans" cxnId="{01197EDC-05AD-4997-AF26-5AA67A40A2F9}">
      <dgm:prSet/>
      <dgm:spPr/>
      <dgm:t>
        <a:bodyPr/>
        <a:lstStyle/>
        <a:p>
          <a:endParaRPr lang="en-GB" sz="1000">
            <a:latin typeface="+mj-lt"/>
          </a:endParaRPr>
        </a:p>
      </dgm:t>
    </dgm:pt>
    <dgm:pt modelId="{42423C3B-A78B-4876-87C6-3DB71FF4E72E}">
      <dgm:prSet custT="1"/>
      <dgm:spPr/>
      <dgm:t>
        <a:bodyPr/>
        <a:lstStyle/>
        <a:p>
          <a:pPr marL="177800" indent="-177800"/>
          <a:r>
            <a:rPr lang="en-US" sz="1000" dirty="0" smtClean="0">
              <a:latin typeface="+mj-lt"/>
            </a:rPr>
            <a:t>A shipping focused financing institution will enable it to provide the financing gap that is left behind by the commercial banks which lacks the shipping specific domain expertise to tackle the unique requirements of the industry</a:t>
          </a:r>
          <a:endParaRPr lang="en-GB" sz="1000" dirty="0">
            <a:latin typeface="+mj-lt"/>
          </a:endParaRPr>
        </a:p>
      </dgm:t>
    </dgm:pt>
    <dgm:pt modelId="{9E3C4CAA-8A26-4027-B921-0FA2982652E1}" type="parTrans" cxnId="{9A998C3F-F260-4866-BA07-C36FC64489F5}">
      <dgm:prSet/>
      <dgm:spPr/>
      <dgm:t>
        <a:bodyPr/>
        <a:lstStyle/>
        <a:p>
          <a:endParaRPr lang="en-GB"/>
        </a:p>
      </dgm:t>
    </dgm:pt>
    <dgm:pt modelId="{D5BE9173-5A75-4748-9639-79D9A20E29F8}" type="sibTrans" cxnId="{9A998C3F-F260-4866-BA07-C36FC64489F5}">
      <dgm:prSet/>
      <dgm:spPr/>
      <dgm:t>
        <a:bodyPr/>
        <a:lstStyle/>
        <a:p>
          <a:endParaRPr lang="en-GB"/>
        </a:p>
      </dgm:t>
    </dgm:pt>
    <dgm:pt modelId="{54AD6003-8AE9-4303-B6A4-FECC5834B6AB}">
      <dgm:prSet custT="1"/>
      <dgm:spPr/>
      <dgm:t>
        <a:bodyPr/>
        <a:lstStyle/>
        <a:p>
          <a:pPr marL="177800" indent="-177800"/>
          <a:r>
            <a:rPr lang="en-US" sz="1000" dirty="0" smtClean="0">
              <a:latin typeface="+mj-lt"/>
            </a:rPr>
            <a:t>A dedicated fund that specializes in financing the maritime sector can extend credit support for non fund requirements of companies like letter of credit, Bank Guarantee etc.</a:t>
          </a:r>
          <a:endParaRPr lang="en-GB" sz="1000" dirty="0">
            <a:latin typeface="+mj-lt"/>
          </a:endParaRPr>
        </a:p>
      </dgm:t>
    </dgm:pt>
    <dgm:pt modelId="{0AA4B50E-0F8C-4022-8082-578BA36A9B74}" type="parTrans" cxnId="{63D23550-7C86-4701-A3D5-DFA286E76543}">
      <dgm:prSet/>
      <dgm:spPr/>
      <dgm:t>
        <a:bodyPr/>
        <a:lstStyle/>
        <a:p>
          <a:endParaRPr lang="en-GB"/>
        </a:p>
      </dgm:t>
    </dgm:pt>
    <dgm:pt modelId="{A908C8B2-9801-416E-AF43-E8563188FF44}" type="sibTrans" cxnId="{63D23550-7C86-4701-A3D5-DFA286E76543}">
      <dgm:prSet/>
      <dgm:spPr/>
      <dgm:t>
        <a:bodyPr/>
        <a:lstStyle/>
        <a:p>
          <a:endParaRPr lang="en-GB"/>
        </a:p>
      </dgm:t>
    </dgm:pt>
    <dgm:pt modelId="{5F262603-E267-4D13-A61E-C048EE7C3EC1}">
      <dgm:prSet custT="1"/>
      <dgm:spPr/>
      <dgm:t>
        <a:bodyPr/>
        <a:lstStyle/>
        <a:p>
          <a:pPr marL="177800" indent="-177800"/>
          <a:r>
            <a:rPr lang="en-GB" sz="1000" dirty="0" smtClean="0">
              <a:latin typeface="+mj-lt"/>
            </a:rPr>
            <a:t>Primary services will include </a:t>
          </a:r>
          <a:r>
            <a:rPr lang="en-US" sz="1000" dirty="0" smtClean="0">
              <a:latin typeface="+mj-lt"/>
            </a:rPr>
            <a:t>export loans, trade finance, and guarantee programs structured to meet the needs of clients in a direct effort to both complement and strengthen the clients' competitiveness in global markets</a:t>
          </a:r>
          <a:endParaRPr lang="en-GB" sz="1000" dirty="0">
            <a:latin typeface="+mj-lt"/>
          </a:endParaRPr>
        </a:p>
      </dgm:t>
    </dgm:pt>
    <dgm:pt modelId="{7EF9DA29-FD3B-41C5-B3EC-F1BB2B496E80}" type="parTrans" cxnId="{A6F1E510-65F1-422F-B240-C6669CC46658}">
      <dgm:prSet/>
      <dgm:spPr/>
      <dgm:t>
        <a:bodyPr/>
        <a:lstStyle/>
        <a:p>
          <a:endParaRPr lang="en-GB"/>
        </a:p>
      </dgm:t>
    </dgm:pt>
    <dgm:pt modelId="{FE66E026-1CBC-4CB0-B06B-F78929E3DBF2}" type="sibTrans" cxnId="{A6F1E510-65F1-422F-B240-C6669CC46658}">
      <dgm:prSet/>
      <dgm:spPr/>
      <dgm:t>
        <a:bodyPr/>
        <a:lstStyle/>
        <a:p>
          <a:endParaRPr lang="en-GB"/>
        </a:p>
      </dgm:t>
    </dgm:pt>
    <dgm:pt modelId="{115A6F9D-72B9-43E8-887D-510B81ECBC38}">
      <dgm:prSet custT="1"/>
      <dgm:spPr/>
      <dgm:t>
        <a:bodyPr/>
        <a:lstStyle/>
        <a:p>
          <a:pPr marL="177800" indent="-177800"/>
          <a:r>
            <a:rPr lang="en-GB" sz="1000" dirty="0" smtClean="0">
              <a:latin typeface="+mj-lt"/>
            </a:rPr>
            <a:t>e.g. the Export Import Bank of China (World’s Largest ECA), </a:t>
          </a:r>
          <a:r>
            <a:rPr lang="en-US" sz="1000" dirty="0" smtClean="0">
              <a:latin typeface="+mj-lt"/>
            </a:rPr>
            <a:t>Export-Import Bank of Korea (Korea </a:t>
          </a:r>
          <a:r>
            <a:rPr lang="en-US" sz="1000" dirty="0" err="1" smtClean="0">
              <a:latin typeface="+mj-lt"/>
            </a:rPr>
            <a:t>Eximbank</a:t>
          </a:r>
          <a:r>
            <a:rPr lang="en-US" sz="1000" dirty="0" smtClean="0">
              <a:latin typeface="+mj-lt"/>
            </a:rPr>
            <a:t>)</a:t>
          </a:r>
          <a:endParaRPr lang="en-GB" sz="1000" dirty="0">
            <a:latin typeface="+mj-lt"/>
          </a:endParaRPr>
        </a:p>
      </dgm:t>
    </dgm:pt>
    <dgm:pt modelId="{F7AADC29-220C-4725-8DBB-0891929FA89D}" type="parTrans" cxnId="{244EDF82-6209-4D5C-AABE-976CD958C7B7}">
      <dgm:prSet/>
      <dgm:spPr/>
      <dgm:t>
        <a:bodyPr/>
        <a:lstStyle/>
        <a:p>
          <a:endParaRPr lang="en-GB"/>
        </a:p>
      </dgm:t>
    </dgm:pt>
    <dgm:pt modelId="{71BBBF3B-980C-469D-AFE2-36BDCD0FD30F}" type="sibTrans" cxnId="{244EDF82-6209-4D5C-AABE-976CD958C7B7}">
      <dgm:prSet/>
      <dgm:spPr/>
      <dgm:t>
        <a:bodyPr/>
        <a:lstStyle/>
        <a:p>
          <a:endParaRPr lang="en-GB"/>
        </a:p>
      </dgm:t>
    </dgm:pt>
    <dgm:pt modelId="{36866F8E-6BB2-4283-B9AC-2002EB9F1204}">
      <dgm:prSet custT="1"/>
      <dgm:spPr/>
      <dgm:t>
        <a:bodyPr/>
        <a:lstStyle/>
        <a:p>
          <a:pPr marL="177800" indent="-177800"/>
          <a:r>
            <a:rPr lang="en-US" sz="1000" dirty="0" smtClean="0">
              <a:latin typeface="+mj-lt"/>
            </a:rPr>
            <a:t>The lessor (lease finance company SPV) retains legal ownership over the asset during the lease period and the possession of the asset passes to the lessee (e.g. a traditional ship-owner) only at the end of the lease term</a:t>
          </a:r>
          <a:endParaRPr lang="en-GB" sz="1000" dirty="0">
            <a:latin typeface="+mj-lt"/>
          </a:endParaRPr>
        </a:p>
      </dgm:t>
    </dgm:pt>
    <dgm:pt modelId="{71F169C0-DD20-4B2F-BAB1-B05CA684BDDD}" type="parTrans" cxnId="{782A3458-4504-4374-B0EC-5354586C9125}">
      <dgm:prSet/>
      <dgm:spPr/>
      <dgm:t>
        <a:bodyPr/>
        <a:lstStyle/>
        <a:p>
          <a:endParaRPr lang="en-GB"/>
        </a:p>
      </dgm:t>
    </dgm:pt>
    <dgm:pt modelId="{B4991F55-8745-4C5A-A667-9B3E8221C234}" type="sibTrans" cxnId="{782A3458-4504-4374-B0EC-5354586C9125}">
      <dgm:prSet/>
      <dgm:spPr/>
      <dgm:t>
        <a:bodyPr/>
        <a:lstStyle/>
        <a:p>
          <a:endParaRPr lang="en-GB"/>
        </a:p>
      </dgm:t>
    </dgm:pt>
    <dgm:pt modelId="{7AB41D77-6ACE-4474-ADD0-B44CE9D8D553}">
      <dgm:prSet custT="1"/>
      <dgm:spPr/>
      <dgm:t>
        <a:bodyPr/>
        <a:lstStyle/>
        <a:p>
          <a:pPr marL="177800" indent="-177800"/>
          <a:r>
            <a:rPr lang="en-GB" sz="1000" dirty="0" smtClean="0">
              <a:latin typeface="+mj-lt"/>
            </a:rPr>
            <a:t>Higher probability of receiving bank funding as the leasing company presents a lesser credit risk</a:t>
          </a:r>
          <a:endParaRPr lang="en-GB" sz="1000" dirty="0">
            <a:latin typeface="+mj-lt"/>
          </a:endParaRPr>
        </a:p>
      </dgm:t>
    </dgm:pt>
    <dgm:pt modelId="{96C9CDB8-1BC3-484D-A1E5-E7CE93D8C864}" type="parTrans" cxnId="{C1CEB2B3-7856-4E7E-999F-C9B5EFEAD9FC}">
      <dgm:prSet/>
      <dgm:spPr/>
      <dgm:t>
        <a:bodyPr/>
        <a:lstStyle/>
        <a:p>
          <a:endParaRPr lang="en-GB"/>
        </a:p>
      </dgm:t>
    </dgm:pt>
    <dgm:pt modelId="{E25A0D94-72F4-4AE4-BE4C-B7825B049BE4}" type="sibTrans" cxnId="{C1CEB2B3-7856-4E7E-999F-C9B5EFEAD9FC}">
      <dgm:prSet/>
      <dgm:spPr/>
      <dgm:t>
        <a:bodyPr/>
        <a:lstStyle/>
        <a:p>
          <a:endParaRPr lang="en-GB"/>
        </a:p>
      </dgm:t>
    </dgm:pt>
    <dgm:pt modelId="{9071E54B-C017-413D-A9C1-84CE1F048A1A}">
      <dgm:prSet custT="1"/>
      <dgm:spPr/>
      <dgm:t>
        <a:bodyPr/>
        <a:lstStyle/>
        <a:p>
          <a:pPr marL="177800" indent="-177800"/>
          <a:r>
            <a:rPr lang="en-US" sz="1000" dirty="0" smtClean="0">
              <a:latin typeface="+mj-lt"/>
            </a:rPr>
            <a:t>PE funds, particularly US-based funds, are targeting distressed assets sales by banks providing flexibility in </a:t>
          </a:r>
          <a:r>
            <a:rPr lang="en-GB" sz="1000" dirty="0" smtClean="0">
              <a:latin typeface="+mj-lt"/>
            </a:rPr>
            <a:t>extending credit</a:t>
          </a:r>
          <a:endParaRPr lang="en-GB" sz="1000" dirty="0">
            <a:latin typeface="+mj-lt"/>
          </a:endParaRPr>
        </a:p>
      </dgm:t>
    </dgm:pt>
    <dgm:pt modelId="{5D51E7DD-BBD6-4C9E-8EF3-D3C85B8D524A}" type="parTrans" cxnId="{7E788C13-A22F-4A08-B516-A4D62ADC75E7}">
      <dgm:prSet/>
      <dgm:spPr/>
      <dgm:t>
        <a:bodyPr/>
        <a:lstStyle/>
        <a:p>
          <a:endParaRPr lang="en-GB"/>
        </a:p>
      </dgm:t>
    </dgm:pt>
    <dgm:pt modelId="{2D9BE9DA-D1D1-48D1-ADC2-E5A36E9FC54F}" type="sibTrans" cxnId="{7E788C13-A22F-4A08-B516-A4D62ADC75E7}">
      <dgm:prSet/>
      <dgm:spPr/>
      <dgm:t>
        <a:bodyPr/>
        <a:lstStyle/>
        <a:p>
          <a:endParaRPr lang="en-GB"/>
        </a:p>
      </dgm:t>
    </dgm:pt>
    <dgm:pt modelId="{7E4DD17D-E4BF-4A17-B50C-C331C863CF91}">
      <dgm:prSet custT="1"/>
      <dgm:spPr/>
      <dgm:t>
        <a:bodyPr/>
        <a:lstStyle/>
        <a:p>
          <a:pPr marL="177800" indent="-177800"/>
          <a:r>
            <a:rPr lang="en-GB" sz="1000" dirty="0" smtClean="0">
              <a:latin typeface="+mj-lt"/>
            </a:rPr>
            <a:t>According to </a:t>
          </a:r>
          <a:r>
            <a:rPr lang="en-GB" sz="1000" dirty="0" err="1" smtClean="0">
              <a:latin typeface="+mj-lt"/>
            </a:rPr>
            <a:t>Tufton</a:t>
          </a:r>
          <a:r>
            <a:rPr lang="en-GB" sz="1000" dirty="0" smtClean="0">
              <a:latin typeface="+mj-lt"/>
            </a:rPr>
            <a:t> Oceanic </a:t>
          </a:r>
          <a:r>
            <a:rPr lang="en-US" sz="1000" dirty="0" smtClean="0">
              <a:latin typeface="+mj-lt"/>
            </a:rPr>
            <a:t>estimates, over January 2012- January 2014, PE funds invested USD32 billion in the shipping industry</a:t>
          </a:r>
          <a:endParaRPr lang="en-GB" sz="1000" dirty="0">
            <a:latin typeface="+mj-lt"/>
          </a:endParaRPr>
        </a:p>
      </dgm:t>
    </dgm:pt>
    <dgm:pt modelId="{72215BA6-4E3B-4612-98EA-BDCC242E4993}" type="parTrans" cxnId="{6261645D-8A11-4CA9-A45E-4F8BFA2BED3D}">
      <dgm:prSet/>
      <dgm:spPr/>
      <dgm:t>
        <a:bodyPr/>
        <a:lstStyle/>
        <a:p>
          <a:endParaRPr lang="en-GB"/>
        </a:p>
      </dgm:t>
    </dgm:pt>
    <dgm:pt modelId="{7F55E0C1-8E34-4135-B4F1-ED944261688E}" type="sibTrans" cxnId="{6261645D-8A11-4CA9-A45E-4F8BFA2BED3D}">
      <dgm:prSet/>
      <dgm:spPr/>
      <dgm:t>
        <a:bodyPr/>
        <a:lstStyle/>
        <a:p>
          <a:endParaRPr lang="en-GB"/>
        </a:p>
      </dgm:t>
    </dgm:pt>
    <dgm:pt modelId="{CD91107B-B3C0-472B-8404-760767D25687}">
      <dgm:prSet custT="1"/>
      <dgm:spPr/>
      <dgm:t>
        <a:bodyPr/>
        <a:lstStyle/>
        <a:p>
          <a:pPr marL="177800" indent="-177800"/>
          <a:r>
            <a:rPr lang="en-GB" sz="1000" dirty="0" smtClean="0">
              <a:latin typeface="+mj-lt"/>
            </a:rPr>
            <a:t>Through issue of bonds, t</a:t>
          </a:r>
          <a:r>
            <a:rPr lang="en-US" sz="1000" dirty="0" smtClean="0">
              <a:latin typeface="+mj-lt"/>
            </a:rPr>
            <a:t>he granting of capital is agreed for a fixed time period and makes long-term planning possible for both the issuer and the </a:t>
          </a:r>
          <a:r>
            <a:rPr lang="en-GB" sz="1000" dirty="0" smtClean="0">
              <a:latin typeface="+mj-lt"/>
            </a:rPr>
            <a:t>creditor</a:t>
          </a:r>
          <a:endParaRPr lang="en-GB" sz="1000" dirty="0">
            <a:latin typeface="+mj-lt"/>
          </a:endParaRPr>
        </a:p>
      </dgm:t>
    </dgm:pt>
    <dgm:pt modelId="{CCBE908D-A8E4-4505-9DAA-CC8CA2425B71}" type="parTrans" cxnId="{4C594C90-A64B-4674-82F0-DDD1F71821FE}">
      <dgm:prSet/>
      <dgm:spPr/>
      <dgm:t>
        <a:bodyPr/>
        <a:lstStyle/>
        <a:p>
          <a:endParaRPr lang="en-GB"/>
        </a:p>
      </dgm:t>
    </dgm:pt>
    <dgm:pt modelId="{7EE11CC8-33AF-473B-98E7-54B5AD9C1AD2}" type="sibTrans" cxnId="{4C594C90-A64B-4674-82F0-DDD1F71821FE}">
      <dgm:prSet/>
      <dgm:spPr/>
      <dgm:t>
        <a:bodyPr/>
        <a:lstStyle/>
        <a:p>
          <a:endParaRPr lang="en-GB"/>
        </a:p>
      </dgm:t>
    </dgm:pt>
    <dgm:pt modelId="{901F5175-D5B0-4474-8AD9-695D1C448A98}" type="pres">
      <dgm:prSet presAssocID="{00AC38D6-C3F8-4892-AD73-C2731F9A0B16}" presName="linear" presStyleCnt="0">
        <dgm:presLayoutVars>
          <dgm:dir/>
          <dgm:animLvl val="lvl"/>
          <dgm:resizeHandles val="exact"/>
        </dgm:presLayoutVars>
      </dgm:prSet>
      <dgm:spPr/>
      <dgm:t>
        <a:bodyPr/>
        <a:lstStyle/>
        <a:p>
          <a:endParaRPr lang="en-GB"/>
        </a:p>
      </dgm:t>
    </dgm:pt>
    <dgm:pt modelId="{F4B942C5-5C9F-4502-957A-599496F9E693}" type="pres">
      <dgm:prSet presAssocID="{DEE94A3D-7B5E-47E2-8E6F-E5FBE84DA22A}" presName="parentLin" presStyleCnt="0"/>
      <dgm:spPr/>
    </dgm:pt>
    <dgm:pt modelId="{7AC3133C-B81A-44DB-8EBD-BCB102597A77}" type="pres">
      <dgm:prSet presAssocID="{DEE94A3D-7B5E-47E2-8E6F-E5FBE84DA22A}" presName="parentLeftMargin" presStyleLbl="node1" presStyleIdx="0" presStyleCnt="5"/>
      <dgm:spPr/>
      <dgm:t>
        <a:bodyPr/>
        <a:lstStyle/>
        <a:p>
          <a:endParaRPr lang="en-GB"/>
        </a:p>
      </dgm:t>
    </dgm:pt>
    <dgm:pt modelId="{A67E6988-BD6A-4383-87C3-A21C5E416C99}" type="pres">
      <dgm:prSet presAssocID="{DEE94A3D-7B5E-47E2-8E6F-E5FBE84DA22A}" presName="parentText" presStyleLbl="node1" presStyleIdx="0" presStyleCnt="5">
        <dgm:presLayoutVars>
          <dgm:chMax val="0"/>
          <dgm:bulletEnabled val="1"/>
        </dgm:presLayoutVars>
      </dgm:prSet>
      <dgm:spPr/>
      <dgm:t>
        <a:bodyPr/>
        <a:lstStyle/>
        <a:p>
          <a:endParaRPr lang="en-GB"/>
        </a:p>
      </dgm:t>
    </dgm:pt>
    <dgm:pt modelId="{C4021389-7DDF-407F-B765-3BCA945FF91A}" type="pres">
      <dgm:prSet presAssocID="{DEE94A3D-7B5E-47E2-8E6F-E5FBE84DA22A}" presName="negativeSpace" presStyleCnt="0"/>
      <dgm:spPr/>
    </dgm:pt>
    <dgm:pt modelId="{2F292FCD-1041-4C75-822E-F0D910826E28}" type="pres">
      <dgm:prSet presAssocID="{DEE94A3D-7B5E-47E2-8E6F-E5FBE84DA22A}" presName="childText" presStyleLbl="conFgAcc1" presStyleIdx="0" presStyleCnt="5">
        <dgm:presLayoutVars>
          <dgm:bulletEnabled val="1"/>
        </dgm:presLayoutVars>
      </dgm:prSet>
      <dgm:spPr/>
      <dgm:t>
        <a:bodyPr/>
        <a:lstStyle/>
        <a:p>
          <a:endParaRPr lang="en-GB"/>
        </a:p>
      </dgm:t>
    </dgm:pt>
    <dgm:pt modelId="{3BEE9EE2-8D91-41D5-BCE0-5FC646B7BC12}" type="pres">
      <dgm:prSet presAssocID="{A9964168-18A1-4684-9736-14969B52948E}" presName="spaceBetweenRectangles" presStyleCnt="0"/>
      <dgm:spPr/>
    </dgm:pt>
    <dgm:pt modelId="{920EB369-8997-4AF1-9215-3BB0CCE3DD4E}" type="pres">
      <dgm:prSet presAssocID="{B00E9366-E464-4516-8F9A-58088A1C9560}" presName="parentLin" presStyleCnt="0"/>
      <dgm:spPr/>
    </dgm:pt>
    <dgm:pt modelId="{DE858A31-153D-48B4-8F75-DEDC6AF7A4C8}" type="pres">
      <dgm:prSet presAssocID="{B00E9366-E464-4516-8F9A-58088A1C9560}" presName="parentLeftMargin" presStyleLbl="node1" presStyleIdx="0" presStyleCnt="5"/>
      <dgm:spPr/>
      <dgm:t>
        <a:bodyPr/>
        <a:lstStyle/>
        <a:p>
          <a:endParaRPr lang="en-GB"/>
        </a:p>
      </dgm:t>
    </dgm:pt>
    <dgm:pt modelId="{B38EB31C-457F-4557-AFEC-17C53FE11CC6}" type="pres">
      <dgm:prSet presAssocID="{B00E9366-E464-4516-8F9A-58088A1C9560}" presName="parentText" presStyleLbl="node1" presStyleIdx="1" presStyleCnt="5">
        <dgm:presLayoutVars>
          <dgm:chMax val="0"/>
          <dgm:bulletEnabled val="1"/>
        </dgm:presLayoutVars>
      </dgm:prSet>
      <dgm:spPr/>
      <dgm:t>
        <a:bodyPr/>
        <a:lstStyle/>
        <a:p>
          <a:endParaRPr lang="en-GB"/>
        </a:p>
      </dgm:t>
    </dgm:pt>
    <dgm:pt modelId="{0010F6B4-54EB-4FF0-B97A-85576CDB5215}" type="pres">
      <dgm:prSet presAssocID="{B00E9366-E464-4516-8F9A-58088A1C9560}" presName="negativeSpace" presStyleCnt="0"/>
      <dgm:spPr/>
    </dgm:pt>
    <dgm:pt modelId="{368E05A2-FF9D-478B-8BB7-0595D94F7B94}" type="pres">
      <dgm:prSet presAssocID="{B00E9366-E464-4516-8F9A-58088A1C9560}" presName="childText" presStyleLbl="conFgAcc1" presStyleIdx="1" presStyleCnt="5">
        <dgm:presLayoutVars>
          <dgm:bulletEnabled val="1"/>
        </dgm:presLayoutVars>
      </dgm:prSet>
      <dgm:spPr/>
      <dgm:t>
        <a:bodyPr/>
        <a:lstStyle/>
        <a:p>
          <a:endParaRPr lang="en-GB"/>
        </a:p>
      </dgm:t>
    </dgm:pt>
    <dgm:pt modelId="{1685BA4F-D15F-4487-8897-EE5EFAC7FF9E}" type="pres">
      <dgm:prSet presAssocID="{856FE0F6-DB88-47EB-89A7-33588DD730A7}" presName="spaceBetweenRectangles" presStyleCnt="0"/>
      <dgm:spPr/>
    </dgm:pt>
    <dgm:pt modelId="{3BD76E9A-E98F-4440-9001-F293FDFD18B0}" type="pres">
      <dgm:prSet presAssocID="{FD656003-9B3F-4FB7-B92E-3E8616AA898A}" presName="parentLin" presStyleCnt="0"/>
      <dgm:spPr/>
    </dgm:pt>
    <dgm:pt modelId="{B25DF6B9-A0B5-475A-B7C8-7E7339B5B79D}" type="pres">
      <dgm:prSet presAssocID="{FD656003-9B3F-4FB7-B92E-3E8616AA898A}" presName="parentLeftMargin" presStyleLbl="node1" presStyleIdx="1" presStyleCnt="5"/>
      <dgm:spPr/>
      <dgm:t>
        <a:bodyPr/>
        <a:lstStyle/>
        <a:p>
          <a:endParaRPr lang="en-GB"/>
        </a:p>
      </dgm:t>
    </dgm:pt>
    <dgm:pt modelId="{C638C2BD-DE7F-46BE-A417-29DE8D5C49C1}" type="pres">
      <dgm:prSet presAssocID="{FD656003-9B3F-4FB7-B92E-3E8616AA898A}" presName="parentText" presStyleLbl="node1" presStyleIdx="2" presStyleCnt="5">
        <dgm:presLayoutVars>
          <dgm:chMax val="0"/>
          <dgm:bulletEnabled val="1"/>
        </dgm:presLayoutVars>
      </dgm:prSet>
      <dgm:spPr/>
      <dgm:t>
        <a:bodyPr/>
        <a:lstStyle/>
        <a:p>
          <a:endParaRPr lang="en-GB"/>
        </a:p>
      </dgm:t>
    </dgm:pt>
    <dgm:pt modelId="{963EDEFC-DC72-48E7-B796-A882B3437280}" type="pres">
      <dgm:prSet presAssocID="{FD656003-9B3F-4FB7-B92E-3E8616AA898A}" presName="negativeSpace" presStyleCnt="0"/>
      <dgm:spPr/>
    </dgm:pt>
    <dgm:pt modelId="{7CA3D755-84AF-4569-8EF9-D48D82420173}" type="pres">
      <dgm:prSet presAssocID="{FD656003-9B3F-4FB7-B92E-3E8616AA898A}" presName="childText" presStyleLbl="conFgAcc1" presStyleIdx="2" presStyleCnt="5">
        <dgm:presLayoutVars>
          <dgm:bulletEnabled val="1"/>
        </dgm:presLayoutVars>
      </dgm:prSet>
      <dgm:spPr/>
      <dgm:t>
        <a:bodyPr/>
        <a:lstStyle/>
        <a:p>
          <a:endParaRPr lang="en-GB"/>
        </a:p>
      </dgm:t>
    </dgm:pt>
    <dgm:pt modelId="{F3E4240C-7DC2-4024-8B61-EC71F9E31933}" type="pres">
      <dgm:prSet presAssocID="{0B424867-AEFF-4E11-A758-F8AE8031D7ED}" presName="spaceBetweenRectangles" presStyleCnt="0"/>
      <dgm:spPr/>
    </dgm:pt>
    <dgm:pt modelId="{89597929-745E-4AA2-8467-1600270AF75D}" type="pres">
      <dgm:prSet presAssocID="{A40125D0-FB5B-4C94-A536-AED8A58D50CB}" presName="parentLin" presStyleCnt="0"/>
      <dgm:spPr/>
    </dgm:pt>
    <dgm:pt modelId="{0082F5B1-A994-454A-AF4D-067DD3ACDA83}" type="pres">
      <dgm:prSet presAssocID="{A40125D0-FB5B-4C94-A536-AED8A58D50CB}" presName="parentLeftMargin" presStyleLbl="node1" presStyleIdx="2" presStyleCnt="5"/>
      <dgm:spPr/>
      <dgm:t>
        <a:bodyPr/>
        <a:lstStyle/>
        <a:p>
          <a:endParaRPr lang="en-GB"/>
        </a:p>
      </dgm:t>
    </dgm:pt>
    <dgm:pt modelId="{563E43B7-88D2-433D-8B63-2D63897252F2}" type="pres">
      <dgm:prSet presAssocID="{A40125D0-FB5B-4C94-A536-AED8A58D50CB}" presName="parentText" presStyleLbl="node1" presStyleIdx="3" presStyleCnt="5">
        <dgm:presLayoutVars>
          <dgm:chMax val="0"/>
          <dgm:bulletEnabled val="1"/>
        </dgm:presLayoutVars>
      </dgm:prSet>
      <dgm:spPr/>
      <dgm:t>
        <a:bodyPr/>
        <a:lstStyle/>
        <a:p>
          <a:endParaRPr lang="en-GB"/>
        </a:p>
      </dgm:t>
    </dgm:pt>
    <dgm:pt modelId="{AA907496-00DE-4FA8-B290-152D72F1BB52}" type="pres">
      <dgm:prSet presAssocID="{A40125D0-FB5B-4C94-A536-AED8A58D50CB}" presName="negativeSpace" presStyleCnt="0"/>
      <dgm:spPr/>
    </dgm:pt>
    <dgm:pt modelId="{3524864C-B203-458A-8AFD-AC2A04CC33DF}" type="pres">
      <dgm:prSet presAssocID="{A40125D0-FB5B-4C94-A536-AED8A58D50CB}" presName="childText" presStyleLbl="conFgAcc1" presStyleIdx="3" presStyleCnt="5">
        <dgm:presLayoutVars>
          <dgm:bulletEnabled val="1"/>
        </dgm:presLayoutVars>
      </dgm:prSet>
      <dgm:spPr/>
      <dgm:t>
        <a:bodyPr/>
        <a:lstStyle/>
        <a:p>
          <a:endParaRPr lang="en-GB"/>
        </a:p>
      </dgm:t>
    </dgm:pt>
    <dgm:pt modelId="{F4102256-9518-4266-8282-4F6CF0224EB7}" type="pres">
      <dgm:prSet presAssocID="{C8255FFC-6A66-4977-B7D9-56ABDC8B1F5E}" presName="spaceBetweenRectangles" presStyleCnt="0"/>
      <dgm:spPr/>
    </dgm:pt>
    <dgm:pt modelId="{BD44AD38-D097-4461-AB4B-6789C1B00918}" type="pres">
      <dgm:prSet presAssocID="{5285E7DE-1CA4-4B22-B750-D7CF920F491A}" presName="parentLin" presStyleCnt="0"/>
      <dgm:spPr/>
    </dgm:pt>
    <dgm:pt modelId="{EC980F12-54B6-49A8-B131-3B22CA745C92}" type="pres">
      <dgm:prSet presAssocID="{5285E7DE-1CA4-4B22-B750-D7CF920F491A}" presName="parentLeftMargin" presStyleLbl="node1" presStyleIdx="3" presStyleCnt="5"/>
      <dgm:spPr/>
      <dgm:t>
        <a:bodyPr/>
        <a:lstStyle/>
        <a:p>
          <a:endParaRPr lang="en-GB"/>
        </a:p>
      </dgm:t>
    </dgm:pt>
    <dgm:pt modelId="{1C758993-F249-4279-AE0B-C3E23539A38B}" type="pres">
      <dgm:prSet presAssocID="{5285E7DE-1CA4-4B22-B750-D7CF920F491A}" presName="parentText" presStyleLbl="node1" presStyleIdx="4" presStyleCnt="5">
        <dgm:presLayoutVars>
          <dgm:chMax val="0"/>
          <dgm:bulletEnabled val="1"/>
        </dgm:presLayoutVars>
      </dgm:prSet>
      <dgm:spPr/>
      <dgm:t>
        <a:bodyPr/>
        <a:lstStyle/>
        <a:p>
          <a:endParaRPr lang="en-GB"/>
        </a:p>
      </dgm:t>
    </dgm:pt>
    <dgm:pt modelId="{DA69663D-F146-4A47-9135-A32D8B938C8F}" type="pres">
      <dgm:prSet presAssocID="{5285E7DE-1CA4-4B22-B750-D7CF920F491A}" presName="negativeSpace" presStyleCnt="0"/>
      <dgm:spPr/>
    </dgm:pt>
    <dgm:pt modelId="{F038790E-FA8D-4CED-8F31-7C663934B420}" type="pres">
      <dgm:prSet presAssocID="{5285E7DE-1CA4-4B22-B750-D7CF920F491A}" presName="childText" presStyleLbl="conFgAcc1" presStyleIdx="4" presStyleCnt="5">
        <dgm:presLayoutVars>
          <dgm:bulletEnabled val="1"/>
        </dgm:presLayoutVars>
      </dgm:prSet>
      <dgm:spPr/>
      <dgm:t>
        <a:bodyPr/>
        <a:lstStyle/>
        <a:p>
          <a:endParaRPr lang="en-GB"/>
        </a:p>
      </dgm:t>
    </dgm:pt>
  </dgm:ptLst>
  <dgm:cxnLst>
    <dgm:cxn modelId="{33220DCC-CEFC-4CFB-AE0A-9DBC6471BA5A}" type="presOf" srcId="{CD91107B-B3C0-472B-8404-760767D25687}" destId="{F038790E-FA8D-4CED-8F31-7C663934B420}" srcOrd="0" destOrd="0" presId="urn:microsoft.com/office/officeart/2005/8/layout/list1"/>
    <dgm:cxn modelId="{207FD334-937D-4922-B5D8-4D856A5905E0}" srcId="{00AC38D6-C3F8-4892-AD73-C2731F9A0B16}" destId="{B00E9366-E464-4516-8F9A-58088A1C9560}" srcOrd="1" destOrd="0" parTransId="{692EE942-A426-4265-9DC9-3D8987ABC6F5}" sibTransId="{856FE0F6-DB88-47EB-89A7-33588DD730A7}"/>
    <dgm:cxn modelId="{1B7E19A5-ADBC-4624-A9B0-A7974075B23E}" type="presOf" srcId="{00AC38D6-C3F8-4892-AD73-C2731F9A0B16}" destId="{901F5175-D5B0-4474-8AD9-695D1C448A98}" srcOrd="0" destOrd="0" presId="urn:microsoft.com/office/officeart/2005/8/layout/list1"/>
    <dgm:cxn modelId="{6261645D-8A11-4CA9-A45E-4F8BFA2BED3D}" srcId="{A40125D0-FB5B-4C94-A536-AED8A58D50CB}" destId="{7E4DD17D-E4BF-4A17-B50C-C331C863CF91}" srcOrd="1" destOrd="0" parTransId="{72215BA6-4E3B-4612-98EA-BDCC242E4993}" sibTransId="{7F55E0C1-8E34-4135-B4F1-ED944261688E}"/>
    <dgm:cxn modelId="{CDACA8F4-2EA5-44AD-968E-4830EE361225}" type="presOf" srcId="{7AB41D77-6ACE-4474-ADD0-B44CE9D8D553}" destId="{7CA3D755-84AF-4569-8EF9-D48D82420173}" srcOrd="0" destOrd="1" presId="urn:microsoft.com/office/officeart/2005/8/layout/list1"/>
    <dgm:cxn modelId="{B7386BE8-46FD-43AB-8549-25B308AA3835}" type="presOf" srcId="{7E4DD17D-E4BF-4A17-B50C-C331C863CF91}" destId="{3524864C-B203-458A-8AFD-AC2A04CC33DF}" srcOrd="0" destOrd="1" presId="urn:microsoft.com/office/officeart/2005/8/layout/list1"/>
    <dgm:cxn modelId="{A6F1E510-65F1-422F-B240-C6669CC46658}" srcId="{B00E9366-E464-4516-8F9A-58088A1C9560}" destId="{5F262603-E267-4D13-A61E-C048EE7C3EC1}" srcOrd="0" destOrd="0" parTransId="{7EF9DA29-FD3B-41C5-B3EC-F1BB2B496E80}" sibTransId="{FE66E026-1CBC-4CB0-B06B-F78929E3DBF2}"/>
    <dgm:cxn modelId="{01197EDC-05AD-4997-AF26-5AA67A40A2F9}" srcId="{00AC38D6-C3F8-4892-AD73-C2731F9A0B16}" destId="{5285E7DE-1CA4-4B22-B750-D7CF920F491A}" srcOrd="4" destOrd="0" parTransId="{A2968D61-902C-4AD6-B29F-6369ED33E74A}" sibTransId="{2058269F-2E0B-4869-B581-B9913904E387}"/>
    <dgm:cxn modelId="{C1CEB2B3-7856-4E7E-999F-C9B5EFEAD9FC}" srcId="{FD656003-9B3F-4FB7-B92E-3E8616AA898A}" destId="{7AB41D77-6ACE-4474-ADD0-B44CE9D8D553}" srcOrd="1" destOrd="0" parTransId="{96C9CDB8-1BC3-484D-A1E5-E7CE93D8C864}" sibTransId="{E25A0D94-72F4-4AE4-BE4C-B7825B049BE4}"/>
    <dgm:cxn modelId="{B61C9AC6-2B4A-4D21-A530-B9B5AE62CD1C}" srcId="{00AC38D6-C3F8-4892-AD73-C2731F9A0B16}" destId="{FD656003-9B3F-4FB7-B92E-3E8616AA898A}" srcOrd="2" destOrd="0" parTransId="{728E128D-3E39-409F-B57D-3ED62414D5CE}" sibTransId="{0B424867-AEFF-4E11-A758-F8AE8031D7ED}"/>
    <dgm:cxn modelId="{EA14A75D-2BE0-4087-B169-C73B7B129D12}" srcId="{00AC38D6-C3F8-4892-AD73-C2731F9A0B16}" destId="{A40125D0-FB5B-4C94-A536-AED8A58D50CB}" srcOrd="3" destOrd="0" parTransId="{8AB885BD-BC8D-48DB-BDC8-A849899D76F2}" sibTransId="{C8255FFC-6A66-4977-B7D9-56ABDC8B1F5E}"/>
    <dgm:cxn modelId="{782A3458-4504-4374-B0EC-5354586C9125}" srcId="{FD656003-9B3F-4FB7-B92E-3E8616AA898A}" destId="{36866F8E-6BB2-4283-B9AC-2002EB9F1204}" srcOrd="0" destOrd="0" parTransId="{71F169C0-DD20-4B2F-BAB1-B05CA684BDDD}" sibTransId="{B4991F55-8745-4C5A-A667-9B3E8221C234}"/>
    <dgm:cxn modelId="{BF16DBE8-7056-4F8F-87B7-6DE6727A047D}" srcId="{00AC38D6-C3F8-4892-AD73-C2731F9A0B16}" destId="{DEE94A3D-7B5E-47E2-8E6F-E5FBE84DA22A}" srcOrd="0" destOrd="0" parTransId="{A45BC7D6-198E-4FD8-AFF1-07E13C153A8B}" sibTransId="{A9964168-18A1-4684-9736-14969B52948E}"/>
    <dgm:cxn modelId="{9A998C3F-F260-4866-BA07-C36FC64489F5}" srcId="{DEE94A3D-7B5E-47E2-8E6F-E5FBE84DA22A}" destId="{42423C3B-A78B-4876-87C6-3DB71FF4E72E}" srcOrd="0" destOrd="0" parTransId="{9E3C4CAA-8A26-4027-B921-0FA2982652E1}" sibTransId="{D5BE9173-5A75-4748-9639-79D9A20E29F8}"/>
    <dgm:cxn modelId="{244EDF82-6209-4D5C-AABE-976CD958C7B7}" srcId="{B00E9366-E464-4516-8F9A-58088A1C9560}" destId="{115A6F9D-72B9-43E8-887D-510B81ECBC38}" srcOrd="1" destOrd="0" parTransId="{F7AADC29-220C-4725-8DBB-0891929FA89D}" sibTransId="{71BBBF3B-980C-469D-AFE2-36BDCD0FD30F}"/>
    <dgm:cxn modelId="{4C594C90-A64B-4674-82F0-DDD1F71821FE}" srcId="{5285E7DE-1CA4-4B22-B750-D7CF920F491A}" destId="{CD91107B-B3C0-472B-8404-760767D25687}" srcOrd="0" destOrd="0" parTransId="{CCBE908D-A8E4-4505-9DAA-CC8CA2425B71}" sibTransId="{7EE11CC8-33AF-473B-98E7-54B5AD9C1AD2}"/>
    <dgm:cxn modelId="{17A726B0-5DCF-47E0-8E7F-ACD50E482B30}" type="presOf" srcId="{A40125D0-FB5B-4C94-A536-AED8A58D50CB}" destId="{563E43B7-88D2-433D-8B63-2D63897252F2}" srcOrd="1" destOrd="0" presId="urn:microsoft.com/office/officeart/2005/8/layout/list1"/>
    <dgm:cxn modelId="{5DD265F0-4956-46F8-908F-8638A1841492}" type="presOf" srcId="{DEE94A3D-7B5E-47E2-8E6F-E5FBE84DA22A}" destId="{A67E6988-BD6A-4383-87C3-A21C5E416C99}" srcOrd="1" destOrd="0" presId="urn:microsoft.com/office/officeart/2005/8/layout/list1"/>
    <dgm:cxn modelId="{19B32013-E22B-45FC-9B0D-C6ADAD2202E9}" type="presOf" srcId="{9071E54B-C017-413D-A9C1-84CE1F048A1A}" destId="{3524864C-B203-458A-8AFD-AC2A04CC33DF}" srcOrd="0" destOrd="0" presId="urn:microsoft.com/office/officeart/2005/8/layout/list1"/>
    <dgm:cxn modelId="{95E52FF9-7B6A-4846-8557-5F5F8EB9DF3C}" type="presOf" srcId="{5285E7DE-1CA4-4B22-B750-D7CF920F491A}" destId="{1C758993-F249-4279-AE0B-C3E23539A38B}" srcOrd="1" destOrd="0" presId="urn:microsoft.com/office/officeart/2005/8/layout/list1"/>
    <dgm:cxn modelId="{72009A83-3211-4954-8CF1-E5D0C807ACB9}" type="presOf" srcId="{5285E7DE-1CA4-4B22-B750-D7CF920F491A}" destId="{EC980F12-54B6-49A8-B131-3B22CA745C92}" srcOrd="0" destOrd="0" presId="urn:microsoft.com/office/officeart/2005/8/layout/list1"/>
    <dgm:cxn modelId="{F61AEC79-0C54-478A-8D4F-6561A6EA199C}" type="presOf" srcId="{A40125D0-FB5B-4C94-A536-AED8A58D50CB}" destId="{0082F5B1-A994-454A-AF4D-067DD3ACDA83}" srcOrd="0" destOrd="0" presId="urn:microsoft.com/office/officeart/2005/8/layout/list1"/>
    <dgm:cxn modelId="{BB1FD001-B8BF-4414-AC54-AEAFA367D867}" type="presOf" srcId="{36866F8E-6BB2-4283-B9AC-2002EB9F1204}" destId="{7CA3D755-84AF-4569-8EF9-D48D82420173}" srcOrd="0" destOrd="0" presId="urn:microsoft.com/office/officeart/2005/8/layout/list1"/>
    <dgm:cxn modelId="{A2B479D1-731F-4120-B312-909FEDCF5D63}" type="presOf" srcId="{115A6F9D-72B9-43E8-887D-510B81ECBC38}" destId="{368E05A2-FF9D-478B-8BB7-0595D94F7B94}" srcOrd="0" destOrd="1" presId="urn:microsoft.com/office/officeart/2005/8/layout/list1"/>
    <dgm:cxn modelId="{0E874C47-0962-4D13-8C44-48FB7A5A63B2}" type="presOf" srcId="{54AD6003-8AE9-4303-B6A4-FECC5834B6AB}" destId="{2F292FCD-1041-4C75-822E-F0D910826E28}" srcOrd="0" destOrd="1" presId="urn:microsoft.com/office/officeart/2005/8/layout/list1"/>
    <dgm:cxn modelId="{956ACD6B-B1DB-4E85-8288-0F114702B092}" type="presOf" srcId="{DEE94A3D-7B5E-47E2-8E6F-E5FBE84DA22A}" destId="{7AC3133C-B81A-44DB-8EBD-BCB102597A77}" srcOrd="0" destOrd="0" presId="urn:microsoft.com/office/officeart/2005/8/layout/list1"/>
    <dgm:cxn modelId="{DC7C5D35-A228-4133-A335-E848C017BF27}" type="presOf" srcId="{B00E9366-E464-4516-8F9A-58088A1C9560}" destId="{DE858A31-153D-48B4-8F75-DEDC6AF7A4C8}" srcOrd="0" destOrd="0" presId="urn:microsoft.com/office/officeart/2005/8/layout/list1"/>
    <dgm:cxn modelId="{80309E55-483C-4B8A-8050-6B524A676C57}" type="presOf" srcId="{42423C3B-A78B-4876-87C6-3DB71FF4E72E}" destId="{2F292FCD-1041-4C75-822E-F0D910826E28}" srcOrd="0" destOrd="0" presId="urn:microsoft.com/office/officeart/2005/8/layout/list1"/>
    <dgm:cxn modelId="{6BB566A4-D3D6-4392-B749-A8049150FCC3}" type="presOf" srcId="{B00E9366-E464-4516-8F9A-58088A1C9560}" destId="{B38EB31C-457F-4557-AFEC-17C53FE11CC6}" srcOrd="1" destOrd="0" presId="urn:microsoft.com/office/officeart/2005/8/layout/list1"/>
    <dgm:cxn modelId="{B98E8760-B217-4FC5-8186-82C4989F1129}" type="presOf" srcId="{5F262603-E267-4D13-A61E-C048EE7C3EC1}" destId="{368E05A2-FF9D-478B-8BB7-0595D94F7B94}" srcOrd="0" destOrd="0" presId="urn:microsoft.com/office/officeart/2005/8/layout/list1"/>
    <dgm:cxn modelId="{63D23550-7C86-4701-A3D5-DFA286E76543}" srcId="{DEE94A3D-7B5E-47E2-8E6F-E5FBE84DA22A}" destId="{54AD6003-8AE9-4303-B6A4-FECC5834B6AB}" srcOrd="1" destOrd="0" parTransId="{0AA4B50E-0F8C-4022-8082-578BA36A9B74}" sibTransId="{A908C8B2-9801-416E-AF43-E8563188FF44}"/>
    <dgm:cxn modelId="{8E5E1BF1-8D6B-4E3E-B238-3528E45B3642}" type="presOf" srcId="{FD656003-9B3F-4FB7-B92E-3E8616AA898A}" destId="{C638C2BD-DE7F-46BE-A417-29DE8D5C49C1}" srcOrd="1" destOrd="0" presId="urn:microsoft.com/office/officeart/2005/8/layout/list1"/>
    <dgm:cxn modelId="{7E788C13-A22F-4A08-B516-A4D62ADC75E7}" srcId="{A40125D0-FB5B-4C94-A536-AED8A58D50CB}" destId="{9071E54B-C017-413D-A9C1-84CE1F048A1A}" srcOrd="0" destOrd="0" parTransId="{5D51E7DD-BBD6-4C9E-8EF3-D3C85B8D524A}" sibTransId="{2D9BE9DA-D1D1-48D1-ADC2-E5A36E9FC54F}"/>
    <dgm:cxn modelId="{711A11A6-DA6E-4E7D-95E5-FD78446AE9B8}" type="presOf" srcId="{FD656003-9B3F-4FB7-B92E-3E8616AA898A}" destId="{B25DF6B9-A0B5-475A-B7C8-7E7339B5B79D}" srcOrd="0" destOrd="0" presId="urn:microsoft.com/office/officeart/2005/8/layout/list1"/>
    <dgm:cxn modelId="{B576889A-63C2-4052-AE0F-FF894DAB6364}" type="presParOf" srcId="{901F5175-D5B0-4474-8AD9-695D1C448A98}" destId="{F4B942C5-5C9F-4502-957A-599496F9E693}" srcOrd="0" destOrd="0" presId="urn:microsoft.com/office/officeart/2005/8/layout/list1"/>
    <dgm:cxn modelId="{9D70276C-51E1-4A8A-BD3D-1D121EBE92C5}" type="presParOf" srcId="{F4B942C5-5C9F-4502-957A-599496F9E693}" destId="{7AC3133C-B81A-44DB-8EBD-BCB102597A77}" srcOrd="0" destOrd="0" presId="urn:microsoft.com/office/officeart/2005/8/layout/list1"/>
    <dgm:cxn modelId="{44F8251C-2EDF-4AA2-83BA-C4187F8ECC92}" type="presParOf" srcId="{F4B942C5-5C9F-4502-957A-599496F9E693}" destId="{A67E6988-BD6A-4383-87C3-A21C5E416C99}" srcOrd="1" destOrd="0" presId="urn:microsoft.com/office/officeart/2005/8/layout/list1"/>
    <dgm:cxn modelId="{0184A197-95BA-4071-B872-19E8E10D147C}" type="presParOf" srcId="{901F5175-D5B0-4474-8AD9-695D1C448A98}" destId="{C4021389-7DDF-407F-B765-3BCA945FF91A}" srcOrd="1" destOrd="0" presId="urn:microsoft.com/office/officeart/2005/8/layout/list1"/>
    <dgm:cxn modelId="{C0E84865-8AF7-4F4E-8775-5A647831D170}" type="presParOf" srcId="{901F5175-D5B0-4474-8AD9-695D1C448A98}" destId="{2F292FCD-1041-4C75-822E-F0D910826E28}" srcOrd="2" destOrd="0" presId="urn:microsoft.com/office/officeart/2005/8/layout/list1"/>
    <dgm:cxn modelId="{2DD3718C-A032-4621-BA80-ADB02A0DDBE3}" type="presParOf" srcId="{901F5175-D5B0-4474-8AD9-695D1C448A98}" destId="{3BEE9EE2-8D91-41D5-BCE0-5FC646B7BC12}" srcOrd="3" destOrd="0" presId="urn:microsoft.com/office/officeart/2005/8/layout/list1"/>
    <dgm:cxn modelId="{C822FAC4-75EB-45EC-A2C9-F4B9A991B85F}" type="presParOf" srcId="{901F5175-D5B0-4474-8AD9-695D1C448A98}" destId="{920EB369-8997-4AF1-9215-3BB0CCE3DD4E}" srcOrd="4" destOrd="0" presId="urn:microsoft.com/office/officeart/2005/8/layout/list1"/>
    <dgm:cxn modelId="{D8C55210-0E78-4565-BB21-FBC03D27AC10}" type="presParOf" srcId="{920EB369-8997-4AF1-9215-3BB0CCE3DD4E}" destId="{DE858A31-153D-48B4-8F75-DEDC6AF7A4C8}" srcOrd="0" destOrd="0" presId="urn:microsoft.com/office/officeart/2005/8/layout/list1"/>
    <dgm:cxn modelId="{5FE2FAE0-6986-48E3-AD11-5313A4AF1946}" type="presParOf" srcId="{920EB369-8997-4AF1-9215-3BB0CCE3DD4E}" destId="{B38EB31C-457F-4557-AFEC-17C53FE11CC6}" srcOrd="1" destOrd="0" presId="urn:microsoft.com/office/officeart/2005/8/layout/list1"/>
    <dgm:cxn modelId="{E0C3CBA6-6ABC-4B51-BD04-0A769E623BD4}" type="presParOf" srcId="{901F5175-D5B0-4474-8AD9-695D1C448A98}" destId="{0010F6B4-54EB-4FF0-B97A-85576CDB5215}" srcOrd="5" destOrd="0" presId="urn:microsoft.com/office/officeart/2005/8/layout/list1"/>
    <dgm:cxn modelId="{EC6632C6-584A-4B9B-8753-E5C864F9CD50}" type="presParOf" srcId="{901F5175-D5B0-4474-8AD9-695D1C448A98}" destId="{368E05A2-FF9D-478B-8BB7-0595D94F7B94}" srcOrd="6" destOrd="0" presId="urn:microsoft.com/office/officeart/2005/8/layout/list1"/>
    <dgm:cxn modelId="{A47D0C2E-AC18-4C0E-9A65-E3CED98FBA63}" type="presParOf" srcId="{901F5175-D5B0-4474-8AD9-695D1C448A98}" destId="{1685BA4F-D15F-4487-8897-EE5EFAC7FF9E}" srcOrd="7" destOrd="0" presId="urn:microsoft.com/office/officeart/2005/8/layout/list1"/>
    <dgm:cxn modelId="{B1F8365B-1D47-47A7-BED7-1F3E00A979B4}" type="presParOf" srcId="{901F5175-D5B0-4474-8AD9-695D1C448A98}" destId="{3BD76E9A-E98F-4440-9001-F293FDFD18B0}" srcOrd="8" destOrd="0" presId="urn:microsoft.com/office/officeart/2005/8/layout/list1"/>
    <dgm:cxn modelId="{FB86B049-AE5D-4E39-9EAC-256E2930ADCE}" type="presParOf" srcId="{3BD76E9A-E98F-4440-9001-F293FDFD18B0}" destId="{B25DF6B9-A0B5-475A-B7C8-7E7339B5B79D}" srcOrd="0" destOrd="0" presId="urn:microsoft.com/office/officeart/2005/8/layout/list1"/>
    <dgm:cxn modelId="{28B4D7D6-6828-4D24-97E7-F471CFA290DE}" type="presParOf" srcId="{3BD76E9A-E98F-4440-9001-F293FDFD18B0}" destId="{C638C2BD-DE7F-46BE-A417-29DE8D5C49C1}" srcOrd="1" destOrd="0" presId="urn:microsoft.com/office/officeart/2005/8/layout/list1"/>
    <dgm:cxn modelId="{8F1DD9B2-ADC5-42F0-9312-C4523E488192}" type="presParOf" srcId="{901F5175-D5B0-4474-8AD9-695D1C448A98}" destId="{963EDEFC-DC72-48E7-B796-A882B3437280}" srcOrd="9" destOrd="0" presId="urn:microsoft.com/office/officeart/2005/8/layout/list1"/>
    <dgm:cxn modelId="{CAE30A65-D673-4256-B7AD-4811807902FE}" type="presParOf" srcId="{901F5175-D5B0-4474-8AD9-695D1C448A98}" destId="{7CA3D755-84AF-4569-8EF9-D48D82420173}" srcOrd="10" destOrd="0" presId="urn:microsoft.com/office/officeart/2005/8/layout/list1"/>
    <dgm:cxn modelId="{6AC2BD74-3B20-4A8B-808C-783E7B41C300}" type="presParOf" srcId="{901F5175-D5B0-4474-8AD9-695D1C448A98}" destId="{F3E4240C-7DC2-4024-8B61-EC71F9E31933}" srcOrd="11" destOrd="0" presId="urn:microsoft.com/office/officeart/2005/8/layout/list1"/>
    <dgm:cxn modelId="{5DB0895B-38AD-45C3-BDE9-B8A0551472C9}" type="presParOf" srcId="{901F5175-D5B0-4474-8AD9-695D1C448A98}" destId="{89597929-745E-4AA2-8467-1600270AF75D}" srcOrd="12" destOrd="0" presId="urn:microsoft.com/office/officeart/2005/8/layout/list1"/>
    <dgm:cxn modelId="{76B8568B-8B6A-453F-AD31-5B7533AE3E31}" type="presParOf" srcId="{89597929-745E-4AA2-8467-1600270AF75D}" destId="{0082F5B1-A994-454A-AF4D-067DD3ACDA83}" srcOrd="0" destOrd="0" presId="urn:microsoft.com/office/officeart/2005/8/layout/list1"/>
    <dgm:cxn modelId="{85FE91B2-66B2-4F33-828F-CC36E49FDAEA}" type="presParOf" srcId="{89597929-745E-4AA2-8467-1600270AF75D}" destId="{563E43B7-88D2-433D-8B63-2D63897252F2}" srcOrd="1" destOrd="0" presId="urn:microsoft.com/office/officeart/2005/8/layout/list1"/>
    <dgm:cxn modelId="{523E053F-AE9A-487C-9871-F0C16E711B14}" type="presParOf" srcId="{901F5175-D5B0-4474-8AD9-695D1C448A98}" destId="{AA907496-00DE-4FA8-B290-152D72F1BB52}" srcOrd="13" destOrd="0" presId="urn:microsoft.com/office/officeart/2005/8/layout/list1"/>
    <dgm:cxn modelId="{CCB349C1-18FA-4EB1-923D-131566F85250}" type="presParOf" srcId="{901F5175-D5B0-4474-8AD9-695D1C448A98}" destId="{3524864C-B203-458A-8AFD-AC2A04CC33DF}" srcOrd="14" destOrd="0" presId="urn:microsoft.com/office/officeart/2005/8/layout/list1"/>
    <dgm:cxn modelId="{B62EC5C8-3855-467B-87F6-CFD5BAA49BB9}" type="presParOf" srcId="{901F5175-D5B0-4474-8AD9-695D1C448A98}" destId="{F4102256-9518-4266-8282-4F6CF0224EB7}" srcOrd="15" destOrd="0" presId="urn:microsoft.com/office/officeart/2005/8/layout/list1"/>
    <dgm:cxn modelId="{EACAFDF1-4278-4C2B-9EF0-DE5F1FE48275}" type="presParOf" srcId="{901F5175-D5B0-4474-8AD9-695D1C448A98}" destId="{BD44AD38-D097-4461-AB4B-6789C1B00918}" srcOrd="16" destOrd="0" presId="urn:microsoft.com/office/officeart/2005/8/layout/list1"/>
    <dgm:cxn modelId="{17B210DB-4B47-4C71-85AA-7537D185A225}" type="presParOf" srcId="{BD44AD38-D097-4461-AB4B-6789C1B00918}" destId="{EC980F12-54B6-49A8-B131-3B22CA745C92}" srcOrd="0" destOrd="0" presId="urn:microsoft.com/office/officeart/2005/8/layout/list1"/>
    <dgm:cxn modelId="{5B57184F-F6CB-4956-B6E0-CA30CD65452D}" type="presParOf" srcId="{BD44AD38-D097-4461-AB4B-6789C1B00918}" destId="{1C758993-F249-4279-AE0B-C3E23539A38B}" srcOrd="1" destOrd="0" presId="urn:microsoft.com/office/officeart/2005/8/layout/list1"/>
    <dgm:cxn modelId="{10EA4515-F696-41B9-91DC-06DCC2EBF1C6}" type="presParOf" srcId="{901F5175-D5B0-4474-8AD9-695D1C448A98}" destId="{DA69663D-F146-4A47-9135-A32D8B938C8F}" srcOrd="17" destOrd="0" presId="urn:microsoft.com/office/officeart/2005/8/layout/list1"/>
    <dgm:cxn modelId="{67076990-25DD-4552-9189-163D641F0AB3}" type="presParOf" srcId="{901F5175-D5B0-4474-8AD9-695D1C448A98}" destId="{F038790E-FA8D-4CED-8F31-7C663934B420}" srcOrd="18"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92FCD-1041-4C75-822E-F0D910826E28}">
      <dsp:nvSpPr>
        <dsp:cNvPr id="0" name=""/>
        <dsp:cNvSpPr/>
      </dsp:nvSpPr>
      <dsp:spPr>
        <a:xfrm>
          <a:off x="0" y="224473"/>
          <a:ext cx="8997697" cy="945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321" tIns="312420" rIns="698321" bIns="71120" numCol="1" spcCol="1270" anchor="t" anchorCtr="0">
          <a:noAutofit/>
        </a:bodyPr>
        <a:lstStyle/>
        <a:p>
          <a:pPr marL="177800" lvl="1" indent="-177800" algn="l" defTabSz="444500">
            <a:lnSpc>
              <a:spcPct val="90000"/>
            </a:lnSpc>
            <a:spcBef>
              <a:spcPct val="0"/>
            </a:spcBef>
            <a:spcAft>
              <a:spcPct val="15000"/>
            </a:spcAft>
            <a:buChar char="••"/>
          </a:pPr>
          <a:r>
            <a:rPr lang="en-US" sz="1000" kern="1200" dirty="0" smtClean="0">
              <a:latin typeface="+mj-lt"/>
            </a:rPr>
            <a:t>A shipping focused financing institution will enable it to provide the financing gap that is left behind by the commercial banks which lacks the shipping specific domain expertise to tackle the unique requirements of the industry</a:t>
          </a:r>
          <a:endParaRPr lang="en-GB" sz="1000" kern="1200" dirty="0">
            <a:latin typeface="+mj-lt"/>
          </a:endParaRPr>
        </a:p>
        <a:p>
          <a:pPr marL="177800" lvl="1" indent="-177800" algn="l" defTabSz="444500">
            <a:lnSpc>
              <a:spcPct val="90000"/>
            </a:lnSpc>
            <a:spcBef>
              <a:spcPct val="0"/>
            </a:spcBef>
            <a:spcAft>
              <a:spcPct val="15000"/>
            </a:spcAft>
            <a:buChar char="••"/>
          </a:pPr>
          <a:r>
            <a:rPr lang="en-US" sz="1000" kern="1200" dirty="0" smtClean="0">
              <a:latin typeface="+mj-lt"/>
            </a:rPr>
            <a:t>A dedicated fund that specializes in financing the maritime sector can extend credit support for non fund requirements of companies like letter of credit, Bank Guarantee etc.</a:t>
          </a:r>
          <a:endParaRPr lang="en-GB" sz="1000" kern="1200" dirty="0">
            <a:latin typeface="+mj-lt"/>
          </a:endParaRPr>
        </a:p>
      </dsp:txBody>
      <dsp:txXfrm>
        <a:off x="0" y="224473"/>
        <a:ext cx="8997697" cy="945000"/>
      </dsp:txXfrm>
    </dsp:sp>
    <dsp:sp modelId="{A67E6988-BD6A-4383-87C3-A21C5E416C99}">
      <dsp:nvSpPr>
        <dsp:cNvPr id="0" name=""/>
        <dsp:cNvSpPr/>
      </dsp:nvSpPr>
      <dsp:spPr>
        <a:xfrm>
          <a:off x="449884" y="3073"/>
          <a:ext cx="6298387" cy="442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064" tIns="0" rIns="238064" bIns="0" numCol="1" spcCol="1270" anchor="ctr" anchorCtr="0">
          <a:noAutofit/>
        </a:bodyPr>
        <a:lstStyle/>
        <a:p>
          <a:pPr lvl="0" algn="l" defTabSz="488950">
            <a:lnSpc>
              <a:spcPct val="90000"/>
            </a:lnSpc>
            <a:spcBef>
              <a:spcPct val="0"/>
            </a:spcBef>
            <a:spcAft>
              <a:spcPct val="35000"/>
            </a:spcAft>
          </a:pPr>
          <a:r>
            <a:rPr lang="en-GB" sz="1100" b="1" i="1" kern="1200" dirty="0" smtClean="0">
              <a:latin typeface="+mj-lt"/>
            </a:rPr>
            <a:t>Creation of Shipping Bank/Institution</a:t>
          </a:r>
          <a:endParaRPr lang="en-GB" sz="1100" b="1" i="1" kern="1200" dirty="0">
            <a:latin typeface="+mj-lt"/>
          </a:endParaRPr>
        </a:p>
      </dsp:txBody>
      <dsp:txXfrm>
        <a:off x="471500" y="24689"/>
        <a:ext cx="6255155" cy="399568"/>
      </dsp:txXfrm>
    </dsp:sp>
    <dsp:sp modelId="{368E05A2-FF9D-478B-8BB7-0595D94F7B94}">
      <dsp:nvSpPr>
        <dsp:cNvPr id="0" name=""/>
        <dsp:cNvSpPr/>
      </dsp:nvSpPr>
      <dsp:spPr>
        <a:xfrm>
          <a:off x="0" y="1471874"/>
          <a:ext cx="8997697" cy="803250"/>
        </a:xfrm>
        <a:prstGeom prst="rect">
          <a:avLst/>
        </a:prstGeom>
        <a:solidFill>
          <a:schemeClr val="lt1">
            <a:alpha val="90000"/>
            <a:hueOff val="0"/>
            <a:satOff val="0"/>
            <a:lumOff val="0"/>
            <a:alphaOff val="0"/>
          </a:schemeClr>
        </a:solidFill>
        <a:ln w="25400" cap="flat" cmpd="sng" algn="ctr">
          <a:solidFill>
            <a:schemeClr val="accent4">
              <a:hueOff val="346005"/>
              <a:satOff val="5905"/>
              <a:lumOff val="-1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321" tIns="312420" rIns="698321" bIns="71120" numCol="1" spcCol="1270" anchor="t" anchorCtr="0">
          <a:noAutofit/>
        </a:bodyPr>
        <a:lstStyle/>
        <a:p>
          <a:pPr marL="177800" lvl="1" indent="-177800" algn="l" defTabSz="444500">
            <a:lnSpc>
              <a:spcPct val="90000"/>
            </a:lnSpc>
            <a:spcBef>
              <a:spcPct val="0"/>
            </a:spcBef>
            <a:spcAft>
              <a:spcPct val="15000"/>
            </a:spcAft>
            <a:buChar char="••"/>
          </a:pPr>
          <a:r>
            <a:rPr lang="en-GB" sz="1000" kern="1200" dirty="0" smtClean="0">
              <a:latin typeface="+mj-lt"/>
            </a:rPr>
            <a:t>Primary services will include </a:t>
          </a:r>
          <a:r>
            <a:rPr lang="en-US" sz="1000" kern="1200" dirty="0" smtClean="0">
              <a:latin typeface="+mj-lt"/>
            </a:rPr>
            <a:t>export loans, trade finance, and guarantee programs structured to meet the needs of clients in a direct effort to both complement and strengthen the clients' competitiveness in global markets</a:t>
          </a:r>
          <a:endParaRPr lang="en-GB" sz="1000" kern="1200" dirty="0">
            <a:latin typeface="+mj-lt"/>
          </a:endParaRPr>
        </a:p>
        <a:p>
          <a:pPr marL="177800" lvl="1" indent="-177800" algn="l" defTabSz="444500">
            <a:lnSpc>
              <a:spcPct val="90000"/>
            </a:lnSpc>
            <a:spcBef>
              <a:spcPct val="0"/>
            </a:spcBef>
            <a:spcAft>
              <a:spcPct val="15000"/>
            </a:spcAft>
            <a:buChar char="••"/>
          </a:pPr>
          <a:r>
            <a:rPr lang="en-GB" sz="1000" kern="1200" dirty="0" smtClean="0">
              <a:latin typeface="+mj-lt"/>
            </a:rPr>
            <a:t>e.g. the Export Import Bank of China (World’s Largest ECA), </a:t>
          </a:r>
          <a:r>
            <a:rPr lang="en-US" sz="1000" kern="1200" dirty="0" smtClean="0">
              <a:latin typeface="+mj-lt"/>
            </a:rPr>
            <a:t>Export-Import Bank of Korea (Korea </a:t>
          </a:r>
          <a:r>
            <a:rPr lang="en-US" sz="1000" kern="1200" dirty="0" err="1" smtClean="0">
              <a:latin typeface="+mj-lt"/>
            </a:rPr>
            <a:t>Eximbank</a:t>
          </a:r>
          <a:r>
            <a:rPr lang="en-US" sz="1000" kern="1200" dirty="0" smtClean="0">
              <a:latin typeface="+mj-lt"/>
            </a:rPr>
            <a:t>)</a:t>
          </a:r>
          <a:endParaRPr lang="en-GB" sz="1000" kern="1200" dirty="0">
            <a:latin typeface="+mj-lt"/>
          </a:endParaRPr>
        </a:p>
      </dsp:txBody>
      <dsp:txXfrm>
        <a:off x="0" y="1471874"/>
        <a:ext cx="8997697" cy="803250"/>
      </dsp:txXfrm>
    </dsp:sp>
    <dsp:sp modelId="{B38EB31C-457F-4557-AFEC-17C53FE11CC6}">
      <dsp:nvSpPr>
        <dsp:cNvPr id="0" name=""/>
        <dsp:cNvSpPr/>
      </dsp:nvSpPr>
      <dsp:spPr>
        <a:xfrm>
          <a:off x="449884" y="1250474"/>
          <a:ext cx="6298387" cy="442800"/>
        </a:xfrm>
        <a:prstGeom prst="roundRect">
          <a:avLst/>
        </a:prstGeom>
        <a:solidFill>
          <a:schemeClr val="accent4">
            <a:hueOff val="346005"/>
            <a:satOff val="5905"/>
            <a:lumOff val="-1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064" tIns="0" rIns="238064" bIns="0" numCol="1" spcCol="1270" anchor="ctr" anchorCtr="0">
          <a:noAutofit/>
        </a:bodyPr>
        <a:lstStyle/>
        <a:p>
          <a:pPr lvl="0" algn="l" defTabSz="488950">
            <a:lnSpc>
              <a:spcPct val="90000"/>
            </a:lnSpc>
            <a:spcBef>
              <a:spcPct val="0"/>
            </a:spcBef>
            <a:spcAft>
              <a:spcPct val="35000"/>
            </a:spcAft>
          </a:pPr>
          <a:r>
            <a:rPr lang="en-US" sz="1100" b="1" i="1" kern="1200" dirty="0" smtClean="0">
              <a:latin typeface="+mj-lt"/>
            </a:rPr>
            <a:t>Export Credit Agencies (ECA) and EXIM Bank</a:t>
          </a:r>
          <a:endParaRPr lang="en-GB" sz="1100" b="1" i="1" kern="1200" dirty="0">
            <a:latin typeface="+mj-lt"/>
          </a:endParaRPr>
        </a:p>
      </dsp:txBody>
      <dsp:txXfrm>
        <a:off x="471500" y="1272090"/>
        <a:ext cx="6255155" cy="399568"/>
      </dsp:txXfrm>
    </dsp:sp>
    <dsp:sp modelId="{7CA3D755-84AF-4569-8EF9-D48D82420173}">
      <dsp:nvSpPr>
        <dsp:cNvPr id="0" name=""/>
        <dsp:cNvSpPr/>
      </dsp:nvSpPr>
      <dsp:spPr>
        <a:xfrm>
          <a:off x="0" y="2577524"/>
          <a:ext cx="8997697" cy="803250"/>
        </a:xfrm>
        <a:prstGeom prst="rect">
          <a:avLst/>
        </a:prstGeom>
        <a:solidFill>
          <a:schemeClr val="lt1">
            <a:alpha val="90000"/>
            <a:hueOff val="0"/>
            <a:satOff val="0"/>
            <a:lumOff val="0"/>
            <a:alphaOff val="0"/>
          </a:schemeClr>
        </a:solidFill>
        <a:ln w="25400" cap="flat" cmpd="sng" algn="ctr">
          <a:solidFill>
            <a:schemeClr val="accent4">
              <a:hueOff val="692010"/>
              <a:satOff val="11810"/>
              <a:lumOff val="-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321" tIns="312420" rIns="698321" bIns="71120" numCol="1" spcCol="1270" anchor="t" anchorCtr="0">
          <a:noAutofit/>
        </a:bodyPr>
        <a:lstStyle/>
        <a:p>
          <a:pPr marL="177800" lvl="1" indent="-177800" algn="l" defTabSz="444500">
            <a:lnSpc>
              <a:spcPct val="90000"/>
            </a:lnSpc>
            <a:spcBef>
              <a:spcPct val="0"/>
            </a:spcBef>
            <a:spcAft>
              <a:spcPct val="15000"/>
            </a:spcAft>
            <a:buChar char="••"/>
          </a:pPr>
          <a:r>
            <a:rPr lang="en-US" sz="1000" kern="1200" dirty="0" smtClean="0">
              <a:latin typeface="+mj-lt"/>
            </a:rPr>
            <a:t>The lessor (lease finance company SPV) retains legal ownership over the asset during the lease period and the possession of the asset passes to the lessee (e.g. a traditional ship-owner) only at the end of the lease term</a:t>
          </a:r>
          <a:endParaRPr lang="en-GB" sz="1000" kern="1200" dirty="0">
            <a:latin typeface="+mj-lt"/>
          </a:endParaRPr>
        </a:p>
        <a:p>
          <a:pPr marL="177800" lvl="1" indent="-177800" algn="l" defTabSz="444500">
            <a:lnSpc>
              <a:spcPct val="90000"/>
            </a:lnSpc>
            <a:spcBef>
              <a:spcPct val="0"/>
            </a:spcBef>
            <a:spcAft>
              <a:spcPct val="15000"/>
            </a:spcAft>
            <a:buChar char="••"/>
          </a:pPr>
          <a:r>
            <a:rPr lang="en-GB" sz="1000" kern="1200" dirty="0" smtClean="0">
              <a:latin typeface="+mj-lt"/>
            </a:rPr>
            <a:t>Higher probability of receiving bank funding as the leasing company presents a lesser credit risk</a:t>
          </a:r>
          <a:endParaRPr lang="en-GB" sz="1000" kern="1200" dirty="0">
            <a:latin typeface="+mj-lt"/>
          </a:endParaRPr>
        </a:p>
      </dsp:txBody>
      <dsp:txXfrm>
        <a:off x="0" y="2577524"/>
        <a:ext cx="8997697" cy="803250"/>
      </dsp:txXfrm>
    </dsp:sp>
    <dsp:sp modelId="{C638C2BD-DE7F-46BE-A417-29DE8D5C49C1}">
      <dsp:nvSpPr>
        <dsp:cNvPr id="0" name=""/>
        <dsp:cNvSpPr/>
      </dsp:nvSpPr>
      <dsp:spPr>
        <a:xfrm>
          <a:off x="449884" y="2356124"/>
          <a:ext cx="6298387" cy="442800"/>
        </a:xfrm>
        <a:prstGeom prst="roundRect">
          <a:avLst/>
        </a:prstGeom>
        <a:solidFill>
          <a:schemeClr val="accent4">
            <a:hueOff val="692010"/>
            <a:satOff val="11810"/>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064" tIns="0" rIns="238064" bIns="0" numCol="1" spcCol="1270" anchor="ctr" anchorCtr="0">
          <a:noAutofit/>
        </a:bodyPr>
        <a:lstStyle/>
        <a:p>
          <a:pPr lvl="0" algn="l" defTabSz="488950">
            <a:lnSpc>
              <a:spcPct val="90000"/>
            </a:lnSpc>
            <a:spcBef>
              <a:spcPct val="0"/>
            </a:spcBef>
            <a:spcAft>
              <a:spcPct val="35000"/>
            </a:spcAft>
          </a:pPr>
          <a:r>
            <a:rPr lang="en-GB" sz="1100" b="1" i="1" kern="1200" dirty="0" smtClean="0">
              <a:latin typeface="+mj-lt"/>
            </a:rPr>
            <a:t>Ship Leasing Option</a:t>
          </a:r>
          <a:endParaRPr lang="en-GB" sz="1100" b="1" i="1" kern="1200" dirty="0">
            <a:latin typeface="+mj-lt"/>
          </a:endParaRPr>
        </a:p>
      </dsp:txBody>
      <dsp:txXfrm>
        <a:off x="471500" y="2377740"/>
        <a:ext cx="6255155" cy="399568"/>
      </dsp:txXfrm>
    </dsp:sp>
    <dsp:sp modelId="{3524864C-B203-458A-8AFD-AC2A04CC33DF}">
      <dsp:nvSpPr>
        <dsp:cNvPr id="0" name=""/>
        <dsp:cNvSpPr/>
      </dsp:nvSpPr>
      <dsp:spPr>
        <a:xfrm>
          <a:off x="0" y="3683174"/>
          <a:ext cx="8997697" cy="673312"/>
        </a:xfrm>
        <a:prstGeom prst="rect">
          <a:avLst/>
        </a:prstGeom>
        <a:solidFill>
          <a:schemeClr val="lt1">
            <a:alpha val="90000"/>
            <a:hueOff val="0"/>
            <a:satOff val="0"/>
            <a:lumOff val="0"/>
            <a:alphaOff val="0"/>
          </a:schemeClr>
        </a:solidFill>
        <a:ln w="25400" cap="flat" cmpd="sng" algn="ctr">
          <a:solidFill>
            <a:schemeClr val="accent4">
              <a:hueOff val="1038016"/>
              <a:satOff val="17714"/>
              <a:lumOff val="-5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321" tIns="312420" rIns="698321" bIns="71120" numCol="1" spcCol="1270" anchor="t" anchorCtr="0">
          <a:noAutofit/>
        </a:bodyPr>
        <a:lstStyle/>
        <a:p>
          <a:pPr marL="177800" lvl="1" indent="-177800" algn="l" defTabSz="444500">
            <a:lnSpc>
              <a:spcPct val="90000"/>
            </a:lnSpc>
            <a:spcBef>
              <a:spcPct val="0"/>
            </a:spcBef>
            <a:spcAft>
              <a:spcPct val="15000"/>
            </a:spcAft>
            <a:buChar char="••"/>
          </a:pPr>
          <a:r>
            <a:rPr lang="en-US" sz="1000" kern="1200" dirty="0" smtClean="0">
              <a:latin typeface="+mj-lt"/>
            </a:rPr>
            <a:t>PE funds, particularly US-based funds, are targeting distressed assets sales by banks providing flexibility in </a:t>
          </a:r>
          <a:r>
            <a:rPr lang="en-GB" sz="1000" kern="1200" dirty="0" smtClean="0">
              <a:latin typeface="+mj-lt"/>
            </a:rPr>
            <a:t>extending credit</a:t>
          </a:r>
          <a:endParaRPr lang="en-GB" sz="1000" kern="1200" dirty="0">
            <a:latin typeface="+mj-lt"/>
          </a:endParaRPr>
        </a:p>
        <a:p>
          <a:pPr marL="177800" lvl="1" indent="-177800" algn="l" defTabSz="444500">
            <a:lnSpc>
              <a:spcPct val="90000"/>
            </a:lnSpc>
            <a:spcBef>
              <a:spcPct val="0"/>
            </a:spcBef>
            <a:spcAft>
              <a:spcPct val="15000"/>
            </a:spcAft>
            <a:buChar char="••"/>
          </a:pPr>
          <a:r>
            <a:rPr lang="en-GB" sz="1000" kern="1200" dirty="0" smtClean="0">
              <a:latin typeface="+mj-lt"/>
            </a:rPr>
            <a:t>According to </a:t>
          </a:r>
          <a:r>
            <a:rPr lang="en-GB" sz="1000" kern="1200" dirty="0" err="1" smtClean="0">
              <a:latin typeface="+mj-lt"/>
            </a:rPr>
            <a:t>Tufton</a:t>
          </a:r>
          <a:r>
            <a:rPr lang="en-GB" sz="1000" kern="1200" dirty="0" smtClean="0">
              <a:latin typeface="+mj-lt"/>
            </a:rPr>
            <a:t> Oceanic </a:t>
          </a:r>
          <a:r>
            <a:rPr lang="en-US" sz="1000" kern="1200" dirty="0" smtClean="0">
              <a:latin typeface="+mj-lt"/>
            </a:rPr>
            <a:t>estimates, over January 2012- January 2014, PE funds invested USD32 billion in the shipping industry</a:t>
          </a:r>
          <a:endParaRPr lang="en-GB" sz="1000" kern="1200" dirty="0">
            <a:latin typeface="+mj-lt"/>
          </a:endParaRPr>
        </a:p>
      </dsp:txBody>
      <dsp:txXfrm>
        <a:off x="0" y="3683174"/>
        <a:ext cx="8997697" cy="673312"/>
      </dsp:txXfrm>
    </dsp:sp>
    <dsp:sp modelId="{563E43B7-88D2-433D-8B63-2D63897252F2}">
      <dsp:nvSpPr>
        <dsp:cNvPr id="0" name=""/>
        <dsp:cNvSpPr/>
      </dsp:nvSpPr>
      <dsp:spPr>
        <a:xfrm>
          <a:off x="449884" y="3461774"/>
          <a:ext cx="6298387" cy="442800"/>
        </a:xfrm>
        <a:prstGeom prst="roundRect">
          <a:avLst/>
        </a:prstGeom>
        <a:solidFill>
          <a:schemeClr val="accent4">
            <a:hueOff val="1038016"/>
            <a:satOff val="17714"/>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064" tIns="0" rIns="238064" bIns="0" numCol="1" spcCol="1270" anchor="ctr" anchorCtr="0">
          <a:noAutofit/>
        </a:bodyPr>
        <a:lstStyle/>
        <a:p>
          <a:pPr lvl="0" algn="l" defTabSz="488950">
            <a:lnSpc>
              <a:spcPct val="90000"/>
            </a:lnSpc>
            <a:spcBef>
              <a:spcPct val="0"/>
            </a:spcBef>
            <a:spcAft>
              <a:spcPct val="35000"/>
            </a:spcAft>
          </a:pPr>
          <a:r>
            <a:rPr lang="en-GB" sz="1100" b="1" i="1" kern="1200" dirty="0" smtClean="0">
              <a:latin typeface="+mj-lt"/>
            </a:rPr>
            <a:t>Private Equity in Shipping</a:t>
          </a:r>
          <a:endParaRPr lang="en-GB" sz="1100" b="1" i="1" kern="1200" dirty="0">
            <a:latin typeface="+mj-lt"/>
          </a:endParaRPr>
        </a:p>
      </dsp:txBody>
      <dsp:txXfrm>
        <a:off x="471500" y="3483390"/>
        <a:ext cx="6255155" cy="399568"/>
      </dsp:txXfrm>
    </dsp:sp>
    <dsp:sp modelId="{F038790E-FA8D-4CED-8F31-7C663934B420}">
      <dsp:nvSpPr>
        <dsp:cNvPr id="0" name=""/>
        <dsp:cNvSpPr/>
      </dsp:nvSpPr>
      <dsp:spPr>
        <a:xfrm>
          <a:off x="0" y="4658886"/>
          <a:ext cx="8997697" cy="649687"/>
        </a:xfrm>
        <a:prstGeom prst="rect">
          <a:avLst/>
        </a:prstGeom>
        <a:solidFill>
          <a:schemeClr val="lt1">
            <a:alpha val="90000"/>
            <a:hueOff val="0"/>
            <a:satOff val="0"/>
            <a:lumOff val="0"/>
            <a:alphaOff val="0"/>
          </a:schemeClr>
        </a:solidFill>
        <a:ln w="25400" cap="flat" cmpd="sng" algn="ctr">
          <a:solidFill>
            <a:schemeClr val="accent4">
              <a:hueOff val="1384021"/>
              <a:satOff val="23619"/>
              <a:lumOff val="-66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321" tIns="312420" rIns="698321" bIns="71120" numCol="1" spcCol="1270" anchor="t" anchorCtr="0">
          <a:noAutofit/>
        </a:bodyPr>
        <a:lstStyle/>
        <a:p>
          <a:pPr marL="177800" lvl="1" indent="-177800" algn="l" defTabSz="444500">
            <a:lnSpc>
              <a:spcPct val="90000"/>
            </a:lnSpc>
            <a:spcBef>
              <a:spcPct val="0"/>
            </a:spcBef>
            <a:spcAft>
              <a:spcPct val="15000"/>
            </a:spcAft>
            <a:buChar char="••"/>
          </a:pPr>
          <a:r>
            <a:rPr lang="en-GB" sz="1000" kern="1200" dirty="0" smtClean="0">
              <a:latin typeface="+mj-lt"/>
            </a:rPr>
            <a:t>Through issue of bonds, t</a:t>
          </a:r>
          <a:r>
            <a:rPr lang="en-US" sz="1000" kern="1200" dirty="0" smtClean="0">
              <a:latin typeface="+mj-lt"/>
            </a:rPr>
            <a:t>he granting of capital is agreed for a fixed time period and makes long-term planning possible for both the issuer and the </a:t>
          </a:r>
          <a:r>
            <a:rPr lang="en-GB" sz="1000" kern="1200" dirty="0" smtClean="0">
              <a:latin typeface="+mj-lt"/>
            </a:rPr>
            <a:t>creditor</a:t>
          </a:r>
          <a:endParaRPr lang="en-GB" sz="1000" kern="1200" dirty="0">
            <a:latin typeface="+mj-lt"/>
          </a:endParaRPr>
        </a:p>
      </dsp:txBody>
      <dsp:txXfrm>
        <a:off x="0" y="4658886"/>
        <a:ext cx="8997697" cy="649687"/>
      </dsp:txXfrm>
    </dsp:sp>
    <dsp:sp modelId="{1C758993-F249-4279-AE0B-C3E23539A38B}">
      <dsp:nvSpPr>
        <dsp:cNvPr id="0" name=""/>
        <dsp:cNvSpPr/>
      </dsp:nvSpPr>
      <dsp:spPr>
        <a:xfrm>
          <a:off x="449884" y="4437486"/>
          <a:ext cx="6298387" cy="442800"/>
        </a:xfrm>
        <a:prstGeom prst="roundRect">
          <a:avLst/>
        </a:prstGeom>
        <a:solidFill>
          <a:schemeClr val="accent4">
            <a:hueOff val="1384021"/>
            <a:satOff val="23619"/>
            <a:lumOff val="-6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064" tIns="0" rIns="238064" bIns="0" numCol="1" spcCol="1270" anchor="ctr" anchorCtr="0">
          <a:noAutofit/>
        </a:bodyPr>
        <a:lstStyle/>
        <a:p>
          <a:pPr lvl="0" algn="l" defTabSz="488950">
            <a:lnSpc>
              <a:spcPct val="90000"/>
            </a:lnSpc>
            <a:spcBef>
              <a:spcPct val="0"/>
            </a:spcBef>
            <a:spcAft>
              <a:spcPct val="35000"/>
            </a:spcAft>
          </a:pPr>
          <a:r>
            <a:rPr lang="en-GB" sz="1100" b="1" i="1" kern="1200" dirty="0" smtClean="0">
              <a:latin typeface="+mj-lt"/>
            </a:rPr>
            <a:t>Shipping bonds</a:t>
          </a:r>
          <a:endParaRPr lang="en-GB" sz="1100" b="1" i="1" kern="1200" dirty="0">
            <a:latin typeface="+mj-lt"/>
          </a:endParaRPr>
        </a:p>
      </dsp:txBody>
      <dsp:txXfrm>
        <a:off x="471500" y="4459102"/>
        <a:ext cx="6255155"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0.06646</cdr:x>
      <cdr:y>0.34038</cdr:y>
    </cdr:from>
    <cdr:to>
      <cdr:x>0.11604</cdr:x>
      <cdr:y>0.39173</cdr:y>
    </cdr:to>
    <cdr:sp macro="" textlink="">
      <cdr:nvSpPr>
        <cdr:cNvPr id="5" name="TextBox 1"/>
        <cdr:cNvSpPr txBox="1"/>
      </cdr:nvSpPr>
      <cdr:spPr>
        <a:xfrm xmlns:a="http://schemas.openxmlformats.org/drawingml/2006/main">
          <a:off x="301495" y="770391"/>
          <a:ext cx="224928" cy="11622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indent="-274320" algn="ctr"/>
          <a:r>
            <a:rPr lang="en-GB" sz="1000" dirty="0" smtClean="0">
              <a:latin typeface="Georgia" pitchFamily="18" charset="0"/>
              <a:cs typeface="Arial" pitchFamily="34" charset="0"/>
            </a:rPr>
            <a:t>885</a:t>
          </a:r>
        </a:p>
      </cdr:txBody>
    </cdr:sp>
  </cdr:relSizeAnchor>
  <cdr:relSizeAnchor xmlns:cdr="http://schemas.openxmlformats.org/drawingml/2006/chartDrawing">
    <cdr:from>
      <cdr:x>0.20299</cdr:x>
      <cdr:y>0.31472</cdr:y>
    </cdr:from>
    <cdr:to>
      <cdr:x>0.25256</cdr:x>
      <cdr:y>0.36606</cdr:y>
    </cdr:to>
    <cdr:sp macro="" textlink="">
      <cdr:nvSpPr>
        <cdr:cNvPr id="6" name="TextBox 1"/>
        <cdr:cNvSpPr txBox="1"/>
      </cdr:nvSpPr>
      <cdr:spPr>
        <a:xfrm xmlns:a="http://schemas.openxmlformats.org/drawingml/2006/main">
          <a:off x="920909" y="712315"/>
          <a:ext cx="224882" cy="1161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indent="-274320" algn="ctr"/>
          <a:r>
            <a:rPr lang="en-GB" sz="1000" dirty="0" smtClean="0">
              <a:latin typeface="Georgia" pitchFamily="18" charset="0"/>
              <a:cs typeface="Arial" pitchFamily="34" charset="0"/>
            </a:rPr>
            <a:t>913</a:t>
          </a:r>
        </a:p>
      </cdr:txBody>
    </cdr:sp>
  </cdr:relSizeAnchor>
  <cdr:relSizeAnchor xmlns:cdr="http://schemas.openxmlformats.org/drawingml/2006/chartDrawing">
    <cdr:from>
      <cdr:x>0.34223</cdr:x>
      <cdr:y>0.31472</cdr:y>
    </cdr:from>
    <cdr:to>
      <cdr:x>0.3918</cdr:x>
      <cdr:y>0.36606</cdr:y>
    </cdr:to>
    <cdr:sp macro="" textlink="">
      <cdr:nvSpPr>
        <cdr:cNvPr id="7" name="TextBox 1"/>
        <cdr:cNvSpPr txBox="1"/>
      </cdr:nvSpPr>
      <cdr:spPr>
        <a:xfrm xmlns:a="http://schemas.openxmlformats.org/drawingml/2006/main">
          <a:off x="1552582" y="712316"/>
          <a:ext cx="224883" cy="11619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indent="-274320" algn="ctr"/>
          <a:r>
            <a:rPr lang="en-GB" sz="1000" dirty="0" smtClean="0">
              <a:latin typeface="Georgia" pitchFamily="18" charset="0"/>
              <a:cs typeface="Arial" pitchFamily="34" charset="0"/>
            </a:rPr>
            <a:t>934</a:t>
          </a:r>
        </a:p>
      </cdr:txBody>
    </cdr:sp>
  </cdr:relSizeAnchor>
  <cdr:relSizeAnchor xmlns:cdr="http://schemas.openxmlformats.org/drawingml/2006/chartDrawing">
    <cdr:from>
      <cdr:x>0.47838</cdr:x>
      <cdr:y>0.31921</cdr:y>
    </cdr:from>
    <cdr:to>
      <cdr:x>0.52796</cdr:x>
      <cdr:y>0.37056</cdr:y>
    </cdr:to>
    <cdr:sp macro="" textlink="">
      <cdr:nvSpPr>
        <cdr:cNvPr id="8" name="TextBox 1"/>
        <cdr:cNvSpPr txBox="1"/>
      </cdr:nvSpPr>
      <cdr:spPr>
        <a:xfrm xmlns:a="http://schemas.openxmlformats.org/drawingml/2006/main">
          <a:off x="2170231" y="722483"/>
          <a:ext cx="224927" cy="11622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indent="-274320" algn="ctr"/>
          <a:r>
            <a:rPr lang="en-GB" sz="1000" dirty="0" smtClean="0">
              <a:latin typeface="Georgia" pitchFamily="18" charset="0"/>
              <a:cs typeface="Arial" pitchFamily="34" charset="0"/>
            </a:rPr>
            <a:t>972</a:t>
          </a:r>
        </a:p>
      </cdr:txBody>
    </cdr:sp>
  </cdr:relSizeAnchor>
  <cdr:relSizeAnchor xmlns:cdr="http://schemas.openxmlformats.org/drawingml/2006/chartDrawing">
    <cdr:from>
      <cdr:x>0.59642</cdr:x>
      <cdr:y>0.28837</cdr:y>
    </cdr:from>
    <cdr:to>
      <cdr:x>0.66534</cdr:x>
      <cdr:y>0.35636</cdr:y>
    </cdr:to>
    <cdr:sp macro="" textlink="">
      <cdr:nvSpPr>
        <cdr:cNvPr id="9" name="TextBox 1"/>
        <cdr:cNvSpPr txBox="1"/>
      </cdr:nvSpPr>
      <cdr:spPr>
        <a:xfrm xmlns:a="http://schemas.openxmlformats.org/drawingml/2006/main">
          <a:off x="2705759" y="652677"/>
          <a:ext cx="312667"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indent="-274320" algn="ctr"/>
          <a:r>
            <a:rPr lang="en-GB" sz="1000" dirty="0" smtClean="0">
              <a:latin typeface="Georgia" pitchFamily="18" charset="0"/>
              <a:cs typeface="Arial" pitchFamily="34" charset="0"/>
            </a:rPr>
            <a:t>1,052</a:t>
          </a:r>
        </a:p>
      </cdr:txBody>
    </cdr:sp>
  </cdr:relSizeAnchor>
  <cdr:relSizeAnchor xmlns:cdr="http://schemas.openxmlformats.org/drawingml/2006/chartDrawing">
    <cdr:from>
      <cdr:x>0.73324</cdr:x>
      <cdr:y>0.27164</cdr:y>
    </cdr:from>
    <cdr:to>
      <cdr:x>0.80216</cdr:x>
      <cdr:y>0.33964</cdr:y>
    </cdr:to>
    <cdr:sp macro="" textlink="">
      <cdr:nvSpPr>
        <cdr:cNvPr id="10" name="TextBox 1"/>
        <cdr:cNvSpPr txBox="1"/>
      </cdr:nvSpPr>
      <cdr:spPr>
        <a:xfrm xmlns:a="http://schemas.openxmlformats.org/drawingml/2006/main">
          <a:off x="3326461" y="614817"/>
          <a:ext cx="312667"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indent="-274320" algn="ctr"/>
          <a:r>
            <a:rPr lang="en-GB" sz="1000" dirty="0" smtClean="0">
              <a:latin typeface="Georgia" pitchFamily="18" charset="0"/>
              <a:cs typeface="Arial" pitchFamily="34" charset="0"/>
            </a:rPr>
            <a:t>1,072</a:t>
          </a:r>
        </a:p>
      </cdr:txBody>
    </cdr:sp>
  </cdr:relSizeAnchor>
  <cdr:relSizeAnchor xmlns:cdr="http://schemas.openxmlformats.org/drawingml/2006/chartDrawing">
    <cdr:from>
      <cdr:x>0.86537</cdr:x>
      <cdr:y>0.05842</cdr:y>
    </cdr:from>
    <cdr:to>
      <cdr:x>0.93429</cdr:x>
      <cdr:y>0.12641</cdr:y>
    </cdr:to>
    <cdr:sp macro="" textlink="">
      <cdr:nvSpPr>
        <cdr:cNvPr id="11" name="TextBox 1"/>
        <cdr:cNvSpPr txBox="1"/>
      </cdr:nvSpPr>
      <cdr:spPr>
        <a:xfrm xmlns:a="http://schemas.openxmlformats.org/drawingml/2006/main">
          <a:off x="3925901" y="132217"/>
          <a:ext cx="312667"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indent="-274320" algn="ctr"/>
          <a:r>
            <a:rPr lang="en-GB" sz="1000" dirty="0" smtClean="0">
              <a:latin typeface="Georgia" pitchFamily="18" charset="0"/>
              <a:cs typeface="Arial" pitchFamily="34" charset="0"/>
            </a:rPr>
            <a:t>1,758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DAD35B1-60AB-43F7-96E0-8278C11AA7BA}" type="datetimeFigureOut">
              <a:rPr lang="en-GB" smtClean="0"/>
              <a:pPr/>
              <a:t>11/11/2016</a:t>
            </a:fld>
            <a:endParaRPr lang="en-GB"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1CB74D-572E-4F08-9394-3ECB1E1638A9}" type="slidenum">
              <a:rPr lang="en-GB" smtClean="0"/>
              <a:pPr/>
              <a:t>‹#›</a:t>
            </a:fld>
            <a:endParaRPr lang="en-GB" dirty="0"/>
          </a:p>
        </p:txBody>
      </p:sp>
    </p:spTree>
    <p:extLst>
      <p:ext uri="{BB962C8B-B14F-4D97-AF65-F5344CB8AC3E}">
        <p14:creationId xmlns:p14="http://schemas.microsoft.com/office/powerpoint/2010/main" val="1182941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E8B935B-3E5D-4FF0-8ED3-E5C882647223}" type="datetimeFigureOut">
              <a:rPr lang="en-US" smtClean="0"/>
              <a:pPr/>
              <a:t>11/11/2016</a:t>
            </a:fld>
            <a:endParaRPr lang="en-GB"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48706B8-EBCC-470A-8AE8-B49CE76EE6E5}" type="slidenum">
              <a:rPr lang="en-GB" smtClean="0"/>
              <a:pPr/>
              <a:t>‹#›</a:t>
            </a:fld>
            <a:endParaRPr lang="en-GB" dirty="0"/>
          </a:p>
        </p:txBody>
      </p:sp>
    </p:spTree>
    <p:extLst>
      <p:ext uri="{BB962C8B-B14F-4D97-AF65-F5344CB8AC3E}">
        <p14:creationId xmlns:p14="http://schemas.microsoft.com/office/powerpoint/2010/main" val="325790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slideMaster" Target="../slideMasters/slideMaster1.xml"/><Relationship Id="rId4" Type="http://schemas.openxmlformats.org/officeDocument/2006/relationships/tags" Target="../tags/tag77.xml"/><Relationship Id="rId9" Type="http://schemas.openxmlformats.org/officeDocument/2006/relationships/tags" Target="../tags/tag8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9"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slideMaster" Target="../slideMasters/slideMaster1.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slideMaster" Target="../slideMasters/slideMaster1.xml"/><Relationship Id="rId4" Type="http://schemas.openxmlformats.org/officeDocument/2006/relationships/tags" Target="../tags/tag55.xml"/><Relationship Id="rId9" Type="http://schemas.openxmlformats.org/officeDocument/2006/relationships/tags" Target="../tags/tag60.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slideMaster" Target="../slideMasters/slideMaster1.xml"/><Relationship Id="rId4" Type="http://schemas.openxmlformats.org/officeDocument/2006/relationships/tags" Target="../tags/tag64.xml"/><Relationship Id="rId9" Type="http://schemas.openxmlformats.org/officeDocument/2006/relationships/tags" Target="../tags/tag6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40" name="Logo with Panels"/>
          <p:cNvGrpSpPr/>
          <p:nvPr userDrawn="1"/>
        </p:nvGrpSpPr>
        <p:grpSpPr>
          <a:xfrm>
            <a:off x="1130368" y="0"/>
            <a:ext cx="8928031" cy="7318210"/>
            <a:chOff x="1130368" y="0"/>
            <a:chExt cx="8928031" cy="7318210"/>
          </a:xfrm>
        </p:grpSpPr>
        <p:grpSp>
          <p:nvGrpSpPr>
            <p:cNvPr id="4"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8" name="Rectangle 2"/>
              <p:cNvSpPr>
                <a:spLocks noChangeArrowheads="1"/>
              </p:cNvSpPr>
              <p:nvPr userDrawn="1"/>
            </p:nvSpPr>
            <p:spPr bwMode="gray">
              <a:xfrm>
                <a:off x="1828800" y="3583783"/>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8" name="Rectangle 5"/>
              <p:cNvSpPr>
                <a:spLocks noChangeArrowheads="1"/>
              </p:cNvSpPr>
              <p:nvPr userDrawn="1"/>
            </p:nvSpPr>
            <p:spPr bwMode="gray">
              <a:xfrm>
                <a:off x="1828800" y="1057864"/>
                <a:ext cx="6492240" cy="5707715"/>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9" name="Rectangle 6"/>
              <p:cNvSpPr>
                <a:spLocks noChangeArrowheads="1"/>
              </p:cNvSpPr>
              <p:nvPr userDrawn="1"/>
            </p:nvSpPr>
            <p:spPr bwMode="gray">
              <a:xfrm>
                <a:off x="1828800" y="3583783"/>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9" name="Rectangle 7"/>
              <p:cNvSpPr>
                <a:spLocks noChangeArrowheads="1"/>
              </p:cNvSpPr>
              <p:nvPr userDrawn="1"/>
            </p:nvSpPr>
            <p:spPr bwMode="gray">
              <a:xfrm>
                <a:off x="1828800" y="1057864"/>
                <a:ext cx="6248400" cy="5707715"/>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endParaRPr lang="en-GB" noProof="0" dirty="0"/>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7" name="Rectangle 9"/>
              <p:cNvSpPr/>
              <p:nvPr userDrawn="1"/>
            </p:nvSpPr>
            <p:spPr bwMode="gray">
              <a:xfrm>
                <a:off x="1828800" y="3583783"/>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marL="0" algn="l" defTabSz="1018824" rtl="0" eaLnBrk="1" latinLnBrk="0" hangingPunct="1"/>
                <a:endParaRPr lang="en-GB" sz="2000" kern="1200" noProof="0" dirty="0">
                  <a:solidFill>
                    <a:schemeClr val="tx1"/>
                  </a:solidFill>
                  <a:latin typeface="+mn-lt"/>
                  <a:ea typeface="+mn-ea"/>
                  <a:cs typeface="+mn-cs"/>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3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48" name="Descriptor"/>
          <p:cNvSpPr>
            <a:spLocks noGrp="1"/>
          </p:cNvSpPr>
          <p:nvPr userDrawn="1">
            <p:custDataLst>
              <p:tags r:id="rId1"/>
            </p:custDataLst>
          </p:nvPr>
        </p:nvSpPr>
        <p:spPr bwMode="white">
          <a:xfrm>
            <a:off x="2059200" y="611644"/>
            <a:ext cx="65" cy="215444"/>
          </a:xfrm>
          <a:prstGeom prst="rect">
            <a:avLst/>
          </a:prstGeom>
        </p:spPr>
        <p:txBody>
          <a:bodyPr vert="horz" wrap="none" lIns="0" tIns="0" rIns="0" bIns="0" rtlCol="0" anchor="b" anchorCtr="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en-GB" sz="1400" b="0" i="0" dirty="0">
              <a:solidFill>
                <a:schemeClr val="bg1"/>
              </a:solidFill>
              <a:latin typeface="Arial" pitchFamily="34" charset="0"/>
              <a:cs typeface="Arial" pitchFamily="34" charset="0"/>
            </a:endParaRPr>
          </a:p>
        </p:txBody>
      </p:sp>
      <p:sp>
        <p:nvSpPr>
          <p:cNvPr id="42" name="Report Title"/>
          <p:cNvSpPr>
            <a:spLocks noGrp="1"/>
          </p:cNvSpPr>
          <p:nvPr>
            <p:ph type="ctrTitle" hasCustomPrompt="1"/>
            <p:custDataLst>
              <p:tags r:id="rId2"/>
            </p:custDataLst>
          </p:nvPr>
        </p:nvSpPr>
        <p:spPr bwMode="white">
          <a:xfrm>
            <a:off x="2056818" y="1261037"/>
            <a:ext cx="5943600" cy="507831"/>
          </a:xfrm>
        </p:spPr>
        <p:txBody>
          <a:bodyPr vert="horz" lIns="0" tIns="0" rIns="0" bIns="64008" rtlCol="0" anchor="t" anchorCtr="0">
            <a:spAutoFit/>
          </a:bodyPr>
          <a:lstStyle>
            <a:lvl1pPr algn="l" defTabSz="1018824" rtl="0" eaLnBrk="1" latinLnBrk="0" hangingPunct="1">
              <a:lnSpc>
                <a:spcPct val="90000"/>
              </a:lnSpc>
              <a:spcBef>
                <a:spcPct val="0"/>
              </a:spcBef>
              <a:buNone/>
              <a:defRPr lang="en-GB" sz="3200" b="1" i="1" kern="1200" baseline="0" noProof="0">
                <a:solidFill>
                  <a:schemeClr val="bg1"/>
                </a:solidFill>
                <a:latin typeface="+mj-lt"/>
                <a:ea typeface="+mj-ea"/>
                <a:cs typeface="+mj-cs"/>
              </a:defRPr>
            </a:lvl1pPr>
          </a:lstStyle>
          <a:p>
            <a:r>
              <a:rPr lang="en-GB" noProof="0" dirty="0" smtClean="0"/>
              <a:t>Report Title</a:t>
            </a:r>
            <a:endParaRPr lang="en-GB" noProof="0" dirty="0"/>
          </a:p>
        </p:txBody>
      </p:sp>
      <p:sp>
        <p:nvSpPr>
          <p:cNvPr id="41" name="Report Subtitle"/>
          <p:cNvSpPr>
            <a:spLocks noGrp="1"/>
          </p:cNvSpPr>
          <p:nvPr>
            <p:ph type="subTitle" idx="1" hasCustomPrompt="1"/>
            <p:custDataLst>
              <p:tags r:id="rId3"/>
            </p:custDataLst>
          </p:nvPr>
        </p:nvSpPr>
        <p:spPr bwMode="white">
          <a:xfrm>
            <a:off x="2056818" y="1785188"/>
            <a:ext cx="5943600" cy="443198"/>
          </a:xfrm>
        </p:spPr>
        <p:txBody>
          <a:bodyPr tIns="0" bIns="0">
            <a:spAutoFit/>
          </a:bodyPr>
          <a:lstStyle>
            <a:lvl1pPr marL="0" indent="0" algn="l">
              <a:lnSpc>
                <a:spcPct val="90000"/>
              </a:lnSpc>
              <a:spcAft>
                <a:spcPts val="0"/>
              </a:spcAft>
              <a:buNone/>
              <a:defRPr sz="3200" baseline="0">
                <a:solidFill>
                  <a:schemeClr val="bg1"/>
                </a:solidFill>
                <a:latin typeface="+mj-lt"/>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GB" noProof="0" dirty="0" smtClean="0"/>
              <a:t>Subtitle</a:t>
            </a:r>
          </a:p>
        </p:txBody>
      </p:sp>
      <p:cxnSp>
        <p:nvCxnSpPr>
          <p:cNvPr id="25" name="Frame Line"/>
          <p:cNvCxnSpPr/>
          <p:nvPr userDrawn="1"/>
        </p:nvCxnSpPr>
        <p:spPr>
          <a:xfrm flipV="1">
            <a:off x="381000" y="3594352"/>
            <a:ext cx="1371600" cy="144000"/>
          </a:xfrm>
          <a:prstGeom prst="bentConnector3">
            <a:avLst>
              <a:gd name="adj1" fmla="val -174"/>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2" name="Draft Stamp"/>
          <p:cNvSpPr txBox="1"/>
          <p:nvPr userDrawn="1">
            <p:custDataLst>
              <p:tags r:id="rId4"/>
            </p:custDataLst>
          </p:nvPr>
        </p:nvSpPr>
        <p:spPr bwMode="black">
          <a:xfrm>
            <a:off x="530352" y="4041648"/>
            <a:ext cx="1371600" cy="292388"/>
          </a:xfrm>
          <a:prstGeom prst="rect">
            <a:avLst/>
          </a:prstGeom>
          <a:noFill/>
          <a:ln>
            <a:noFill/>
          </a:ln>
        </p:spPr>
        <p:txBody>
          <a:bodyPr wrap="square" lIns="0" tIns="0" rIns="0" bIns="137160" rtlCol="0" anchor="t" anchorCtr="0">
            <a:spAutoFit/>
          </a:bodyPr>
          <a:lstStyle/>
          <a:p>
            <a:pPr algn="l">
              <a:lnSpc>
                <a:spcPct val="100000"/>
              </a:lnSpc>
            </a:pPr>
            <a:endParaRPr lang="en-GB" sz="1000" b="1" i="1" dirty="0">
              <a:solidFill>
                <a:schemeClr val="tx1"/>
              </a:solidFill>
              <a:latin typeface="Georgia" pitchFamily="18" charset="0"/>
            </a:endParaRPr>
          </a:p>
        </p:txBody>
      </p:sp>
      <p:sp>
        <p:nvSpPr>
          <p:cNvPr id="31" name="Confidentiality Stamp"/>
          <p:cNvSpPr>
            <a:spLocks noGrp="1"/>
          </p:cNvSpPr>
          <p:nvPr userDrawn="1">
            <p:custDataLst>
              <p:tags r:id="rId5"/>
            </p:custDataLst>
          </p:nvPr>
        </p:nvSpPr>
        <p:spPr>
          <a:xfrm>
            <a:off x="530351" y="3729600"/>
            <a:ext cx="1224000" cy="153888"/>
          </a:xfrm>
          <a:prstGeom prst="rect">
            <a:avLst/>
          </a:prstGeom>
        </p:spPr>
        <p:txBody>
          <a:bodyPr vert="horz" wrap="square" lIns="0" tIns="0" rIns="0" bIns="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en-GB" sz="1000" b="0" i="1" dirty="0">
              <a:solidFill>
                <a:schemeClr val="tx1"/>
              </a:solidFill>
            </a:endParaRPr>
          </a:p>
        </p:txBody>
      </p:sp>
      <p:sp>
        <p:nvSpPr>
          <p:cNvPr id="33" name="Report Date"/>
          <p:cNvSpPr txBox="1"/>
          <p:nvPr userDrawn="1">
            <p:custDataLst>
              <p:tags r:id="rId6"/>
            </p:custDataLst>
          </p:nvPr>
        </p:nvSpPr>
        <p:spPr bwMode="black">
          <a:xfrm>
            <a:off x="530352" y="4343400"/>
            <a:ext cx="1225296" cy="153888"/>
          </a:xfrm>
          <a:prstGeom prst="rect">
            <a:avLst/>
          </a:prstGeom>
          <a:noFill/>
          <a:ln>
            <a:noFill/>
          </a:ln>
        </p:spPr>
        <p:txBody>
          <a:bodyPr wrap="square" lIns="0" tIns="0" rIns="0" bIns="0" rtlCol="0">
            <a:spAutoFit/>
          </a:bodyPr>
          <a:lstStyle/>
          <a:p>
            <a:pPr algn="l"/>
            <a:endParaRPr lang="en-GB" sz="1000" i="1" dirty="0">
              <a:latin typeface="Georgia" pitchFamily="18" charset="0"/>
            </a:endParaRPr>
          </a:p>
        </p:txBody>
      </p:sp>
      <p:sp>
        <p:nvSpPr>
          <p:cNvPr id="34" name="Cover image"/>
          <p:cNvSpPr txBox="1">
            <a:spLocks noChangeAspect="1"/>
          </p:cNvSpPr>
          <p:nvPr userDrawn="1">
            <p:custDataLst>
              <p:tags r:id="rId7"/>
            </p:custDataLst>
          </p:nvPr>
        </p:nvSpPr>
        <p:spPr>
          <a:xfrm>
            <a:off x="1904334" y="3589973"/>
            <a:ext cx="6719929" cy="3200400"/>
          </a:xfrm>
          <a:prstGeom prst="rect">
            <a:avLst/>
          </a:prstGeom>
          <a:noFill/>
          <a:ln w="3175">
            <a:noFill/>
          </a:ln>
        </p:spPr>
        <p:txBody>
          <a:bodyPr wrap="square" lIns="0" tIns="0" rIns="0" bIns="0" rtlCol="0">
            <a:noAutofit/>
          </a:bodyPr>
          <a:lstStyle/>
          <a:p>
            <a:pPr indent="-305647">
              <a:spcAft>
                <a:spcPts val="1003"/>
              </a:spcAft>
            </a:pPr>
            <a:endParaRPr lang="en-GB" sz="2200" dirty="0" smtClean="0">
              <a:latin typeface="Georgia"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Header Footer Only">
    <p:spTree>
      <p:nvGrpSpPr>
        <p:cNvPr id="1" name=""/>
        <p:cNvGrpSpPr/>
        <p:nvPr/>
      </p:nvGrpSpPr>
      <p:grpSpPr>
        <a:xfrm>
          <a:off x="0" y="0"/>
          <a:ext cx="0" cy="0"/>
          <a:chOff x="0" y="0"/>
          <a:chExt cx="0" cy="0"/>
        </a:xfrm>
      </p:grpSpPr>
      <p:sp>
        <p:nvSpPr>
          <p:cNvPr id="13" name="HeaderTOCPlaceholder"/>
          <p:cNvSpPr txBox="1"/>
          <p:nvPr userDrawn="1">
            <p:custDataLst>
              <p:tags r:id="rId1"/>
            </p:custDataLst>
          </p:nvPr>
        </p:nvSpPr>
        <p:spPr>
          <a:xfrm>
            <a:off x="3581399"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18" name="Section Header"/>
          <p:cNvSpPr txBox="1"/>
          <p:nvPr userDrawn="1">
            <p:custDataLst>
              <p:tags r:id="rId2"/>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6" name="Date/Filepath" hidden="1"/>
          <p:cNvSpPr txBox="1"/>
          <p:nvPr userDrawn="1">
            <p:custDataLst>
              <p:tags r:id="rId3"/>
            </p:custDataLst>
          </p:nvPr>
        </p:nvSpPr>
        <p:spPr>
          <a:xfrm>
            <a:off x="3299464" y="164592"/>
            <a:ext cx="6217920" cy="276999"/>
          </a:xfrm>
          <a:prstGeom prst="rect">
            <a:avLst/>
          </a:prstGeom>
          <a:noFill/>
        </p:spPr>
        <p:txBody>
          <a:bodyPr wrap="square" lIns="0" tIns="0" rIns="0" bIns="0" rtlCol="0" anchor="b" anchorCtr="0">
            <a:spAutoFit/>
          </a:bodyPr>
          <a:lstStyle/>
          <a:p>
            <a:pPr algn="r"/>
            <a:r>
              <a:rPr lang="en-GB" sz="900" noProof="1" smtClean="0"/>
              <a:t>10/11/2016 C:\Users\omkard151\Desktop\Maritime Financing Presentation\Versions\Maritime Financing_PwC_v1_10112016.pptx</a:t>
            </a:r>
            <a:endParaRPr lang="en-GB" sz="900" noProof="1"/>
          </a:p>
        </p:txBody>
      </p:sp>
      <p:sp>
        <p:nvSpPr>
          <p:cNvPr id="17" name="Slide Tags" hidden="1"/>
          <p:cNvSpPr txBox="1"/>
          <p:nvPr userDrawn="1">
            <p:custDataLst>
              <p:tags r:id="rId4"/>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1"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wC Text"/>
          <p:cNvSpPr txBox="1"/>
          <p:nvPr userDrawn="1"/>
        </p:nvSpPr>
        <p:spPr>
          <a:xfrm>
            <a:off x="530352" y="7315200"/>
            <a:ext cx="274320" cy="137160"/>
          </a:xfrm>
          <a:prstGeom prst="rect">
            <a:avLst/>
          </a:prstGeom>
          <a:noFill/>
        </p:spPr>
        <p:txBody>
          <a:bodyPr vert="horz" wrap="none" lIns="0" tIns="0" rIns="0" bIns="0" rtlCol="0" anchor="t" anchorCtr="0">
            <a:noAutofit/>
          </a:bodyPr>
          <a:lstStyle/>
          <a:p>
            <a:pPr>
              <a:lnSpc>
                <a:spcPts val="1000"/>
              </a:lnSpc>
            </a:pPr>
            <a:r>
              <a:rPr lang="en-GB" sz="1100" noProof="1" smtClean="0">
                <a:latin typeface="+mn-lt"/>
                <a:cs typeface="Arial" pitchFamily="34" charset="0"/>
              </a:rPr>
              <a:t>PwC</a:t>
            </a:r>
            <a:endParaRPr lang="en-GB" sz="1100" noProof="1">
              <a:latin typeface="+mn-lt"/>
              <a:cs typeface="Arial" pitchFamily="34" charset="0"/>
            </a:endParaRPr>
          </a:p>
        </p:txBody>
      </p:sp>
      <p:sp>
        <p:nvSpPr>
          <p:cNvPr id="23" name="Presentation Disclaimer"/>
          <p:cNvSpPr txBox="1"/>
          <p:nvPr userDrawn="1">
            <p:custDataLst>
              <p:tags r:id="rId5"/>
            </p:custDataLst>
          </p:nvPr>
        </p:nvSpPr>
        <p:spPr>
          <a:xfrm>
            <a:off x="3584448" y="7128974"/>
            <a:ext cx="1912383" cy="169277"/>
          </a:xfrm>
          <a:prstGeom prst="rect">
            <a:avLst/>
          </a:prstGeom>
          <a:noFill/>
        </p:spPr>
        <p:txBody>
          <a:bodyPr wrap="none" lIns="0" tIns="0" rIns="0" bIns="0" rtlCol="0" anchor="t" anchorCtr="0">
            <a:spAutoFit/>
          </a:bodyPr>
          <a:lstStyle/>
          <a:p>
            <a:pPr algn="l"/>
            <a:r>
              <a:rPr lang="en-GB" sz="1100" noProof="1" smtClean="0"/>
              <a:t>Strictly private and confidential</a:t>
            </a:r>
          </a:p>
        </p:txBody>
      </p:sp>
      <p:cxnSp>
        <p:nvCxnSpPr>
          <p:cNvPr id="24" name="Straight Connector 23"/>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Section Footer"/>
          <p:cNvSpPr txBox="1"/>
          <p:nvPr userDrawn="1">
            <p:custDataLst>
              <p:tags r:id="rId6"/>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en-GB" sz="1100" noProof="1" smtClean="0">
              <a:solidFill>
                <a:schemeClr val="tx1"/>
              </a:solidFill>
            </a:endParaRPr>
          </a:p>
        </p:txBody>
      </p:sp>
      <p:sp>
        <p:nvSpPr>
          <p:cNvPr id="26" name="Draft stamp" hidden="1"/>
          <p:cNvSpPr txBox="1"/>
          <p:nvPr userDrawn="1">
            <p:custDataLst>
              <p:tags r:id="rId7"/>
            </p:custDataLst>
          </p:nvPr>
        </p:nvSpPr>
        <p:spPr>
          <a:xfrm>
            <a:off x="3584448" y="7315200"/>
            <a:ext cx="2130552" cy="169277"/>
          </a:xfrm>
          <a:prstGeom prst="rect">
            <a:avLst/>
          </a:prstGeom>
          <a:noFill/>
          <a:ln>
            <a:noFill/>
          </a:ln>
        </p:spPr>
        <p:txBody>
          <a:bodyPr wrap="square" lIns="0" tIns="0" rIns="0" bIns="0" rtlCol="0">
            <a:spAutoFit/>
          </a:bodyPr>
          <a:lstStyle/>
          <a:p>
            <a:pPr algn="l"/>
            <a:r>
              <a:rPr lang="en-GB" sz="1100" noProof="1" smtClean="0"/>
              <a:t>Draft</a:t>
            </a:r>
            <a:endParaRPr lang="en-GB" sz="1100" noProof="1"/>
          </a:p>
        </p:txBody>
      </p:sp>
      <p:sp>
        <p:nvSpPr>
          <p:cNvPr id="19" name="Report Date"/>
          <p:cNvSpPr txBox="1"/>
          <p:nvPr userDrawn="1">
            <p:custDataLst>
              <p:tags r:id="rId8"/>
            </p:custDataLst>
          </p:nvPr>
        </p:nvSpPr>
        <p:spPr>
          <a:xfrm>
            <a:off x="8524568" y="7128974"/>
            <a:ext cx="1003480" cy="169277"/>
          </a:xfrm>
          <a:prstGeom prst="rect">
            <a:avLst/>
          </a:prstGeom>
          <a:noFill/>
        </p:spPr>
        <p:txBody>
          <a:bodyPr wrap="none" lIns="0" tIns="0" rIns="0" bIns="0" rtlCol="0">
            <a:spAutoFit/>
          </a:bodyPr>
          <a:lstStyle/>
          <a:p>
            <a:pPr indent="-274320" algn="r">
              <a:spcAft>
                <a:spcPts val="900"/>
              </a:spcAft>
            </a:pPr>
            <a:r>
              <a:rPr lang="en-GB" sz="1100" noProof="1" smtClean="0">
                <a:latin typeface="+mn-lt"/>
              </a:rPr>
              <a:t>November 2016</a:t>
            </a:r>
          </a:p>
        </p:txBody>
      </p:sp>
      <p:sp>
        <p:nvSpPr>
          <p:cNvPr id="20" name="Page Number"/>
          <p:cNvSpPr txBox="1"/>
          <p:nvPr userDrawn="1">
            <p:custDataLst>
              <p:tags r:id="rId9"/>
            </p:custDataLst>
          </p:nvPr>
        </p:nvSpPr>
        <p:spPr>
          <a:xfrm>
            <a:off x="9208008" y="7315200"/>
            <a:ext cx="320040" cy="137160"/>
          </a:xfrm>
          <a:prstGeom prst="rect">
            <a:avLst/>
          </a:prstGeom>
          <a:noFill/>
        </p:spPr>
        <p:txBody>
          <a:bodyPr wrap="none" lIns="0" tIns="0" rIns="0" bIns="0" rtlCol="0">
            <a:noAutofit/>
          </a:bodyPr>
          <a:lstStyle/>
          <a:p>
            <a:pPr algn="r">
              <a:lnSpc>
                <a:spcPts val="1000"/>
              </a:lnSpc>
            </a:pPr>
            <a:endParaRPr lang="en-GB" sz="1100" noProof="1"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Only">
    <p:spTree>
      <p:nvGrpSpPr>
        <p:cNvPr id="1" name=""/>
        <p:cNvGrpSpPr/>
        <p:nvPr/>
      </p:nvGrpSpPr>
      <p:grpSpPr>
        <a:xfrm>
          <a:off x="0" y="0"/>
          <a:ext cx="0" cy="0"/>
          <a:chOff x="0" y="0"/>
          <a:chExt cx="0" cy="0"/>
        </a:xfrm>
      </p:grpSpPr>
      <p:sp>
        <p:nvSpPr>
          <p:cNvPr id="13" name="HeaderTOCPlaceholder"/>
          <p:cNvSpPr txBox="1"/>
          <p:nvPr userDrawn="1">
            <p:custDataLst>
              <p:tags r:id="rId1"/>
            </p:custDataLst>
          </p:nvPr>
        </p:nvSpPr>
        <p:spPr>
          <a:xfrm>
            <a:off x="3581399"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6" name="Date/Filepath" hidden="1"/>
          <p:cNvSpPr txBox="1"/>
          <p:nvPr userDrawn="1">
            <p:custDataLst>
              <p:tags r:id="rId2"/>
            </p:custDataLst>
          </p:nvPr>
        </p:nvSpPr>
        <p:spPr>
          <a:xfrm>
            <a:off x="3299464" y="164592"/>
            <a:ext cx="6217920" cy="276999"/>
          </a:xfrm>
          <a:prstGeom prst="rect">
            <a:avLst/>
          </a:prstGeom>
          <a:noFill/>
        </p:spPr>
        <p:txBody>
          <a:bodyPr wrap="square" lIns="0" tIns="0" rIns="0" bIns="0" rtlCol="0" anchor="b" anchorCtr="0">
            <a:spAutoFit/>
          </a:bodyPr>
          <a:lstStyle/>
          <a:p>
            <a:pPr algn="r"/>
            <a:r>
              <a:rPr lang="en-GB" sz="900" noProof="1" smtClean="0"/>
              <a:t>10/11/2016 C:\Users\omkard151\Desktop\Maritime Financing Presentation\Versions\Maritime Financing_PwC_v1_10112016.pptx</a:t>
            </a:r>
            <a:endParaRPr lang="en-GB" sz="900" noProof="1"/>
          </a:p>
        </p:txBody>
      </p:sp>
      <p:sp>
        <p:nvSpPr>
          <p:cNvPr id="17" name="Slide Tags" hidden="1"/>
          <p:cNvSpPr txBox="1"/>
          <p:nvPr userDrawn="1">
            <p:custDataLst>
              <p:tags r:id="rId3"/>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15"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wC Text"/>
          <p:cNvSpPr txBox="1"/>
          <p:nvPr userDrawn="1"/>
        </p:nvSpPr>
        <p:spPr>
          <a:xfrm>
            <a:off x="530352" y="7315200"/>
            <a:ext cx="274320" cy="137160"/>
          </a:xfrm>
          <a:prstGeom prst="rect">
            <a:avLst/>
          </a:prstGeom>
          <a:noFill/>
        </p:spPr>
        <p:txBody>
          <a:bodyPr vert="horz" wrap="none" lIns="0" tIns="0" rIns="0" bIns="0" rtlCol="0" anchor="t" anchorCtr="0">
            <a:noAutofit/>
          </a:bodyPr>
          <a:lstStyle/>
          <a:p>
            <a:pPr>
              <a:lnSpc>
                <a:spcPts val="1000"/>
              </a:lnSpc>
            </a:pPr>
            <a:r>
              <a:rPr lang="en-GB" sz="1100" noProof="1" smtClean="0">
                <a:latin typeface="+mn-lt"/>
                <a:cs typeface="Arial" pitchFamily="34" charset="0"/>
              </a:rPr>
              <a:t>PwC</a:t>
            </a:r>
            <a:endParaRPr lang="en-GB" sz="1100" noProof="1">
              <a:latin typeface="+mn-lt"/>
              <a:cs typeface="Arial" pitchFamily="34" charset="0"/>
            </a:endParaRPr>
          </a:p>
        </p:txBody>
      </p:sp>
      <p:sp>
        <p:nvSpPr>
          <p:cNvPr id="21" name="Presentation Disclaimer"/>
          <p:cNvSpPr txBox="1"/>
          <p:nvPr userDrawn="1">
            <p:custDataLst>
              <p:tags r:id="rId4"/>
            </p:custDataLst>
          </p:nvPr>
        </p:nvSpPr>
        <p:spPr>
          <a:xfrm>
            <a:off x="3584448" y="7128974"/>
            <a:ext cx="1912383" cy="169277"/>
          </a:xfrm>
          <a:prstGeom prst="rect">
            <a:avLst/>
          </a:prstGeom>
          <a:noFill/>
        </p:spPr>
        <p:txBody>
          <a:bodyPr wrap="none" lIns="0" tIns="0" rIns="0" bIns="0" rtlCol="0" anchor="t" anchorCtr="0">
            <a:spAutoFit/>
          </a:bodyPr>
          <a:lstStyle/>
          <a:p>
            <a:pPr algn="l"/>
            <a:r>
              <a:rPr lang="en-GB" sz="1100" noProof="1" smtClean="0"/>
              <a:t>Strictly private and confidential</a:t>
            </a:r>
          </a:p>
        </p:txBody>
      </p:sp>
      <p:cxnSp>
        <p:nvCxnSpPr>
          <p:cNvPr id="23" name="Straight Connector 22"/>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Section Footer"/>
          <p:cNvSpPr txBox="1"/>
          <p:nvPr userDrawn="1">
            <p:custDataLst>
              <p:tags r:id="rId5"/>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en-GB" sz="1100" noProof="1" smtClean="0">
              <a:solidFill>
                <a:schemeClr val="tx1"/>
              </a:solidFill>
            </a:endParaRPr>
          </a:p>
        </p:txBody>
      </p:sp>
      <p:sp>
        <p:nvSpPr>
          <p:cNvPr id="25" name="Draft stamp" hidden="1"/>
          <p:cNvSpPr txBox="1"/>
          <p:nvPr userDrawn="1">
            <p:custDataLst>
              <p:tags r:id="rId6"/>
            </p:custDataLst>
          </p:nvPr>
        </p:nvSpPr>
        <p:spPr>
          <a:xfrm>
            <a:off x="3584448" y="7315200"/>
            <a:ext cx="2130552" cy="169277"/>
          </a:xfrm>
          <a:prstGeom prst="rect">
            <a:avLst/>
          </a:prstGeom>
          <a:noFill/>
          <a:ln>
            <a:noFill/>
          </a:ln>
        </p:spPr>
        <p:txBody>
          <a:bodyPr wrap="square" lIns="0" tIns="0" rIns="0" bIns="0" rtlCol="0">
            <a:spAutoFit/>
          </a:bodyPr>
          <a:lstStyle/>
          <a:p>
            <a:pPr algn="l"/>
            <a:r>
              <a:rPr lang="en-GB" sz="1100" noProof="1" smtClean="0"/>
              <a:t>Draft</a:t>
            </a:r>
            <a:endParaRPr lang="en-GB" sz="1100" noProof="1"/>
          </a:p>
        </p:txBody>
      </p:sp>
      <p:sp>
        <p:nvSpPr>
          <p:cNvPr id="16" name="Report Date"/>
          <p:cNvSpPr txBox="1"/>
          <p:nvPr userDrawn="1">
            <p:custDataLst>
              <p:tags r:id="rId7"/>
            </p:custDataLst>
          </p:nvPr>
        </p:nvSpPr>
        <p:spPr>
          <a:xfrm>
            <a:off x="8524568" y="7128974"/>
            <a:ext cx="1003480" cy="169277"/>
          </a:xfrm>
          <a:prstGeom prst="rect">
            <a:avLst/>
          </a:prstGeom>
          <a:noFill/>
        </p:spPr>
        <p:txBody>
          <a:bodyPr wrap="none" lIns="0" tIns="0" rIns="0" bIns="0" rtlCol="0">
            <a:spAutoFit/>
          </a:bodyPr>
          <a:lstStyle/>
          <a:p>
            <a:pPr indent="-274320" algn="r">
              <a:spcAft>
                <a:spcPts val="900"/>
              </a:spcAft>
            </a:pPr>
            <a:r>
              <a:rPr lang="en-GB" sz="1100" noProof="1" smtClean="0">
                <a:latin typeface="+mn-lt"/>
              </a:rPr>
              <a:t>November 2016</a:t>
            </a:r>
          </a:p>
        </p:txBody>
      </p:sp>
      <p:sp>
        <p:nvSpPr>
          <p:cNvPr id="20" name="Page Number"/>
          <p:cNvSpPr txBox="1"/>
          <p:nvPr userDrawn="1">
            <p:custDataLst>
              <p:tags r:id="rId8"/>
            </p:custDataLst>
          </p:nvPr>
        </p:nvSpPr>
        <p:spPr>
          <a:xfrm>
            <a:off x="9208008" y="7315200"/>
            <a:ext cx="320040" cy="137160"/>
          </a:xfrm>
          <a:prstGeom prst="rect">
            <a:avLst/>
          </a:prstGeom>
          <a:noFill/>
        </p:spPr>
        <p:txBody>
          <a:bodyPr wrap="none" lIns="0" tIns="0" rIns="0" bIns="0" rtlCol="0">
            <a:noAutofit/>
          </a:bodyPr>
          <a:lstStyle/>
          <a:p>
            <a:pPr algn="r">
              <a:lnSpc>
                <a:spcPts val="1000"/>
              </a:lnSpc>
            </a:pPr>
            <a:endParaRPr lang="en-GB" sz="1100" noProof="1"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529200" y="1004400"/>
            <a:ext cx="2891125" cy="1477328"/>
          </a:xfrm>
        </p:spPr>
        <p:txBody>
          <a:bodyPr wrap="square" tIns="0" bIns="0" anchor="t">
            <a:spAutoFit/>
          </a:bodyPr>
          <a:lstStyle>
            <a:lvl1pPr algn="l">
              <a:defRPr sz="3200" b="1" i="1" cap="none">
                <a:solidFill>
                  <a:schemeClr val="tx2"/>
                </a:solidFill>
              </a:defRPr>
            </a:lvl1pPr>
          </a:lstStyle>
          <a:p>
            <a:r>
              <a:rPr lang="en-GB" noProof="0" dirty="0" smtClean="0"/>
              <a:t>Click to add Section Divider Title</a:t>
            </a:r>
            <a:endParaRPr lang="en-GB" noProof="0" dirty="0"/>
          </a:p>
        </p:txBody>
      </p:sp>
      <p:sp>
        <p:nvSpPr>
          <p:cNvPr id="25" name="DividerTOCPlaceholder"/>
          <p:cNvSpPr txBox="1"/>
          <p:nvPr userDrawn="1">
            <p:custDataLst>
              <p:tags r:id="rId2"/>
            </p:custDataLst>
          </p:nvPr>
        </p:nvSpPr>
        <p:spPr>
          <a:xfrm>
            <a:off x="3589200" y="1029600"/>
            <a:ext cx="5943600" cy="5904600"/>
          </a:xfrm>
          <a:prstGeom prst="rect">
            <a:avLst/>
          </a:prstGeom>
          <a:noFill/>
          <a:ln>
            <a:noFill/>
          </a:ln>
        </p:spPr>
        <p:txBody>
          <a:bodyPr wrap="square" lIns="0" tIns="0" rIns="0" bIns="0" rtlCol="0">
            <a:noAutofit/>
          </a:bodyPr>
          <a:lstStyle/>
          <a:p>
            <a:endParaRPr lang="en-GB" noProof="1" smtClean="0">
              <a:solidFill>
                <a:schemeClr val="tx1"/>
              </a:solidFill>
              <a:latin typeface="Georgia" pitchFamily="18" charset="0"/>
              <a:cs typeface="Arial" pitchFamily="34" charset="0"/>
            </a:endParaRPr>
          </a:p>
        </p:txBody>
      </p:sp>
      <p:sp>
        <p:nvSpPr>
          <p:cNvPr id="24" name="HeaderTOCPlaceholder"/>
          <p:cNvSpPr txBox="1"/>
          <p:nvPr userDrawn="1">
            <p:custDataLst>
              <p:tags r:id="rId3"/>
            </p:custDataLst>
          </p:nvPr>
        </p:nvSpPr>
        <p:spPr>
          <a:xfrm>
            <a:off x="3581399"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29" name="Section Header"/>
          <p:cNvSpPr txBox="1"/>
          <p:nvPr userDrawn="1">
            <p:custDataLst>
              <p:tags r:id="rId4"/>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14" name="Date/Filepath" hidden="1"/>
          <p:cNvSpPr txBox="1"/>
          <p:nvPr userDrawn="1">
            <p:custDataLst>
              <p:tags r:id="rId5"/>
            </p:custDataLst>
          </p:nvPr>
        </p:nvSpPr>
        <p:spPr>
          <a:xfrm>
            <a:off x="3299464" y="164592"/>
            <a:ext cx="6217920" cy="276999"/>
          </a:xfrm>
          <a:prstGeom prst="rect">
            <a:avLst/>
          </a:prstGeom>
          <a:noFill/>
        </p:spPr>
        <p:txBody>
          <a:bodyPr wrap="square" lIns="0" tIns="0" rIns="0" bIns="0" rtlCol="0" anchor="b" anchorCtr="0">
            <a:spAutoFit/>
          </a:bodyPr>
          <a:lstStyle/>
          <a:p>
            <a:pPr algn="r"/>
            <a:r>
              <a:rPr lang="en-GB" sz="900" noProof="1" smtClean="0"/>
              <a:t>10/11/2016 C:\Users\omkard151\Desktop\Maritime Financing Presentation\Versions\Maritime Financing_PwC_v1_10112016.pptx</a:t>
            </a:r>
            <a:endParaRPr lang="en-GB" sz="900" noProof="1"/>
          </a:p>
        </p:txBody>
      </p:sp>
      <p:sp>
        <p:nvSpPr>
          <p:cNvPr id="11" name="Slide Tags" hidden="1"/>
          <p:cNvSpPr txBox="1"/>
          <p:nvPr userDrawn="1">
            <p:custDataLst>
              <p:tags r:id="rId6"/>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0"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wC Text"/>
          <p:cNvSpPr txBox="1"/>
          <p:nvPr userDrawn="1"/>
        </p:nvSpPr>
        <p:spPr>
          <a:xfrm>
            <a:off x="530352" y="7315200"/>
            <a:ext cx="274320" cy="137160"/>
          </a:xfrm>
          <a:prstGeom prst="rect">
            <a:avLst/>
          </a:prstGeom>
          <a:noFill/>
        </p:spPr>
        <p:txBody>
          <a:bodyPr vert="horz" wrap="none" lIns="0" tIns="0" rIns="0" bIns="0" rtlCol="0" anchor="t" anchorCtr="0">
            <a:noAutofit/>
          </a:bodyPr>
          <a:lstStyle/>
          <a:p>
            <a:pPr>
              <a:lnSpc>
                <a:spcPts val="1000"/>
              </a:lnSpc>
            </a:pPr>
            <a:r>
              <a:rPr lang="en-GB" sz="1100" noProof="1" smtClean="0">
                <a:latin typeface="+mn-lt"/>
                <a:cs typeface="Arial" pitchFamily="34" charset="0"/>
              </a:rPr>
              <a:t>PwC</a:t>
            </a:r>
            <a:endParaRPr lang="en-GB" sz="1100" noProof="1">
              <a:latin typeface="+mn-lt"/>
              <a:cs typeface="Arial" pitchFamily="34" charset="0"/>
            </a:endParaRPr>
          </a:p>
        </p:txBody>
      </p:sp>
      <p:sp>
        <p:nvSpPr>
          <p:cNvPr id="30" name="Presentation Disclaimer"/>
          <p:cNvSpPr txBox="1"/>
          <p:nvPr userDrawn="1">
            <p:custDataLst>
              <p:tags r:id="rId7"/>
            </p:custDataLst>
          </p:nvPr>
        </p:nvSpPr>
        <p:spPr>
          <a:xfrm>
            <a:off x="3584448" y="7128974"/>
            <a:ext cx="1912383" cy="169277"/>
          </a:xfrm>
          <a:prstGeom prst="rect">
            <a:avLst/>
          </a:prstGeom>
          <a:noFill/>
        </p:spPr>
        <p:txBody>
          <a:bodyPr wrap="none" lIns="0" tIns="0" rIns="0" bIns="0" rtlCol="0" anchor="t" anchorCtr="0">
            <a:spAutoFit/>
          </a:bodyPr>
          <a:lstStyle/>
          <a:p>
            <a:pPr algn="l"/>
            <a:r>
              <a:rPr lang="en-GB" sz="1100" noProof="1" smtClean="0"/>
              <a:t>Strictly private and confidential</a:t>
            </a:r>
          </a:p>
        </p:txBody>
      </p:sp>
      <p:cxnSp>
        <p:nvCxnSpPr>
          <p:cNvPr id="31" name="Straight Connector 30"/>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Section Footer"/>
          <p:cNvSpPr txBox="1"/>
          <p:nvPr userDrawn="1">
            <p:custDataLst>
              <p:tags r:id="rId8"/>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en-GB" sz="1100" noProof="1" smtClean="0">
              <a:solidFill>
                <a:schemeClr val="tx1"/>
              </a:solidFill>
            </a:endParaRPr>
          </a:p>
        </p:txBody>
      </p:sp>
      <p:sp>
        <p:nvSpPr>
          <p:cNvPr id="33" name="Draft stamp" hidden="1"/>
          <p:cNvSpPr txBox="1"/>
          <p:nvPr userDrawn="1">
            <p:custDataLst>
              <p:tags r:id="rId9"/>
            </p:custDataLst>
          </p:nvPr>
        </p:nvSpPr>
        <p:spPr>
          <a:xfrm>
            <a:off x="3584448" y="7315200"/>
            <a:ext cx="2130552" cy="169277"/>
          </a:xfrm>
          <a:prstGeom prst="rect">
            <a:avLst/>
          </a:prstGeom>
          <a:noFill/>
          <a:ln>
            <a:noFill/>
          </a:ln>
        </p:spPr>
        <p:txBody>
          <a:bodyPr wrap="square" lIns="0" tIns="0" rIns="0" bIns="0" rtlCol="0">
            <a:spAutoFit/>
          </a:bodyPr>
          <a:lstStyle/>
          <a:p>
            <a:pPr algn="l"/>
            <a:r>
              <a:rPr lang="en-GB" sz="1100" noProof="1" smtClean="0"/>
              <a:t>Draft</a:t>
            </a:r>
            <a:endParaRPr lang="en-GB" sz="1100" noProof="1"/>
          </a:p>
        </p:txBody>
      </p:sp>
      <p:sp>
        <p:nvSpPr>
          <p:cNvPr id="17" name="Report Date"/>
          <p:cNvSpPr txBox="1"/>
          <p:nvPr userDrawn="1">
            <p:custDataLst>
              <p:tags r:id="rId10"/>
            </p:custDataLst>
          </p:nvPr>
        </p:nvSpPr>
        <p:spPr>
          <a:xfrm>
            <a:off x="8524568" y="7128974"/>
            <a:ext cx="1003480" cy="169277"/>
          </a:xfrm>
          <a:prstGeom prst="rect">
            <a:avLst/>
          </a:prstGeom>
          <a:noFill/>
        </p:spPr>
        <p:txBody>
          <a:bodyPr wrap="none" lIns="0" tIns="0" rIns="0" bIns="0" rtlCol="0">
            <a:spAutoFit/>
          </a:bodyPr>
          <a:lstStyle/>
          <a:p>
            <a:pPr indent="-274320" algn="r">
              <a:spcAft>
                <a:spcPts val="900"/>
              </a:spcAft>
            </a:pPr>
            <a:r>
              <a:rPr lang="en-GB" sz="1100" noProof="1" smtClean="0">
                <a:latin typeface="+mn-lt"/>
              </a:rPr>
              <a:t>November 2016</a:t>
            </a:r>
          </a:p>
        </p:txBody>
      </p:sp>
      <p:sp>
        <p:nvSpPr>
          <p:cNvPr id="18" name="Page Number"/>
          <p:cNvSpPr txBox="1"/>
          <p:nvPr userDrawn="1">
            <p:custDataLst>
              <p:tags r:id="rId11"/>
            </p:custDataLst>
          </p:nvPr>
        </p:nvSpPr>
        <p:spPr>
          <a:xfrm>
            <a:off x="9208008" y="7315200"/>
            <a:ext cx="320040" cy="137160"/>
          </a:xfrm>
          <a:prstGeom prst="rect">
            <a:avLst/>
          </a:prstGeom>
          <a:noFill/>
        </p:spPr>
        <p:txBody>
          <a:bodyPr wrap="none" lIns="0" tIns="0" rIns="0" bIns="0" rtlCol="0">
            <a:noAutofit/>
          </a:bodyPr>
          <a:lstStyle/>
          <a:p>
            <a:pPr algn="r">
              <a:lnSpc>
                <a:spcPts val="1000"/>
              </a:lnSpc>
            </a:pPr>
            <a:endParaRPr lang="en-GB" sz="1100" noProof="1"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530351" y="1004400"/>
            <a:ext cx="2898649" cy="1477328"/>
          </a:xfrm>
        </p:spPr>
        <p:txBody>
          <a:bodyPr wrap="square" tIns="0" bIns="0" anchor="t">
            <a:spAutoFit/>
          </a:bodyPr>
          <a:lstStyle>
            <a:lvl1pPr algn="l">
              <a:defRPr sz="3200" b="1" i="1" cap="none" baseline="0">
                <a:latin typeface="+mj-lt"/>
              </a:defRPr>
            </a:lvl1pPr>
          </a:lstStyle>
          <a:p>
            <a:r>
              <a:rPr lang="en-GB" noProof="0" dirty="0" smtClean="0"/>
              <a:t>Click to add Appendix Divider Title</a:t>
            </a:r>
            <a:endParaRPr lang="en-GB" noProof="0" dirty="0"/>
          </a:p>
        </p:txBody>
      </p:sp>
      <p:sp>
        <p:nvSpPr>
          <p:cNvPr id="18" name="DividerTOCPlaceholder"/>
          <p:cNvSpPr txBox="1"/>
          <p:nvPr userDrawn="1">
            <p:custDataLst>
              <p:tags r:id="rId2"/>
            </p:custDataLst>
          </p:nvPr>
        </p:nvSpPr>
        <p:spPr>
          <a:xfrm>
            <a:off x="3589200" y="1029600"/>
            <a:ext cx="5943600" cy="5904000"/>
          </a:xfrm>
          <a:prstGeom prst="rect">
            <a:avLst/>
          </a:prstGeom>
          <a:noFill/>
          <a:ln>
            <a:noFill/>
          </a:ln>
        </p:spPr>
        <p:txBody>
          <a:bodyPr wrap="square" lIns="0" tIns="0" rIns="0" bIns="0" rtlCol="0">
            <a:noAutofit/>
          </a:bodyPr>
          <a:lstStyle/>
          <a:p>
            <a:endParaRPr lang="en-GB" noProof="1" smtClean="0">
              <a:solidFill>
                <a:schemeClr val="tx1"/>
              </a:solidFill>
              <a:latin typeface="Georgia" pitchFamily="18" charset="0"/>
              <a:cs typeface="Arial" pitchFamily="34" charset="0"/>
            </a:endParaRPr>
          </a:p>
        </p:txBody>
      </p:sp>
      <p:sp>
        <p:nvSpPr>
          <p:cNvPr id="26" name="HeaderTOCPlaceholder"/>
          <p:cNvSpPr txBox="1"/>
          <p:nvPr userDrawn="1">
            <p:custDataLst>
              <p:tags r:id="rId3"/>
            </p:custDataLst>
          </p:nvPr>
        </p:nvSpPr>
        <p:spPr>
          <a:xfrm>
            <a:off x="3581399"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19" name="Section Header"/>
          <p:cNvSpPr txBox="1"/>
          <p:nvPr userDrawn="1">
            <p:custDataLst>
              <p:tags r:id="rId4"/>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17" name="Date/Filepath" hidden="1"/>
          <p:cNvSpPr txBox="1"/>
          <p:nvPr userDrawn="1">
            <p:custDataLst>
              <p:tags r:id="rId5"/>
            </p:custDataLst>
          </p:nvPr>
        </p:nvSpPr>
        <p:spPr>
          <a:xfrm>
            <a:off x="3299464" y="164592"/>
            <a:ext cx="6217920" cy="276999"/>
          </a:xfrm>
          <a:prstGeom prst="rect">
            <a:avLst/>
          </a:prstGeom>
          <a:noFill/>
        </p:spPr>
        <p:txBody>
          <a:bodyPr wrap="square" lIns="0" tIns="0" rIns="0" bIns="0" rtlCol="0" anchor="b" anchorCtr="0">
            <a:spAutoFit/>
          </a:bodyPr>
          <a:lstStyle/>
          <a:p>
            <a:pPr algn="r"/>
            <a:r>
              <a:rPr lang="en-GB" sz="900" noProof="1" smtClean="0"/>
              <a:t>10/11/2016 C:\Users\omkard151\Desktop\Maritime Financing Presentation\Versions\Maritime Financing_PwC_v1_10112016.pptx</a:t>
            </a:r>
            <a:endParaRPr lang="en-GB" sz="900" noProof="1"/>
          </a:p>
        </p:txBody>
      </p:sp>
      <p:sp>
        <p:nvSpPr>
          <p:cNvPr id="16" name="Slide Tags" hidden="1"/>
          <p:cNvSpPr txBox="1"/>
          <p:nvPr userDrawn="1">
            <p:custDataLst>
              <p:tags r:id="rId6"/>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8"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PwC Text"/>
          <p:cNvSpPr txBox="1"/>
          <p:nvPr userDrawn="1"/>
        </p:nvSpPr>
        <p:spPr>
          <a:xfrm>
            <a:off x="530352" y="7315200"/>
            <a:ext cx="274320" cy="137160"/>
          </a:xfrm>
          <a:prstGeom prst="rect">
            <a:avLst/>
          </a:prstGeom>
          <a:noFill/>
        </p:spPr>
        <p:txBody>
          <a:bodyPr vert="horz" wrap="none" lIns="0" tIns="0" rIns="0" bIns="0" rtlCol="0" anchor="t" anchorCtr="0">
            <a:noAutofit/>
          </a:bodyPr>
          <a:lstStyle/>
          <a:p>
            <a:pPr>
              <a:lnSpc>
                <a:spcPts val="1000"/>
              </a:lnSpc>
            </a:pPr>
            <a:r>
              <a:rPr lang="en-GB" sz="1100" noProof="1" smtClean="0">
                <a:latin typeface="+mn-lt"/>
                <a:cs typeface="Arial" pitchFamily="34" charset="0"/>
              </a:rPr>
              <a:t>PwC</a:t>
            </a:r>
            <a:endParaRPr lang="en-GB" sz="1100" noProof="1">
              <a:latin typeface="+mn-lt"/>
              <a:cs typeface="Arial" pitchFamily="34" charset="0"/>
            </a:endParaRPr>
          </a:p>
        </p:txBody>
      </p:sp>
      <p:sp>
        <p:nvSpPr>
          <p:cNvPr id="32" name="Presentation Disclaimer"/>
          <p:cNvSpPr txBox="1"/>
          <p:nvPr userDrawn="1">
            <p:custDataLst>
              <p:tags r:id="rId7"/>
            </p:custDataLst>
          </p:nvPr>
        </p:nvSpPr>
        <p:spPr>
          <a:xfrm>
            <a:off x="3584448" y="7128974"/>
            <a:ext cx="1912383" cy="169277"/>
          </a:xfrm>
          <a:prstGeom prst="rect">
            <a:avLst/>
          </a:prstGeom>
          <a:noFill/>
        </p:spPr>
        <p:txBody>
          <a:bodyPr wrap="none" lIns="0" tIns="0" rIns="0" bIns="0" rtlCol="0" anchor="t" anchorCtr="0">
            <a:spAutoFit/>
          </a:bodyPr>
          <a:lstStyle/>
          <a:p>
            <a:pPr algn="l"/>
            <a:r>
              <a:rPr lang="en-GB" sz="1100" noProof="1" smtClean="0"/>
              <a:t>Strictly private and confidential</a:t>
            </a:r>
          </a:p>
        </p:txBody>
      </p:sp>
      <p:cxnSp>
        <p:nvCxnSpPr>
          <p:cNvPr id="33" name="Straight Connector 32"/>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Section Footer"/>
          <p:cNvSpPr txBox="1"/>
          <p:nvPr userDrawn="1">
            <p:custDataLst>
              <p:tags r:id="rId8"/>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en-GB" sz="1100" noProof="1" smtClean="0">
              <a:solidFill>
                <a:schemeClr val="tx1"/>
              </a:solidFill>
            </a:endParaRPr>
          </a:p>
        </p:txBody>
      </p:sp>
      <p:sp>
        <p:nvSpPr>
          <p:cNvPr id="35" name="Draft stamp" hidden="1"/>
          <p:cNvSpPr txBox="1"/>
          <p:nvPr userDrawn="1">
            <p:custDataLst>
              <p:tags r:id="rId9"/>
            </p:custDataLst>
          </p:nvPr>
        </p:nvSpPr>
        <p:spPr>
          <a:xfrm>
            <a:off x="3584448" y="7315200"/>
            <a:ext cx="2130552" cy="169277"/>
          </a:xfrm>
          <a:prstGeom prst="rect">
            <a:avLst/>
          </a:prstGeom>
          <a:noFill/>
          <a:ln>
            <a:noFill/>
          </a:ln>
        </p:spPr>
        <p:txBody>
          <a:bodyPr wrap="square" lIns="0" tIns="0" rIns="0" bIns="0" rtlCol="0">
            <a:spAutoFit/>
          </a:bodyPr>
          <a:lstStyle/>
          <a:p>
            <a:pPr algn="l"/>
            <a:r>
              <a:rPr lang="en-GB" sz="1100" noProof="1" smtClean="0"/>
              <a:t>Draft</a:t>
            </a:r>
            <a:endParaRPr lang="en-GB" sz="1100" noProof="1"/>
          </a:p>
        </p:txBody>
      </p:sp>
      <p:sp>
        <p:nvSpPr>
          <p:cNvPr id="20" name="Report Date"/>
          <p:cNvSpPr txBox="1"/>
          <p:nvPr userDrawn="1">
            <p:custDataLst>
              <p:tags r:id="rId10"/>
            </p:custDataLst>
          </p:nvPr>
        </p:nvSpPr>
        <p:spPr>
          <a:xfrm>
            <a:off x="8524568" y="7128974"/>
            <a:ext cx="1003480" cy="169277"/>
          </a:xfrm>
          <a:prstGeom prst="rect">
            <a:avLst/>
          </a:prstGeom>
          <a:noFill/>
        </p:spPr>
        <p:txBody>
          <a:bodyPr wrap="none" lIns="0" tIns="0" rIns="0" bIns="0" rtlCol="0">
            <a:spAutoFit/>
          </a:bodyPr>
          <a:lstStyle/>
          <a:p>
            <a:pPr indent="-274320" algn="r">
              <a:spcAft>
                <a:spcPts val="900"/>
              </a:spcAft>
            </a:pPr>
            <a:r>
              <a:rPr lang="en-GB" sz="1100" noProof="1" smtClean="0">
                <a:latin typeface="+mn-lt"/>
              </a:rPr>
              <a:t>November 2016</a:t>
            </a:r>
          </a:p>
        </p:txBody>
      </p:sp>
      <p:sp>
        <p:nvSpPr>
          <p:cNvPr id="21" name="Page Number"/>
          <p:cNvSpPr txBox="1"/>
          <p:nvPr userDrawn="1">
            <p:custDataLst>
              <p:tags r:id="rId11"/>
            </p:custDataLst>
          </p:nvPr>
        </p:nvSpPr>
        <p:spPr>
          <a:xfrm>
            <a:off x="9208008" y="7315200"/>
            <a:ext cx="320040" cy="137160"/>
          </a:xfrm>
          <a:prstGeom prst="rect">
            <a:avLst/>
          </a:prstGeom>
          <a:noFill/>
        </p:spPr>
        <p:txBody>
          <a:bodyPr wrap="none" lIns="0" tIns="0" rIns="0" bIns="0" rtlCol="0">
            <a:noAutofit/>
          </a:bodyPr>
          <a:lstStyle/>
          <a:p>
            <a:pPr algn="r">
              <a:lnSpc>
                <a:spcPts val="1000"/>
              </a:lnSpc>
            </a:pPr>
            <a:endParaRPr lang="en-GB" sz="1100" noProof="1"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4" name="Logo with Panels"/>
          <p:cNvGrpSpPr/>
          <p:nvPr userDrawn="1"/>
        </p:nvGrpSpPr>
        <p:grpSpPr>
          <a:xfrm>
            <a:off x="1130368" y="0"/>
            <a:ext cx="8928031" cy="7318210"/>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8" name="Rectangle 2"/>
              <p:cNvSpPr>
                <a:spLocks noChangeArrowheads="1"/>
              </p:cNvSpPr>
              <p:nvPr userDrawn="1"/>
            </p:nvSpPr>
            <p:spPr bwMode="gray">
              <a:xfrm>
                <a:off x="1828800" y="3583782"/>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8" name="Rectangle 5"/>
              <p:cNvSpPr>
                <a:spLocks noChangeArrowheads="1"/>
              </p:cNvSpPr>
              <p:nvPr userDrawn="1"/>
            </p:nvSpPr>
            <p:spPr bwMode="gray">
              <a:xfrm>
                <a:off x="1828800" y="1057382"/>
                <a:ext cx="6492240" cy="5708197"/>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69" name="Rectangle 6"/>
              <p:cNvSpPr>
                <a:spLocks noChangeArrowheads="1"/>
              </p:cNvSpPr>
              <p:nvPr userDrawn="1"/>
            </p:nvSpPr>
            <p:spPr bwMode="gray">
              <a:xfrm>
                <a:off x="1828800" y="3583782"/>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9" name="Rectangle 7"/>
              <p:cNvSpPr>
                <a:spLocks noChangeArrowheads="1"/>
              </p:cNvSpPr>
              <p:nvPr userDrawn="1"/>
            </p:nvSpPr>
            <p:spPr bwMode="gray">
              <a:xfrm>
                <a:off x="1828800" y="1057382"/>
                <a:ext cx="6248400" cy="5708197"/>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endParaRPr lang="en-GB" noProof="0" dirty="0"/>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27" name="Rectangle 9"/>
              <p:cNvSpPr/>
              <p:nvPr userDrawn="1"/>
            </p:nvSpPr>
            <p:spPr bwMode="gray">
              <a:xfrm>
                <a:off x="1828800" y="3583782"/>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marL="0" algn="l" defTabSz="1018824" rtl="0" eaLnBrk="1" latinLnBrk="0" hangingPunct="1"/>
                <a:endParaRPr lang="en-GB" sz="2000" kern="1200" noProof="0" dirty="0">
                  <a:solidFill>
                    <a:schemeClr val="tx1"/>
                  </a:solidFill>
                  <a:latin typeface="+mn-lt"/>
                  <a:ea typeface="+mn-ea"/>
                  <a:cs typeface="+mn-cs"/>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37" name="Descriptor"/>
          <p:cNvSpPr>
            <a:spLocks noGrp="1"/>
          </p:cNvSpPr>
          <p:nvPr userDrawn="1">
            <p:custDataLst>
              <p:tags r:id="rId1"/>
            </p:custDataLst>
          </p:nvPr>
        </p:nvSpPr>
        <p:spPr bwMode="white">
          <a:xfrm>
            <a:off x="2059200" y="611644"/>
            <a:ext cx="65" cy="215444"/>
          </a:xfrm>
          <a:prstGeom prst="rect">
            <a:avLst/>
          </a:prstGeom>
        </p:spPr>
        <p:txBody>
          <a:bodyPr vert="horz" wrap="none" lIns="0" tIns="0" rIns="0" bIns="0" rtlCol="0" anchor="b" anchorCtr="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en-GB" sz="1400" b="0" i="0" dirty="0">
              <a:solidFill>
                <a:schemeClr val="bg1"/>
              </a:solidFill>
              <a:latin typeface="Arial" pitchFamily="34" charset="0"/>
              <a:cs typeface="Arial" pitchFamily="34" charset="0"/>
            </a:endParaRPr>
          </a:p>
        </p:txBody>
      </p:sp>
      <p:cxnSp>
        <p:nvCxnSpPr>
          <p:cNvPr id="25" name="Frame Line"/>
          <p:cNvCxnSpPr/>
          <p:nvPr userDrawn="1"/>
        </p:nvCxnSpPr>
        <p:spPr>
          <a:xfrm flipV="1">
            <a:off x="381000" y="3593592"/>
            <a:ext cx="1371600" cy="144000"/>
          </a:xfrm>
          <a:prstGeom prst="bentConnector3">
            <a:avLst>
              <a:gd name="adj1" fmla="val -174"/>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3" name="Confidentiality Stamp"/>
          <p:cNvSpPr>
            <a:spLocks noGrp="1"/>
          </p:cNvSpPr>
          <p:nvPr userDrawn="1">
            <p:custDataLst>
              <p:tags r:id="rId2"/>
            </p:custDataLst>
          </p:nvPr>
        </p:nvSpPr>
        <p:spPr>
          <a:xfrm>
            <a:off x="530351" y="3729600"/>
            <a:ext cx="1224000" cy="153888"/>
          </a:xfrm>
          <a:prstGeom prst="rect">
            <a:avLst/>
          </a:prstGeom>
        </p:spPr>
        <p:txBody>
          <a:bodyPr vert="horz" wrap="square" lIns="0" tIns="0" rIns="0" bIns="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en-GB" sz="1000" b="0" i="1" dirty="0">
              <a:solidFill>
                <a:schemeClr val="tx1"/>
              </a:solidFill>
            </a:endParaRPr>
          </a:p>
        </p:txBody>
      </p:sp>
      <p:sp>
        <p:nvSpPr>
          <p:cNvPr id="34" name="Draft Stamp"/>
          <p:cNvSpPr txBox="1"/>
          <p:nvPr userDrawn="1">
            <p:custDataLst>
              <p:tags r:id="rId3"/>
            </p:custDataLst>
          </p:nvPr>
        </p:nvSpPr>
        <p:spPr bwMode="black">
          <a:xfrm>
            <a:off x="530352" y="4041648"/>
            <a:ext cx="1371600" cy="292388"/>
          </a:xfrm>
          <a:prstGeom prst="rect">
            <a:avLst/>
          </a:prstGeom>
          <a:noFill/>
          <a:ln>
            <a:noFill/>
          </a:ln>
        </p:spPr>
        <p:txBody>
          <a:bodyPr wrap="square" lIns="0" tIns="0" rIns="0" bIns="137160" rtlCol="0" anchor="t" anchorCtr="0">
            <a:spAutoFit/>
          </a:bodyPr>
          <a:lstStyle/>
          <a:p>
            <a:pPr algn="l">
              <a:lnSpc>
                <a:spcPct val="100000"/>
              </a:lnSpc>
            </a:pPr>
            <a:endParaRPr lang="en-GB" sz="1000" b="1" i="1" dirty="0">
              <a:solidFill>
                <a:schemeClr val="tx1"/>
              </a:solidFill>
              <a:latin typeface="Georgia" pitchFamily="18" charset="0"/>
            </a:endParaRPr>
          </a:p>
        </p:txBody>
      </p:sp>
      <p:sp>
        <p:nvSpPr>
          <p:cNvPr id="40" name="Report Date"/>
          <p:cNvSpPr txBox="1"/>
          <p:nvPr userDrawn="1">
            <p:custDataLst>
              <p:tags r:id="rId4"/>
            </p:custDataLst>
          </p:nvPr>
        </p:nvSpPr>
        <p:spPr bwMode="black">
          <a:xfrm>
            <a:off x="530352" y="4343400"/>
            <a:ext cx="1225296" cy="153888"/>
          </a:xfrm>
          <a:prstGeom prst="rect">
            <a:avLst/>
          </a:prstGeom>
          <a:noFill/>
          <a:ln>
            <a:noFill/>
          </a:ln>
        </p:spPr>
        <p:txBody>
          <a:bodyPr wrap="square" lIns="0" tIns="0" rIns="0" bIns="0" rtlCol="0">
            <a:spAutoFit/>
          </a:bodyPr>
          <a:lstStyle/>
          <a:p>
            <a:pPr algn="l"/>
            <a:endParaRPr lang="en-GB" sz="1000" i="1" dirty="0">
              <a:latin typeface="Georgia" pitchFamily="18" charset="0"/>
            </a:endParaRPr>
          </a:p>
        </p:txBody>
      </p:sp>
      <p:sp>
        <p:nvSpPr>
          <p:cNvPr id="35" name="Content Placeholder 34"/>
          <p:cNvSpPr>
            <a:spLocks noGrp="1"/>
          </p:cNvSpPr>
          <p:nvPr>
            <p:ph sz="quarter" idx="10" hasCustomPrompt="1"/>
            <p:custDataLst>
              <p:tags r:id="rId5"/>
            </p:custDataLst>
          </p:nvPr>
        </p:nvSpPr>
        <p:spPr>
          <a:xfrm>
            <a:off x="530352" y="4645152"/>
            <a:ext cx="1225296" cy="1298448"/>
          </a:xfrm>
        </p:spPr>
        <p:txBody>
          <a:bodyPr/>
          <a:lstStyle>
            <a:lvl1pPr>
              <a:defRPr sz="1000" i="1"/>
            </a:lvl1pPr>
          </a:lstStyle>
          <a:p>
            <a:pPr lvl="0"/>
            <a:r>
              <a:rPr lang="en-GB" dirty="0" smtClean="0"/>
              <a:t>Click to enter text</a:t>
            </a:r>
            <a:endParaRPr lang="en-GB" dirty="0"/>
          </a:p>
        </p:txBody>
      </p:sp>
      <p:sp>
        <p:nvSpPr>
          <p:cNvPr id="36" name="Cover image"/>
          <p:cNvSpPr txBox="1">
            <a:spLocks noChangeAspect="1"/>
          </p:cNvSpPr>
          <p:nvPr userDrawn="1">
            <p:custDataLst>
              <p:tags r:id="rId6"/>
            </p:custDataLst>
          </p:nvPr>
        </p:nvSpPr>
        <p:spPr>
          <a:xfrm>
            <a:off x="1904334" y="3589973"/>
            <a:ext cx="6719929" cy="3200400"/>
          </a:xfrm>
          <a:prstGeom prst="rect">
            <a:avLst/>
          </a:prstGeom>
          <a:noFill/>
          <a:ln w="3175">
            <a:noFill/>
          </a:ln>
        </p:spPr>
        <p:txBody>
          <a:bodyPr wrap="square" lIns="0" tIns="0" rIns="0" bIns="0" rtlCol="0">
            <a:noAutofit/>
          </a:bodyPr>
          <a:lstStyle/>
          <a:p>
            <a:pPr indent="-305647">
              <a:spcAft>
                <a:spcPts val="1003"/>
              </a:spcAft>
            </a:pPr>
            <a:endParaRPr lang="en-GB" sz="2200" dirty="0" smtClean="0">
              <a:latin typeface="Georgia" pitchFamily="18" charset="0"/>
            </a:endParaRPr>
          </a:p>
        </p:txBody>
      </p:sp>
      <p:sp>
        <p:nvSpPr>
          <p:cNvPr id="41" name="Report Title"/>
          <p:cNvSpPr>
            <a:spLocks noGrp="1"/>
          </p:cNvSpPr>
          <p:nvPr>
            <p:ph type="ctrTitle" hasCustomPrompt="1"/>
            <p:custDataLst>
              <p:tags r:id="rId7"/>
            </p:custDataLst>
          </p:nvPr>
        </p:nvSpPr>
        <p:spPr bwMode="white">
          <a:xfrm>
            <a:off x="2056818" y="1261037"/>
            <a:ext cx="5943600" cy="507831"/>
          </a:xfrm>
        </p:spPr>
        <p:txBody>
          <a:bodyPr vert="horz" lIns="0" tIns="0" rIns="0" bIns="64008" rtlCol="0" anchor="t" anchorCtr="0">
            <a:spAutoFit/>
          </a:bodyPr>
          <a:lstStyle>
            <a:lvl1pPr algn="l" defTabSz="1018824" rtl="0" eaLnBrk="1" latinLnBrk="0" hangingPunct="1">
              <a:lnSpc>
                <a:spcPct val="90000"/>
              </a:lnSpc>
              <a:spcBef>
                <a:spcPct val="0"/>
              </a:spcBef>
              <a:buNone/>
              <a:defRPr lang="en-GB" sz="3200" b="1" i="1" kern="1200" baseline="0" noProof="0">
                <a:solidFill>
                  <a:schemeClr val="bg1"/>
                </a:solidFill>
                <a:latin typeface="+mj-lt"/>
                <a:ea typeface="+mj-ea"/>
                <a:cs typeface="+mj-cs"/>
              </a:defRPr>
            </a:lvl1pPr>
          </a:lstStyle>
          <a:p>
            <a:r>
              <a:rPr lang="en-GB" noProof="0" dirty="0" smtClean="0"/>
              <a:t>Report Title</a:t>
            </a:r>
            <a:endParaRPr lang="en-GB" noProof="0" dirty="0"/>
          </a:p>
        </p:txBody>
      </p:sp>
      <p:sp>
        <p:nvSpPr>
          <p:cNvPr id="42" name="Report Subtitle"/>
          <p:cNvSpPr>
            <a:spLocks noGrp="1"/>
          </p:cNvSpPr>
          <p:nvPr>
            <p:ph type="subTitle" idx="1" hasCustomPrompt="1"/>
            <p:custDataLst>
              <p:tags r:id="rId8"/>
            </p:custDataLst>
          </p:nvPr>
        </p:nvSpPr>
        <p:spPr bwMode="white">
          <a:xfrm>
            <a:off x="2056818" y="1785188"/>
            <a:ext cx="5943600" cy="443198"/>
          </a:xfrm>
        </p:spPr>
        <p:txBody>
          <a:bodyPr tIns="0" bIns="0">
            <a:spAutoFit/>
          </a:bodyPr>
          <a:lstStyle>
            <a:lvl1pPr marL="0" indent="0" algn="l">
              <a:lnSpc>
                <a:spcPct val="90000"/>
              </a:lnSpc>
              <a:spcAft>
                <a:spcPts val="0"/>
              </a:spcAft>
              <a:buNone/>
              <a:defRPr sz="3200" baseline="0">
                <a:solidFill>
                  <a:schemeClr val="bg1"/>
                </a:solidFill>
                <a:latin typeface="+mj-lt"/>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GB" noProof="0" dirty="0" smtClean="0"/>
              <a:t>Subtitle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Title with Footer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33401" y="1142999"/>
            <a:ext cx="8991600" cy="914401"/>
          </a:xfrm>
          <a:prstGeom prst="rect">
            <a:avLst/>
          </a:prstGeom>
        </p:spPr>
        <p:txBody>
          <a:bodyPr vert="horz" lIns="0" tIns="0" rIns="0" bIns="0" rtlCol="0" anchor="t" anchorCtr="0">
            <a:noAutofit/>
          </a:bodyPr>
          <a:lstStyle/>
          <a:p>
            <a:r>
              <a:rPr lang="en-GB" noProof="0" smtClean="0"/>
              <a:t>Click to edit Master title style</a:t>
            </a:r>
            <a:endParaRPr lang="en-GB" noProof="0" dirty="0"/>
          </a:p>
        </p:txBody>
      </p:sp>
      <p:cxnSp>
        <p:nvCxnSpPr>
          <p:cNvPr id="14" name="Shape 24"/>
          <p:cNvCxnSpPr/>
          <p:nvPr/>
        </p:nvCxnSpPr>
        <p:spPr>
          <a:xfrm flipV="1">
            <a:off x="381001" y="1066800"/>
            <a:ext cx="9144002" cy="173735"/>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a:xfrm>
            <a:off x="7795260" y="7167880"/>
            <a:ext cx="1676400" cy="172720"/>
          </a:xfrm>
          <a:prstGeom prst="rect">
            <a:avLst/>
          </a:prstGeom>
        </p:spPr>
        <p:txBody>
          <a:bodyPr/>
          <a:lstStyle/>
          <a:p>
            <a:r>
              <a:rPr lang="en-US" smtClean="0"/>
              <a:t>June 2013</a:t>
            </a:r>
            <a:endParaRPr lang="en-GB"/>
          </a:p>
        </p:txBody>
      </p:sp>
      <p:sp>
        <p:nvSpPr>
          <p:cNvPr id="13" name="Footer Placeholder 12"/>
          <p:cNvSpPr>
            <a:spLocks noGrp="1"/>
          </p:cNvSpPr>
          <p:nvPr>
            <p:ph type="ftr" sz="quarter" idx="11"/>
          </p:nvPr>
        </p:nvSpPr>
        <p:spPr>
          <a:xfrm>
            <a:off x="583387" y="7167880"/>
            <a:ext cx="5786933" cy="170993"/>
          </a:xfrm>
          <a:prstGeom prst="rect">
            <a:avLst/>
          </a:prstGeom>
        </p:spPr>
        <p:txBody>
          <a:bodyPr/>
          <a:lstStyle/>
          <a:p>
            <a:r>
              <a:rPr lang="en-US" smtClean="0"/>
              <a:t>Opportunities in Indian BOT Infrastructure space</a:t>
            </a:r>
            <a:endParaRPr lang="en-GB"/>
          </a:p>
        </p:txBody>
      </p:sp>
      <p:sp>
        <p:nvSpPr>
          <p:cNvPr id="15" name="Slide Number Placeholder 14"/>
          <p:cNvSpPr>
            <a:spLocks noGrp="1"/>
          </p:cNvSpPr>
          <p:nvPr>
            <p:ph type="sldNum" sz="quarter" idx="12"/>
          </p:nvPr>
        </p:nvSpPr>
        <p:spPr/>
        <p:txBody>
          <a:bodyPr/>
          <a:lstStyle/>
          <a:p>
            <a:r>
              <a:rPr lang="en-GB" smtClean="0"/>
              <a:t>Slide </a:t>
            </a:r>
            <a:fld id="{11F0C217-C55C-4A7D-B08C-8B9B94B6FE97}" type="slidenum">
              <a:rPr lang="en-GB" smtClean="0"/>
              <a:pPr/>
              <a:t>‹#›</a:t>
            </a:fld>
            <a:endParaRPr lang="en-GB"/>
          </a:p>
        </p:txBody>
      </p:sp>
      <p:sp>
        <p:nvSpPr>
          <p:cNvPr id="16" name="PwCFirm"/>
          <p:cNvSpPr txBox="1"/>
          <p:nvPr userDrawn="1"/>
        </p:nvSpPr>
        <p:spPr>
          <a:xfrm>
            <a:off x="586740" y="7340602"/>
            <a:ext cx="2849879" cy="172720"/>
          </a:xfrm>
          <a:prstGeom prst="rect">
            <a:avLst/>
          </a:prstGeom>
          <a:noFill/>
        </p:spPr>
        <p:txBody>
          <a:bodyPr vert="horz" wrap="none" lIns="0" tIns="0" rIns="0" bIns="0" rtlCol="0">
            <a:noAutofit/>
          </a:bodyPr>
          <a:lstStyle/>
          <a:p>
            <a:pPr algn="l">
              <a:lnSpc>
                <a:spcPct val="100000"/>
              </a:lnSpc>
              <a:spcBef>
                <a:spcPct val="0"/>
              </a:spcBef>
              <a:spcAft>
                <a:spcPct val="0"/>
              </a:spcAft>
            </a:pPr>
            <a:r>
              <a:rPr kumimoji="0" lang="en-GB" sz="1100" b="0" i="0" u="none" baseline="0" smtClean="0">
                <a:effectLst/>
                <a:latin typeface="Arial"/>
              </a:rPr>
              <a:t>PricewaterhouseCoopers Private Ltd</a:t>
            </a:r>
            <a:endParaRPr kumimoji="0" lang="en-GB" sz="1100" b="0" i="0" u="none" baseline="0" dirty="0" smtClean="0">
              <a:effectLst/>
              <a:latin typeface="Arial"/>
            </a:endParaRPr>
          </a:p>
        </p:txBody>
      </p:sp>
    </p:spTree>
    <p:extLst>
      <p:ext uri="{BB962C8B-B14F-4D97-AF65-F5344CB8AC3E}">
        <p14:creationId xmlns:p14="http://schemas.microsoft.com/office/powerpoint/2010/main" val="4078528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One">
    <p:spTree>
      <p:nvGrpSpPr>
        <p:cNvPr id="1" name=""/>
        <p:cNvGrpSpPr/>
        <p:nvPr/>
      </p:nvGrpSpPr>
      <p:grpSpPr>
        <a:xfrm>
          <a:off x="0" y="0"/>
          <a:ext cx="0" cy="0"/>
          <a:chOff x="0" y="0"/>
          <a:chExt cx="0" cy="0"/>
        </a:xfrm>
      </p:grpSpPr>
      <p:sp>
        <p:nvSpPr>
          <p:cNvPr id="14" name="Title 23"/>
          <p:cNvSpPr>
            <a:spLocks noGrp="1"/>
          </p:cNvSpPr>
          <p:nvPr>
            <p:ph type="title" hasCustomPrompt="1"/>
          </p:nvPr>
        </p:nvSpPr>
        <p:spPr/>
        <p:txBody>
          <a:bodyPr/>
          <a:lstStyle/>
          <a:p>
            <a:r>
              <a:rPr lang="en-GB" noProof="0" dirty="0" smtClean="0"/>
              <a:t>Insert banner statement here</a:t>
            </a:r>
            <a:endParaRPr lang="en-GB" noProof="0" dirty="0"/>
          </a:p>
        </p:txBody>
      </p:sp>
      <p:sp>
        <p:nvSpPr>
          <p:cNvPr id="31" name="Content Placeholder 2"/>
          <p:cNvSpPr>
            <a:spLocks noGrp="1"/>
          </p:cNvSpPr>
          <p:nvPr>
            <p:ph sz="quarter" idx="15"/>
            <p:custDataLst>
              <p:tags r:id="rId1"/>
            </p:custDataLst>
          </p:nvPr>
        </p:nvSpPr>
        <p:spPr>
          <a:xfrm>
            <a:off x="530352" y="2212848"/>
            <a:ext cx="8997696" cy="4416552"/>
          </a:xfrm>
        </p:spPr>
        <p:txBody>
          <a:bodyPr/>
          <a:lstStyle>
            <a:lvl1pPr>
              <a:defRPr baseline="0"/>
            </a:lvl1pPr>
            <a:lvl5pPr>
              <a:defRPr baseline="0"/>
            </a:lvl5pPr>
            <a:lvl6pPr>
              <a:buAutoNum type="arabicPeriod"/>
              <a:defRPr/>
            </a:lvl6pPr>
            <a:lvl7pPr>
              <a:buAutoNum type="alphaLcPeriod"/>
              <a:defRPr/>
            </a:lvl7pPr>
            <a:lvl8pPr>
              <a:buAutoNum type="romanLcPeriod"/>
              <a:defRPr/>
            </a:lvl8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7" name="Page Number"/>
          <p:cNvSpPr txBox="1"/>
          <p:nvPr userDrawn="1">
            <p:custDataLst>
              <p:tags r:id="rId2"/>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33" name="Section Footer"/>
          <p:cNvSpPr txBox="1"/>
          <p:nvPr userDrawn="1">
            <p:custDataLst>
              <p:tags r:id="rId3"/>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18" name="Disclaimer" hidden="1"/>
          <p:cNvSpPr txBox="1"/>
          <p:nvPr userDrawn="1">
            <p:custDataLst>
              <p:tags r:id="rId4"/>
            </p:custDataLst>
          </p:nvPr>
        </p:nvSpPr>
        <p:spPr>
          <a:xfrm>
            <a:off x="5102352" y="7261640"/>
            <a:ext cx="3017520" cy="169277"/>
          </a:xfrm>
          <a:prstGeom prst="rect">
            <a:avLst/>
          </a:prstGeom>
          <a:noFill/>
        </p:spPr>
        <p:txBody>
          <a:bodyPr wrap="square" lIns="0" tIns="0" rIns="0" bIns="0" rtlCol="0" anchor="b" anchorCtr="0">
            <a:spAutoFit/>
          </a:bodyPr>
          <a:lstStyle/>
          <a:p>
            <a:pPr algn="l"/>
            <a:endParaRPr lang="en-GB" sz="1100" noProof="1" smtClean="0"/>
          </a:p>
        </p:txBody>
      </p:sp>
      <p:sp>
        <p:nvSpPr>
          <p:cNvPr id="35" name="Presentation Disclaimer" hidden="1"/>
          <p:cNvSpPr txBox="1"/>
          <p:nvPr userDrawn="1">
            <p:custDataLst>
              <p:tags r:id="rId5"/>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12" name="Draft stamp" hidden="1"/>
          <p:cNvSpPr txBox="1"/>
          <p:nvPr userDrawn="1">
            <p:custDataLst>
              <p:tags r:id="rId6"/>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11" name="Section Header"/>
          <p:cNvSpPr txBox="1"/>
          <p:nvPr userDrawn="1">
            <p:custDataLst>
              <p:tags r:id="rId7"/>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15"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Date/Filepath" hidden="1"/>
          <p:cNvSpPr txBox="1"/>
          <p:nvPr userDrawn="1">
            <p:custDataLst>
              <p:tags r:id="rId8"/>
            </p:custDataLst>
          </p:nvPr>
        </p:nvSpPr>
        <p:spPr>
          <a:xfrm>
            <a:off x="3427052" y="530352"/>
            <a:ext cx="6094617" cy="153888"/>
          </a:xfrm>
          <a:prstGeom prst="rect">
            <a:avLst/>
          </a:prstGeom>
          <a:noFill/>
        </p:spPr>
        <p:txBody>
          <a:bodyPr wrap="none" lIns="0" tIns="0" rIns="0" bIns="0" rtlCol="0">
            <a:spAutoFit/>
          </a:bodyPr>
          <a:lstStyle/>
          <a:p>
            <a:pPr indent="-305647" algn="r">
              <a:spcAft>
                <a:spcPts val="1003"/>
              </a:spcAft>
            </a:pPr>
            <a:r>
              <a:rPr lang="en-US" sz="1000" noProof="1" smtClean="0">
                <a:latin typeface="+mn-lt"/>
              </a:rPr>
              <a:t>11/02/2015 C:\Ankit\D Drive\Projects\Infrastructure related\Infrastructure Investment\Infra Opportunities.pptx</a:t>
            </a:r>
            <a:endParaRPr lang="en-GB" sz="1000" noProof="1" smtClean="0">
              <a:latin typeface="+mn-lt"/>
            </a:endParaRPr>
          </a:p>
        </p:txBody>
      </p:sp>
      <p:sp>
        <p:nvSpPr>
          <p:cNvPr id="6" name="Footer Placeholder 5"/>
          <p:cNvSpPr>
            <a:spLocks noGrp="1"/>
          </p:cNvSpPr>
          <p:nvPr>
            <p:ph type="ftr" sz="quarter" idx="17"/>
          </p:nvPr>
        </p:nvSpPr>
        <p:spPr>
          <a:xfrm>
            <a:off x="3279038" y="7059304"/>
            <a:ext cx="3500323" cy="341986"/>
          </a:xfrm>
          <a:prstGeom prst="rect">
            <a:avLst/>
          </a:prstGeom>
        </p:spPr>
        <p:txBody>
          <a:bodyPr/>
          <a:lstStyle/>
          <a:p>
            <a:endParaRPr lang="en-GB" dirty="0"/>
          </a:p>
        </p:txBody>
      </p:sp>
      <p:sp>
        <p:nvSpPr>
          <p:cNvPr id="7" name="Slide Number Placeholder 6"/>
          <p:cNvSpPr>
            <a:spLocks noGrp="1"/>
          </p:cNvSpPr>
          <p:nvPr>
            <p:ph type="sldNum" sz="quarter" idx="18"/>
          </p:nvPr>
        </p:nvSpPr>
        <p:spPr/>
        <p:txBody>
          <a:bodyPr/>
          <a:lstStyle/>
          <a:p>
            <a:fld id="{9EBD5762-3BDC-484D-9503-7EA6D5A9A8CE}" type="slidenum">
              <a:rPr lang="en-GB" smtClean="0"/>
              <a:pPr/>
              <a:t>‹#›</a:t>
            </a:fld>
            <a:endParaRPr lang="en-GB" dirty="0"/>
          </a:p>
        </p:txBody>
      </p:sp>
    </p:spTree>
    <p:extLst>
      <p:ext uri="{BB962C8B-B14F-4D97-AF65-F5344CB8AC3E}">
        <p14:creationId xmlns:p14="http://schemas.microsoft.com/office/powerpoint/2010/main" val="5983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 One">
    <p:spTree>
      <p:nvGrpSpPr>
        <p:cNvPr id="1" name=""/>
        <p:cNvGrpSpPr/>
        <p:nvPr/>
      </p:nvGrpSpPr>
      <p:grpSpPr>
        <a:xfrm>
          <a:off x="0" y="0"/>
          <a:ext cx="0" cy="0"/>
          <a:chOff x="0" y="0"/>
          <a:chExt cx="0" cy="0"/>
        </a:xfrm>
      </p:grpSpPr>
      <p:sp>
        <p:nvSpPr>
          <p:cNvPr id="14" name="Title 23"/>
          <p:cNvSpPr>
            <a:spLocks noGrp="1"/>
          </p:cNvSpPr>
          <p:nvPr>
            <p:ph type="title" hasCustomPrompt="1"/>
          </p:nvPr>
        </p:nvSpPr>
        <p:spPr/>
        <p:txBody>
          <a:bodyPr/>
          <a:lstStyle/>
          <a:p>
            <a:r>
              <a:rPr lang="en-GB" noProof="0" dirty="0" smtClean="0"/>
              <a:t>Insert banner statement here</a:t>
            </a:r>
            <a:endParaRPr lang="en-GB" noProof="0" dirty="0"/>
          </a:p>
        </p:txBody>
      </p:sp>
      <p:sp>
        <p:nvSpPr>
          <p:cNvPr id="31" name="Content Placeholder 2"/>
          <p:cNvSpPr>
            <a:spLocks noGrp="1"/>
          </p:cNvSpPr>
          <p:nvPr>
            <p:ph sz="quarter" idx="15"/>
            <p:custDataLst>
              <p:tags r:id="rId1"/>
            </p:custDataLst>
          </p:nvPr>
        </p:nvSpPr>
        <p:spPr>
          <a:xfrm>
            <a:off x="530352" y="2212848"/>
            <a:ext cx="8997696" cy="4416552"/>
          </a:xfrm>
        </p:spPr>
        <p:txBody>
          <a:bodyPr/>
          <a:lstStyle>
            <a:lvl1pPr>
              <a:defRPr baseline="0"/>
            </a:lvl1pPr>
            <a:lvl5pPr>
              <a:defRPr baseline="0"/>
            </a:lvl5pPr>
            <a:lvl6pPr>
              <a:buAutoNum type="arabicPeriod"/>
              <a:defRPr/>
            </a:lvl6pPr>
            <a:lvl7pPr>
              <a:buAutoNum type="alphaLcPeriod"/>
              <a:defRPr/>
            </a:lvl7pPr>
            <a:lvl8pPr>
              <a:buAutoNum type="romanLcPeriod"/>
              <a:defRPr/>
            </a:lvl8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7" name="Page Number"/>
          <p:cNvSpPr txBox="1"/>
          <p:nvPr userDrawn="1">
            <p:custDataLst>
              <p:tags r:id="rId2"/>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33" name="Section Footer"/>
          <p:cNvSpPr txBox="1"/>
          <p:nvPr userDrawn="1">
            <p:custDataLst>
              <p:tags r:id="rId3"/>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18" name="Disclaimer" hidden="1"/>
          <p:cNvSpPr txBox="1"/>
          <p:nvPr userDrawn="1">
            <p:custDataLst>
              <p:tags r:id="rId4"/>
            </p:custDataLst>
          </p:nvPr>
        </p:nvSpPr>
        <p:spPr>
          <a:xfrm>
            <a:off x="5102352" y="7261640"/>
            <a:ext cx="3017520" cy="169277"/>
          </a:xfrm>
          <a:prstGeom prst="rect">
            <a:avLst/>
          </a:prstGeom>
          <a:noFill/>
        </p:spPr>
        <p:txBody>
          <a:bodyPr wrap="square" lIns="0" tIns="0" rIns="0" bIns="0" rtlCol="0" anchor="b" anchorCtr="0">
            <a:spAutoFit/>
          </a:bodyPr>
          <a:lstStyle/>
          <a:p>
            <a:pPr algn="l"/>
            <a:endParaRPr lang="en-GB" sz="1100" noProof="1" smtClean="0"/>
          </a:p>
        </p:txBody>
      </p:sp>
      <p:sp>
        <p:nvSpPr>
          <p:cNvPr id="35" name="Presentation Disclaimer" hidden="1"/>
          <p:cNvSpPr txBox="1"/>
          <p:nvPr userDrawn="1">
            <p:custDataLst>
              <p:tags r:id="rId5"/>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12" name="Draft stamp" hidden="1"/>
          <p:cNvSpPr txBox="1"/>
          <p:nvPr userDrawn="1">
            <p:custDataLst>
              <p:tags r:id="rId6"/>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11" name="Section Header"/>
          <p:cNvSpPr txBox="1"/>
          <p:nvPr userDrawn="1">
            <p:custDataLst>
              <p:tags r:id="rId7"/>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15"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Date/Filepath" hidden="1"/>
          <p:cNvSpPr txBox="1"/>
          <p:nvPr userDrawn="1">
            <p:custDataLst>
              <p:tags r:id="rId8"/>
            </p:custDataLst>
          </p:nvPr>
        </p:nvSpPr>
        <p:spPr>
          <a:xfrm>
            <a:off x="3427052" y="530352"/>
            <a:ext cx="6094617" cy="153888"/>
          </a:xfrm>
          <a:prstGeom prst="rect">
            <a:avLst/>
          </a:prstGeom>
          <a:noFill/>
        </p:spPr>
        <p:txBody>
          <a:bodyPr wrap="none" lIns="0" tIns="0" rIns="0" bIns="0" rtlCol="0">
            <a:spAutoFit/>
          </a:bodyPr>
          <a:lstStyle/>
          <a:p>
            <a:pPr indent="-305647" algn="r">
              <a:spcAft>
                <a:spcPts val="1003"/>
              </a:spcAft>
            </a:pPr>
            <a:r>
              <a:rPr lang="en-US" sz="1000" noProof="1" smtClean="0">
                <a:latin typeface="+mn-lt"/>
              </a:rPr>
              <a:t>11/02/2015 C:\Ankit\D Drive\Projects\Infrastructure related\Infrastructure Investment\Infra Opportunities.pptx</a:t>
            </a:r>
            <a:endParaRPr lang="en-GB" sz="1000" noProof="1" smtClean="0">
              <a:latin typeface="+mn-lt"/>
            </a:endParaRPr>
          </a:p>
        </p:txBody>
      </p:sp>
      <p:sp>
        <p:nvSpPr>
          <p:cNvPr id="6" name="Footer Placeholder 5"/>
          <p:cNvSpPr>
            <a:spLocks noGrp="1"/>
          </p:cNvSpPr>
          <p:nvPr>
            <p:ph type="ftr" sz="quarter" idx="17"/>
          </p:nvPr>
        </p:nvSpPr>
        <p:spPr>
          <a:xfrm>
            <a:off x="3279038" y="7059304"/>
            <a:ext cx="3500323" cy="341986"/>
          </a:xfrm>
          <a:prstGeom prst="rect">
            <a:avLst/>
          </a:prstGeom>
        </p:spPr>
        <p:txBody>
          <a:bodyPr/>
          <a:lstStyle/>
          <a:p>
            <a:endParaRPr lang="en-GB" dirty="0"/>
          </a:p>
        </p:txBody>
      </p:sp>
      <p:sp>
        <p:nvSpPr>
          <p:cNvPr id="7" name="Slide Number Placeholder 6"/>
          <p:cNvSpPr>
            <a:spLocks noGrp="1"/>
          </p:cNvSpPr>
          <p:nvPr>
            <p:ph type="sldNum" sz="quarter" idx="18"/>
          </p:nvPr>
        </p:nvSpPr>
        <p:spPr/>
        <p:txBody>
          <a:bodyPr/>
          <a:lstStyle/>
          <a:p>
            <a:fld id="{9EBD5762-3BDC-484D-9503-7EA6D5A9A8CE}" type="slidenum">
              <a:rPr lang="en-GB" smtClean="0"/>
              <a:pPr/>
              <a:t>‹#›</a:t>
            </a:fld>
            <a:endParaRPr lang="en-GB" dirty="0"/>
          </a:p>
        </p:txBody>
      </p:sp>
    </p:spTree>
    <p:extLst>
      <p:ext uri="{BB962C8B-B14F-4D97-AF65-F5344CB8AC3E}">
        <p14:creationId xmlns:p14="http://schemas.microsoft.com/office/powerpoint/2010/main" val="3942668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Title Only">
    <p:spTree>
      <p:nvGrpSpPr>
        <p:cNvPr id="1" name=""/>
        <p:cNvGrpSpPr/>
        <p:nvPr/>
      </p:nvGrpSpPr>
      <p:grpSpPr>
        <a:xfrm>
          <a:off x="0" y="0"/>
          <a:ext cx="0" cy="0"/>
          <a:chOff x="0" y="0"/>
          <a:chExt cx="0" cy="0"/>
        </a:xfrm>
      </p:grpSpPr>
      <p:sp>
        <p:nvSpPr>
          <p:cNvPr id="21" name="Title 23"/>
          <p:cNvSpPr>
            <a:spLocks noGrp="1"/>
          </p:cNvSpPr>
          <p:nvPr>
            <p:ph type="title" hasCustomPrompt="1"/>
          </p:nvPr>
        </p:nvSpPr>
        <p:spPr/>
        <p:txBody>
          <a:bodyPr/>
          <a:lstStyle/>
          <a:p>
            <a:r>
              <a:rPr lang="en-GB" noProof="0" dirty="0" smtClean="0"/>
              <a:t>Insert banner statement here</a:t>
            </a:r>
            <a:endParaRPr lang="en-GB" dirty="0"/>
          </a:p>
        </p:txBody>
      </p:sp>
      <p:sp>
        <p:nvSpPr>
          <p:cNvPr id="20" name="Page Number"/>
          <p:cNvSpPr txBox="1"/>
          <p:nvPr userDrawn="1">
            <p:custDataLst>
              <p:tags r:id="rId1"/>
            </p:custDataLst>
          </p:nvPr>
        </p:nvSpPr>
        <p:spPr>
          <a:xfrm>
            <a:off x="9523978" y="7263477"/>
            <a:ext cx="65" cy="169277"/>
          </a:xfrm>
          <a:prstGeom prst="rect">
            <a:avLst/>
          </a:prstGeom>
          <a:noFill/>
        </p:spPr>
        <p:txBody>
          <a:bodyPr wrap="none" lIns="0" tIns="0" rIns="0" bIns="0" rtlCol="0">
            <a:spAutoFit/>
          </a:bodyPr>
          <a:lstStyle/>
          <a:p>
            <a:pPr indent="-305647" algn="r">
              <a:spcAft>
                <a:spcPts val="1003"/>
              </a:spcAft>
            </a:pPr>
            <a:endParaRPr lang="en-GB" sz="1100" noProof="1" smtClean="0">
              <a:latin typeface="+mn-lt"/>
            </a:endParaRPr>
          </a:p>
        </p:txBody>
      </p:sp>
      <p:sp>
        <p:nvSpPr>
          <p:cNvPr id="26" name="PwC Text"/>
          <p:cNvSpPr txBox="1"/>
          <p:nvPr userDrawn="1"/>
        </p:nvSpPr>
        <p:spPr>
          <a:xfrm>
            <a:off x="531977" y="7262027"/>
            <a:ext cx="301752" cy="172720"/>
          </a:xfrm>
          <a:prstGeom prst="rect">
            <a:avLst/>
          </a:prstGeom>
          <a:noFill/>
        </p:spPr>
        <p:txBody>
          <a:bodyPr wrap="none" lIns="0" tIns="0" rIns="0" bIns="0" rtlCol="0">
            <a:noAutofit/>
          </a:bodyPr>
          <a:lstStyle/>
          <a:p>
            <a:pPr indent="-305647">
              <a:spcAft>
                <a:spcPts val="1003"/>
              </a:spcAft>
            </a:pPr>
            <a:r>
              <a:rPr lang="en-GB" sz="1100" noProof="1" smtClean="0">
                <a:latin typeface="+mn-lt"/>
              </a:rPr>
              <a:t>PwC</a:t>
            </a:r>
          </a:p>
        </p:txBody>
      </p:sp>
      <p:sp>
        <p:nvSpPr>
          <p:cNvPr id="18" name="Report Date"/>
          <p:cNvSpPr txBox="1"/>
          <p:nvPr userDrawn="1">
            <p:custDataLst>
              <p:tags r:id="rId2"/>
            </p:custDataLst>
          </p:nvPr>
        </p:nvSpPr>
        <p:spPr>
          <a:xfrm>
            <a:off x="8238744" y="7096508"/>
            <a:ext cx="1283531" cy="169277"/>
          </a:xfrm>
          <a:prstGeom prst="rect">
            <a:avLst/>
          </a:prstGeom>
          <a:noFill/>
        </p:spPr>
        <p:txBody>
          <a:bodyPr wrap="square" lIns="0" tIns="0" rIns="0" bIns="0" rtlCol="0">
            <a:spAutoFit/>
          </a:bodyPr>
          <a:lstStyle/>
          <a:p>
            <a:pPr indent="-305647" algn="r">
              <a:spcAft>
                <a:spcPts val="1003"/>
              </a:spcAft>
            </a:pPr>
            <a:endParaRPr lang="en-GB" sz="1100" noProof="1" smtClean="0">
              <a:latin typeface="+mn-lt"/>
            </a:endParaRPr>
          </a:p>
        </p:txBody>
      </p:sp>
      <p:sp>
        <p:nvSpPr>
          <p:cNvPr id="15" name="Section Footer"/>
          <p:cNvSpPr txBox="1"/>
          <p:nvPr userDrawn="1">
            <p:custDataLst>
              <p:tags r:id="rId3"/>
            </p:custDataLst>
          </p:nvPr>
        </p:nvSpPr>
        <p:spPr>
          <a:xfrm>
            <a:off x="531977" y="7094069"/>
            <a:ext cx="65" cy="169277"/>
          </a:xfrm>
          <a:prstGeom prst="rect">
            <a:avLst/>
          </a:prstGeom>
          <a:noFill/>
        </p:spPr>
        <p:txBody>
          <a:bodyPr wrap="none" lIns="0" tIns="0" rIns="0" bIns="0" rtlCol="0">
            <a:spAutoFit/>
          </a:bodyPr>
          <a:lstStyle/>
          <a:p>
            <a:pPr indent="-305647" algn="l">
              <a:spcAft>
                <a:spcPts val="1003"/>
              </a:spcAft>
            </a:pPr>
            <a:endParaRPr lang="en-GB" sz="1100" noProof="1" smtClean="0">
              <a:latin typeface="+mn-lt"/>
            </a:endParaRPr>
          </a:p>
        </p:txBody>
      </p:sp>
      <p:sp>
        <p:nvSpPr>
          <p:cNvPr id="17" name="Disclaimer" hidden="1"/>
          <p:cNvSpPr txBox="1"/>
          <p:nvPr userDrawn="1">
            <p:custDataLst>
              <p:tags r:id="rId4"/>
            </p:custDataLst>
          </p:nvPr>
        </p:nvSpPr>
        <p:spPr>
          <a:xfrm>
            <a:off x="5102352" y="7261640"/>
            <a:ext cx="3017520" cy="169277"/>
          </a:xfrm>
          <a:prstGeom prst="rect">
            <a:avLst/>
          </a:prstGeom>
          <a:noFill/>
        </p:spPr>
        <p:txBody>
          <a:bodyPr wrap="square" lIns="0" tIns="0" rIns="0" bIns="0" rtlCol="0" anchor="b" anchorCtr="0">
            <a:spAutoFit/>
          </a:bodyPr>
          <a:lstStyle/>
          <a:p>
            <a:endParaRPr lang="en-GB" sz="1100" noProof="1" smtClean="0"/>
          </a:p>
        </p:txBody>
      </p:sp>
      <p:sp>
        <p:nvSpPr>
          <p:cNvPr id="13" name="Presentation Disclaimer" hidden="1"/>
          <p:cNvSpPr txBox="1"/>
          <p:nvPr userDrawn="1">
            <p:custDataLst>
              <p:tags r:id="rId5"/>
            </p:custDataLst>
          </p:nvPr>
        </p:nvSpPr>
        <p:spPr>
          <a:xfrm>
            <a:off x="531977" y="6928122"/>
            <a:ext cx="8884920" cy="169277"/>
          </a:xfrm>
          <a:prstGeom prst="rect">
            <a:avLst/>
          </a:prstGeom>
          <a:noFill/>
        </p:spPr>
        <p:txBody>
          <a:bodyPr wrap="square" lIns="0" tIns="0" rIns="0" bIns="0" rtlCol="0" anchor="t" anchorCtr="0">
            <a:spAutoFit/>
          </a:bodyPr>
          <a:lstStyle/>
          <a:p>
            <a:pPr algn="l"/>
            <a:endParaRPr lang="en-GB" sz="1100" noProof="1" smtClean="0"/>
          </a:p>
        </p:txBody>
      </p:sp>
      <p:sp>
        <p:nvSpPr>
          <p:cNvPr id="19" name="Draft stamp" hidden="1"/>
          <p:cNvSpPr txBox="1"/>
          <p:nvPr userDrawn="1">
            <p:custDataLst>
              <p:tags r:id="rId6"/>
            </p:custDataLst>
          </p:nvPr>
        </p:nvSpPr>
        <p:spPr>
          <a:xfrm>
            <a:off x="9159384" y="792000"/>
            <a:ext cx="362279" cy="200055"/>
          </a:xfrm>
          <a:prstGeom prst="rect">
            <a:avLst/>
          </a:prstGeom>
          <a:noFill/>
        </p:spPr>
        <p:txBody>
          <a:bodyPr wrap="none" lIns="0" tIns="0" rIns="0" bIns="0" rtlCol="0">
            <a:spAutoFit/>
          </a:bodyPr>
          <a:lstStyle/>
          <a:p>
            <a:pPr indent="-305647" algn="r">
              <a:spcAft>
                <a:spcPts val="1003"/>
              </a:spcAft>
            </a:pPr>
            <a:r>
              <a:rPr lang="en-GB" sz="1300" noProof="1" smtClean="0">
                <a:latin typeface="+mn-lt"/>
                <a:ea typeface="Cambria Math" pitchFamily="18" charset="0"/>
              </a:rPr>
              <a:t>Draft</a:t>
            </a:r>
          </a:p>
        </p:txBody>
      </p:sp>
      <p:sp>
        <p:nvSpPr>
          <p:cNvPr id="16" name="Section Header"/>
          <p:cNvSpPr txBox="1"/>
          <p:nvPr userDrawn="1">
            <p:custDataLst>
              <p:tags r:id="rId7"/>
            </p:custDataLst>
          </p:nvPr>
        </p:nvSpPr>
        <p:spPr>
          <a:xfrm>
            <a:off x="521208" y="813600"/>
            <a:ext cx="65" cy="169277"/>
          </a:xfrm>
          <a:prstGeom prst="rect">
            <a:avLst/>
          </a:prstGeom>
          <a:noFill/>
        </p:spPr>
        <p:txBody>
          <a:bodyPr wrap="none" lIns="0" tIns="0" rIns="0" bIns="0" rtlCol="0">
            <a:spAutoFit/>
          </a:bodyPr>
          <a:lstStyle/>
          <a:p>
            <a:pPr indent="-305647">
              <a:spcAft>
                <a:spcPts val="1003"/>
              </a:spcAft>
            </a:pPr>
            <a:endParaRPr lang="en-GB" sz="1100" noProof="1" smtClean="0">
              <a:latin typeface="+mn-lt"/>
              <a:ea typeface="Cambria Math" pitchFamily="18" charset="0"/>
            </a:endParaRPr>
          </a:p>
        </p:txBody>
      </p:sp>
      <p:cxnSp>
        <p:nvCxnSpPr>
          <p:cNvPr id="22" name="Frame Line"/>
          <p:cNvCxnSpPr/>
          <p:nvPr userDrawn="1"/>
        </p:nvCxnSpPr>
        <p:spPr>
          <a:xfrm flipV="1">
            <a:off x="381000" y="1026000"/>
            <a:ext cx="9144002" cy="144000"/>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Date/Filepath" hidden="1"/>
          <p:cNvSpPr txBox="1"/>
          <p:nvPr userDrawn="1">
            <p:custDataLst>
              <p:tags r:id="rId8"/>
            </p:custDataLst>
          </p:nvPr>
        </p:nvSpPr>
        <p:spPr>
          <a:xfrm>
            <a:off x="4414494" y="530352"/>
            <a:ext cx="5107167" cy="153888"/>
          </a:xfrm>
          <a:prstGeom prst="rect">
            <a:avLst/>
          </a:prstGeom>
          <a:noFill/>
        </p:spPr>
        <p:txBody>
          <a:bodyPr wrap="none" lIns="0" tIns="0" rIns="0" bIns="0" rtlCol="0">
            <a:spAutoFit/>
          </a:bodyPr>
          <a:lstStyle/>
          <a:p>
            <a:pPr indent="-305647" algn="r">
              <a:spcAft>
                <a:spcPts val="1003"/>
              </a:spcAft>
            </a:pPr>
            <a:r>
              <a:rPr lang="en-US" sz="1000" noProof="1" smtClean="0">
                <a:latin typeface="+mn-lt"/>
              </a:rPr>
              <a:t>09/06/2015 C:\Infra\CIDB Roads\Jaipur Presentations\Ver 6_PPT_Tuesday_CIDB_v1.pptx</a:t>
            </a:r>
            <a:endParaRPr lang="en-GB" sz="1000" noProof="1" smtClean="0">
              <a:latin typeface="+mn-lt"/>
            </a:endParaRPr>
          </a:p>
        </p:txBody>
      </p:sp>
    </p:spTree>
    <p:extLst>
      <p:ext uri="{BB962C8B-B14F-4D97-AF65-F5344CB8AC3E}">
        <p14:creationId xmlns:p14="http://schemas.microsoft.com/office/powerpoint/2010/main" val="4289397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FFAB6F0-6DB8-4B3E-BB63-AD9FD2C4770F}" type="slidenum">
              <a:rPr lang="en-US"/>
              <a:pPr>
                <a:defRPr/>
              </a:pPr>
              <a:t>‹#›</a:t>
            </a:fld>
            <a:endParaRPr lang="en-US"/>
          </a:p>
        </p:txBody>
      </p:sp>
    </p:spTree>
    <p:extLst>
      <p:ext uri="{BB962C8B-B14F-4D97-AF65-F5344CB8AC3E}">
        <p14:creationId xmlns:p14="http://schemas.microsoft.com/office/powerpoint/2010/main" val="423581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45" name="HeaderTOCPlaceholder"/>
          <p:cNvSpPr txBox="1"/>
          <p:nvPr userDrawn="1">
            <p:custDataLst>
              <p:tags r:id="rId1"/>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sp>
        <p:nvSpPr>
          <p:cNvPr id="28" name="Section Header"/>
          <p:cNvSpPr txBox="1"/>
          <p:nvPr userDrawn="1">
            <p:custDataLst>
              <p:tags r:id="rId2"/>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1" name="Date/Filepath" hidden="1"/>
          <p:cNvSpPr txBox="1"/>
          <p:nvPr userDrawn="1">
            <p:custDataLst>
              <p:tags r:id="rId3"/>
            </p:custDataLst>
          </p:nvPr>
        </p:nvSpPr>
        <p:spPr>
          <a:xfrm>
            <a:off x="3299464" y="164592"/>
            <a:ext cx="6217920" cy="276999"/>
          </a:xfrm>
          <a:prstGeom prst="rect">
            <a:avLst/>
          </a:prstGeom>
          <a:noFill/>
        </p:spPr>
        <p:txBody>
          <a:bodyPr wrap="square" lIns="0" tIns="0" rIns="0" bIns="0" rtlCol="0" anchor="b" anchorCtr="0">
            <a:spAutoFit/>
          </a:bodyPr>
          <a:lstStyle/>
          <a:p>
            <a:pPr algn="r"/>
            <a:r>
              <a:rPr lang="en-GB" sz="900" noProof="1" smtClean="0"/>
              <a:t>10/11/2016 C:\Users\omkard151\Desktop\Maritime Financing Presentation\Versions\Maritime Financing_PwC_v1_10112016.pptx</a:t>
            </a:r>
            <a:endParaRPr lang="en-GB" sz="900" noProof="1"/>
          </a:p>
        </p:txBody>
      </p:sp>
      <p:sp>
        <p:nvSpPr>
          <p:cNvPr id="19" name="Slide Tags" hidden="1"/>
          <p:cNvSpPr txBox="1"/>
          <p:nvPr userDrawn="1">
            <p:custDataLst>
              <p:tags r:id="rId4"/>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6"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30352" y="1069848"/>
            <a:ext cx="8997696" cy="530352"/>
          </a:xfrm>
        </p:spPr>
        <p:txBody>
          <a:bodyPr/>
          <a:lstStyle/>
          <a:p>
            <a:r>
              <a:rPr lang="en-GB" dirty="0" smtClean="0"/>
              <a:t>Insert banner statement here</a:t>
            </a:r>
            <a:endParaRPr lang="en-GB" dirty="0"/>
          </a:p>
        </p:txBody>
      </p:sp>
      <p:sp>
        <p:nvSpPr>
          <p:cNvPr id="17" name="PwC Text"/>
          <p:cNvSpPr txBox="1"/>
          <p:nvPr userDrawn="1"/>
        </p:nvSpPr>
        <p:spPr>
          <a:xfrm>
            <a:off x="530352" y="7315200"/>
            <a:ext cx="274320" cy="137160"/>
          </a:xfrm>
          <a:prstGeom prst="rect">
            <a:avLst/>
          </a:prstGeom>
          <a:noFill/>
        </p:spPr>
        <p:txBody>
          <a:bodyPr vert="horz" wrap="none" lIns="0" tIns="0" rIns="0" bIns="0" rtlCol="0" anchor="t" anchorCtr="0">
            <a:noAutofit/>
          </a:bodyPr>
          <a:lstStyle/>
          <a:p>
            <a:pPr>
              <a:lnSpc>
                <a:spcPts val="1000"/>
              </a:lnSpc>
            </a:pPr>
            <a:r>
              <a:rPr lang="en-GB" sz="1100" noProof="1" smtClean="0">
                <a:latin typeface="+mn-lt"/>
                <a:cs typeface="Arial" pitchFamily="34" charset="0"/>
              </a:rPr>
              <a:t>PwC</a:t>
            </a:r>
            <a:endParaRPr lang="en-GB" sz="1100" noProof="1">
              <a:latin typeface="+mn-lt"/>
              <a:cs typeface="Arial" pitchFamily="34" charset="0"/>
            </a:endParaRPr>
          </a:p>
        </p:txBody>
      </p:sp>
      <p:sp>
        <p:nvSpPr>
          <p:cNvPr id="18" name="Report Date"/>
          <p:cNvSpPr txBox="1"/>
          <p:nvPr userDrawn="1">
            <p:custDataLst>
              <p:tags r:id="rId5"/>
            </p:custDataLst>
          </p:nvPr>
        </p:nvSpPr>
        <p:spPr>
          <a:xfrm>
            <a:off x="8524568" y="7128974"/>
            <a:ext cx="1003480" cy="169277"/>
          </a:xfrm>
          <a:prstGeom prst="rect">
            <a:avLst/>
          </a:prstGeom>
          <a:noFill/>
        </p:spPr>
        <p:txBody>
          <a:bodyPr wrap="none" lIns="0" tIns="0" rIns="0" bIns="0" rtlCol="0">
            <a:spAutoFit/>
          </a:bodyPr>
          <a:lstStyle/>
          <a:p>
            <a:pPr indent="-274320" algn="r">
              <a:spcAft>
                <a:spcPts val="900"/>
              </a:spcAft>
            </a:pPr>
            <a:r>
              <a:rPr lang="en-GB" sz="1100" noProof="1" smtClean="0">
                <a:latin typeface="+mn-lt"/>
              </a:rPr>
              <a:t>November 2016</a:t>
            </a:r>
          </a:p>
        </p:txBody>
      </p:sp>
      <p:sp>
        <p:nvSpPr>
          <p:cNvPr id="20" name="Page Number"/>
          <p:cNvSpPr txBox="1"/>
          <p:nvPr userDrawn="1">
            <p:custDataLst>
              <p:tags r:id="rId6"/>
            </p:custDataLst>
          </p:nvPr>
        </p:nvSpPr>
        <p:spPr>
          <a:xfrm>
            <a:off x="9208008" y="7315200"/>
            <a:ext cx="320040" cy="137160"/>
          </a:xfrm>
          <a:prstGeom prst="rect">
            <a:avLst/>
          </a:prstGeom>
          <a:noFill/>
        </p:spPr>
        <p:txBody>
          <a:bodyPr wrap="none" lIns="0" tIns="0" rIns="0" bIns="0" rtlCol="0">
            <a:noAutofit/>
          </a:bodyPr>
          <a:lstStyle/>
          <a:p>
            <a:pPr algn="r">
              <a:lnSpc>
                <a:spcPts val="1000"/>
              </a:lnSpc>
            </a:pPr>
            <a:endParaRPr lang="en-GB" sz="1100" noProof="1" smtClean="0"/>
          </a:p>
        </p:txBody>
      </p:sp>
      <p:sp>
        <p:nvSpPr>
          <p:cNvPr id="22" name="Presentation Disclaimer"/>
          <p:cNvSpPr txBox="1"/>
          <p:nvPr userDrawn="1">
            <p:custDataLst>
              <p:tags r:id="rId7"/>
            </p:custDataLst>
          </p:nvPr>
        </p:nvSpPr>
        <p:spPr>
          <a:xfrm>
            <a:off x="3584448" y="7128974"/>
            <a:ext cx="1912383" cy="169277"/>
          </a:xfrm>
          <a:prstGeom prst="rect">
            <a:avLst/>
          </a:prstGeom>
          <a:noFill/>
        </p:spPr>
        <p:txBody>
          <a:bodyPr wrap="none" lIns="0" tIns="0" rIns="0" bIns="0" rtlCol="0" anchor="t" anchorCtr="0">
            <a:spAutoFit/>
          </a:bodyPr>
          <a:lstStyle/>
          <a:p>
            <a:pPr algn="l"/>
            <a:r>
              <a:rPr lang="en-GB" sz="1100" noProof="1" smtClean="0"/>
              <a:t>Strictly private and confidential</a:t>
            </a:r>
          </a:p>
        </p:txBody>
      </p:sp>
      <p:cxnSp>
        <p:nvCxnSpPr>
          <p:cNvPr id="29" name="Straight Connector 28"/>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Draft stamp" hidden="1"/>
          <p:cNvSpPr txBox="1"/>
          <p:nvPr userDrawn="1">
            <p:custDataLst>
              <p:tags r:id="rId8"/>
            </p:custDataLst>
          </p:nvPr>
        </p:nvSpPr>
        <p:spPr>
          <a:xfrm>
            <a:off x="3584448" y="7315200"/>
            <a:ext cx="2130552" cy="169277"/>
          </a:xfrm>
          <a:prstGeom prst="rect">
            <a:avLst/>
          </a:prstGeom>
          <a:noFill/>
          <a:ln>
            <a:noFill/>
          </a:ln>
        </p:spPr>
        <p:txBody>
          <a:bodyPr wrap="square" lIns="0" tIns="0" rIns="0" bIns="0" rtlCol="0">
            <a:spAutoFit/>
          </a:bodyPr>
          <a:lstStyle/>
          <a:p>
            <a:pPr algn="l"/>
            <a:r>
              <a:rPr lang="en-GB" sz="1100" noProof="1" smtClean="0"/>
              <a:t>Draft</a:t>
            </a:r>
            <a:endParaRPr lang="en-GB" sz="1100" noProof="1"/>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9C367BA-87C0-4028-AB8B-F6C8FD79A8A2}" type="slidenum">
              <a:rPr lang="en-US"/>
              <a:pPr>
                <a:defRPr/>
              </a:pPr>
              <a:t>‹#›</a:t>
            </a:fld>
            <a:endParaRPr lang="en-US"/>
          </a:p>
        </p:txBody>
      </p:sp>
    </p:spTree>
    <p:extLst>
      <p:ext uri="{BB962C8B-B14F-4D97-AF65-F5344CB8AC3E}">
        <p14:creationId xmlns:p14="http://schemas.microsoft.com/office/powerpoint/2010/main" val="49256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530352" y="2057400"/>
            <a:ext cx="4425696" cy="4882896"/>
          </a:xfrm>
        </p:spPr>
        <p:txBody>
          <a:bodyPr tIns="0" bIns="0"/>
          <a:lstStyle>
            <a:lvl1pPr>
              <a:defRPr sz="2000"/>
            </a:lvl1pPr>
            <a:lvl2pPr>
              <a:defRPr sz="2000"/>
            </a:lvl2pPr>
            <a:lvl3pPr>
              <a:defRPr sz="2000"/>
            </a:lvl3pPr>
            <a:lvl4pPr>
              <a:defRPr sz="2000"/>
            </a:lvl4pPr>
            <a:lvl5pPr>
              <a:defRPr sz="20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6" name="Content Placeholder 3"/>
          <p:cNvSpPr>
            <a:spLocks noGrp="1"/>
          </p:cNvSpPr>
          <p:nvPr>
            <p:ph sz="quarter" idx="25"/>
            <p:custDataLst>
              <p:tags r:id="rId2"/>
            </p:custDataLst>
          </p:nvPr>
        </p:nvSpPr>
        <p:spPr>
          <a:xfrm>
            <a:off x="5102352" y="2057400"/>
            <a:ext cx="4425696" cy="4882896"/>
          </a:xfrm>
        </p:spPr>
        <p:txBody>
          <a:bodyPr tIns="0" bIns="0"/>
          <a:lstStyle>
            <a:lvl1pPr>
              <a:defRPr sz="2000"/>
            </a:lvl1pPr>
            <a:lvl2pPr>
              <a:defRPr sz="2000"/>
            </a:lvl2pPr>
            <a:lvl3pPr>
              <a:defRPr sz="2000"/>
            </a:lvl3pPr>
            <a:lvl4pPr>
              <a:defRPr sz="2000"/>
            </a:lvl4pPr>
            <a:lvl5pPr>
              <a:defRPr sz="20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5" name="HeaderTOCPlaceholder"/>
          <p:cNvSpPr txBox="1"/>
          <p:nvPr userDrawn="1">
            <p:custDataLst>
              <p:tags r:id="rId3"/>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cxnSp>
        <p:nvCxnSpPr>
          <p:cNvPr id="52" name="Straight Connector 51"/>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8" name="Section Header"/>
          <p:cNvSpPr txBox="1"/>
          <p:nvPr userDrawn="1">
            <p:custDataLst>
              <p:tags r:id="rId4"/>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1" name="Date/Filepath" hidden="1"/>
          <p:cNvSpPr txBox="1"/>
          <p:nvPr userDrawn="1">
            <p:custDataLst>
              <p:tags r:id="rId5"/>
            </p:custDataLst>
          </p:nvPr>
        </p:nvSpPr>
        <p:spPr>
          <a:xfrm>
            <a:off x="3299464" y="164592"/>
            <a:ext cx="6217920" cy="276999"/>
          </a:xfrm>
          <a:prstGeom prst="rect">
            <a:avLst/>
          </a:prstGeom>
          <a:noFill/>
        </p:spPr>
        <p:txBody>
          <a:bodyPr wrap="square" lIns="0" tIns="0" rIns="0" bIns="0" rtlCol="0" anchor="b" anchorCtr="0">
            <a:spAutoFit/>
          </a:bodyPr>
          <a:lstStyle/>
          <a:p>
            <a:pPr algn="r"/>
            <a:r>
              <a:rPr lang="en-GB" sz="900" noProof="1" smtClean="0"/>
              <a:t>10/11/2016 C:\Users\omkard151\Desktop\Maritime Financing Presentation\Versions\Maritime Financing_PwC_v1_10112016.pptx</a:t>
            </a:r>
            <a:endParaRPr lang="en-GB" sz="900" noProof="1"/>
          </a:p>
        </p:txBody>
      </p:sp>
      <p:sp>
        <p:nvSpPr>
          <p:cNvPr id="19" name="Slide Tags" hidden="1"/>
          <p:cNvSpPr txBox="1"/>
          <p:nvPr userDrawn="1">
            <p:custDataLst>
              <p:tags r:id="rId6"/>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2"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p:txBody>
          <a:bodyPr/>
          <a:lstStyle/>
          <a:p>
            <a:r>
              <a:rPr lang="en-GB" noProof="0" dirty="0" smtClean="0"/>
              <a:t>Insert banner statement here</a:t>
            </a:r>
            <a:endParaRPr lang="en-GB" dirty="0"/>
          </a:p>
        </p:txBody>
      </p:sp>
      <p:sp>
        <p:nvSpPr>
          <p:cNvPr id="18" name="PwC Text"/>
          <p:cNvSpPr txBox="1"/>
          <p:nvPr userDrawn="1"/>
        </p:nvSpPr>
        <p:spPr>
          <a:xfrm>
            <a:off x="530352" y="7315200"/>
            <a:ext cx="274320" cy="137160"/>
          </a:xfrm>
          <a:prstGeom prst="rect">
            <a:avLst/>
          </a:prstGeom>
          <a:noFill/>
        </p:spPr>
        <p:txBody>
          <a:bodyPr vert="horz" wrap="none" lIns="0" tIns="0" rIns="0" bIns="0" rtlCol="0" anchor="t" anchorCtr="0">
            <a:noAutofit/>
          </a:bodyPr>
          <a:lstStyle/>
          <a:p>
            <a:pPr>
              <a:lnSpc>
                <a:spcPts val="1000"/>
              </a:lnSpc>
            </a:pPr>
            <a:r>
              <a:rPr lang="en-GB" sz="1100" noProof="1" smtClean="0">
                <a:latin typeface="+mn-lt"/>
                <a:cs typeface="Arial" pitchFamily="34" charset="0"/>
              </a:rPr>
              <a:t>PwC</a:t>
            </a:r>
            <a:endParaRPr lang="en-GB" sz="1100" noProof="1">
              <a:latin typeface="+mn-lt"/>
              <a:cs typeface="Arial" pitchFamily="34" charset="0"/>
            </a:endParaRPr>
          </a:p>
        </p:txBody>
      </p:sp>
      <p:sp>
        <p:nvSpPr>
          <p:cNvPr id="30" name="Presentation Disclaimer"/>
          <p:cNvSpPr txBox="1"/>
          <p:nvPr userDrawn="1">
            <p:custDataLst>
              <p:tags r:id="rId7"/>
            </p:custDataLst>
          </p:nvPr>
        </p:nvSpPr>
        <p:spPr>
          <a:xfrm>
            <a:off x="3584448" y="7128974"/>
            <a:ext cx="1912383" cy="169277"/>
          </a:xfrm>
          <a:prstGeom prst="rect">
            <a:avLst/>
          </a:prstGeom>
          <a:noFill/>
        </p:spPr>
        <p:txBody>
          <a:bodyPr wrap="none" lIns="0" tIns="0" rIns="0" bIns="0" rtlCol="0" anchor="t" anchorCtr="0">
            <a:spAutoFit/>
          </a:bodyPr>
          <a:lstStyle/>
          <a:p>
            <a:pPr algn="l"/>
            <a:r>
              <a:rPr lang="en-GB" sz="1100" noProof="1" smtClean="0"/>
              <a:t>Strictly private and confidential</a:t>
            </a:r>
          </a:p>
        </p:txBody>
      </p:sp>
      <p:cxnSp>
        <p:nvCxnSpPr>
          <p:cNvPr id="32" name="Straight Connector 31"/>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Section Footer"/>
          <p:cNvSpPr txBox="1"/>
          <p:nvPr userDrawn="1">
            <p:custDataLst>
              <p:tags r:id="rId8"/>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en-GB" sz="1100" noProof="1" smtClean="0">
              <a:solidFill>
                <a:schemeClr val="tx1"/>
              </a:solidFill>
            </a:endParaRPr>
          </a:p>
        </p:txBody>
      </p:sp>
      <p:sp>
        <p:nvSpPr>
          <p:cNvPr id="35" name="Draft stamp" hidden="1"/>
          <p:cNvSpPr txBox="1"/>
          <p:nvPr userDrawn="1">
            <p:custDataLst>
              <p:tags r:id="rId9"/>
            </p:custDataLst>
          </p:nvPr>
        </p:nvSpPr>
        <p:spPr>
          <a:xfrm>
            <a:off x="3584448" y="7315200"/>
            <a:ext cx="2130552" cy="169277"/>
          </a:xfrm>
          <a:prstGeom prst="rect">
            <a:avLst/>
          </a:prstGeom>
          <a:noFill/>
          <a:ln>
            <a:noFill/>
          </a:ln>
        </p:spPr>
        <p:txBody>
          <a:bodyPr wrap="square" lIns="0" tIns="0" rIns="0" bIns="0" rtlCol="0">
            <a:spAutoFit/>
          </a:bodyPr>
          <a:lstStyle/>
          <a:p>
            <a:pPr algn="l"/>
            <a:r>
              <a:rPr lang="en-GB" sz="1100" noProof="1" smtClean="0"/>
              <a:t>Draft</a:t>
            </a:r>
            <a:endParaRPr lang="en-GB" sz="1100" noProof="1"/>
          </a:p>
        </p:txBody>
      </p:sp>
      <p:sp>
        <p:nvSpPr>
          <p:cNvPr id="23" name="Report Date"/>
          <p:cNvSpPr txBox="1"/>
          <p:nvPr userDrawn="1">
            <p:custDataLst>
              <p:tags r:id="rId10"/>
            </p:custDataLst>
          </p:nvPr>
        </p:nvSpPr>
        <p:spPr>
          <a:xfrm>
            <a:off x="8524568" y="7128974"/>
            <a:ext cx="1003480" cy="169277"/>
          </a:xfrm>
          <a:prstGeom prst="rect">
            <a:avLst/>
          </a:prstGeom>
          <a:noFill/>
        </p:spPr>
        <p:txBody>
          <a:bodyPr wrap="none" lIns="0" tIns="0" rIns="0" bIns="0" rtlCol="0">
            <a:spAutoFit/>
          </a:bodyPr>
          <a:lstStyle/>
          <a:p>
            <a:pPr indent="-274320" algn="r">
              <a:spcAft>
                <a:spcPts val="900"/>
              </a:spcAft>
            </a:pPr>
            <a:r>
              <a:rPr lang="en-GB" sz="1100" noProof="1" smtClean="0">
                <a:latin typeface="+mn-lt"/>
              </a:rPr>
              <a:t>November 2016</a:t>
            </a:r>
          </a:p>
        </p:txBody>
      </p:sp>
      <p:sp>
        <p:nvSpPr>
          <p:cNvPr id="24" name="Page Number"/>
          <p:cNvSpPr txBox="1"/>
          <p:nvPr userDrawn="1">
            <p:custDataLst>
              <p:tags r:id="rId11"/>
            </p:custDataLst>
          </p:nvPr>
        </p:nvSpPr>
        <p:spPr>
          <a:xfrm>
            <a:off x="9208008" y="7315200"/>
            <a:ext cx="320040" cy="137160"/>
          </a:xfrm>
          <a:prstGeom prst="rect">
            <a:avLst/>
          </a:prstGeom>
          <a:noFill/>
        </p:spPr>
        <p:txBody>
          <a:bodyPr wrap="none" lIns="0" tIns="0" rIns="0" bIns="0" rtlCol="0">
            <a:noAutofit/>
          </a:bodyPr>
          <a:lstStyle/>
          <a:p>
            <a:pPr algn="r">
              <a:lnSpc>
                <a:spcPts val="1000"/>
              </a:lnSpc>
            </a:pPr>
            <a:endParaRPr lang="en-GB" sz="1100"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530352" y="2057400"/>
            <a:ext cx="5956300" cy="4882896"/>
          </a:xfrm>
        </p:spPr>
        <p:txBody>
          <a:bodyPr tIns="0" bIns="0"/>
          <a:lstStyle>
            <a:lvl1pPr>
              <a:defRPr sz="2000"/>
            </a:lvl1pPr>
            <a:lvl2pPr>
              <a:defRPr sz="2000"/>
            </a:lvl2pPr>
            <a:lvl3pPr>
              <a:defRPr sz="2000"/>
            </a:lvl3pPr>
            <a:lvl4pPr>
              <a:defRPr sz="2000"/>
            </a:lvl4pPr>
            <a:lvl5pPr>
              <a:defRPr sz="20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6" name="Content Placeholder 3"/>
          <p:cNvSpPr>
            <a:spLocks noGrp="1"/>
          </p:cNvSpPr>
          <p:nvPr>
            <p:ph sz="quarter" idx="25"/>
            <p:custDataLst>
              <p:tags r:id="rId2"/>
            </p:custDataLst>
          </p:nvPr>
        </p:nvSpPr>
        <p:spPr>
          <a:xfrm>
            <a:off x="6629401" y="2057400"/>
            <a:ext cx="2892552" cy="4882896"/>
          </a:xfrm>
        </p:spPr>
        <p:txBody>
          <a:bodyPr tIns="0" bIns="0"/>
          <a:lstStyle>
            <a:lvl1pPr>
              <a:defRPr sz="2000"/>
            </a:lvl1pPr>
            <a:lvl2pPr>
              <a:defRPr sz="2000"/>
            </a:lvl2pPr>
            <a:lvl3pPr>
              <a:defRPr sz="2000"/>
            </a:lvl3pPr>
            <a:lvl4pPr>
              <a:defRPr sz="2000"/>
            </a:lvl4pPr>
            <a:lvl5pPr>
              <a:defRPr sz="20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5" name="HeaderTOCPlaceholder"/>
          <p:cNvSpPr txBox="1"/>
          <p:nvPr userDrawn="1">
            <p:custDataLst>
              <p:tags r:id="rId3"/>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cxnSp>
        <p:nvCxnSpPr>
          <p:cNvPr id="52" name="Straight Connector 51"/>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8" name="Section Header"/>
          <p:cNvSpPr txBox="1"/>
          <p:nvPr userDrawn="1">
            <p:custDataLst>
              <p:tags r:id="rId4"/>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1" name="Date/Filepath" hidden="1"/>
          <p:cNvSpPr txBox="1"/>
          <p:nvPr userDrawn="1">
            <p:custDataLst>
              <p:tags r:id="rId5"/>
            </p:custDataLst>
          </p:nvPr>
        </p:nvSpPr>
        <p:spPr>
          <a:xfrm>
            <a:off x="3299464" y="164592"/>
            <a:ext cx="6217920" cy="276999"/>
          </a:xfrm>
          <a:prstGeom prst="rect">
            <a:avLst/>
          </a:prstGeom>
          <a:noFill/>
        </p:spPr>
        <p:txBody>
          <a:bodyPr wrap="square" lIns="0" tIns="0" rIns="0" bIns="0" rtlCol="0" anchor="b" anchorCtr="0">
            <a:spAutoFit/>
          </a:bodyPr>
          <a:lstStyle/>
          <a:p>
            <a:pPr algn="r"/>
            <a:r>
              <a:rPr lang="en-GB" sz="900" noProof="1" smtClean="0"/>
              <a:t>10/11/2016 C:\Users\omkard151\Desktop\Maritime Financing Presentation\Versions\Maritime Financing_PwC_v1_10112016.pptx</a:t>
            </a:r>
            <a:endParaRPr lang="en-GB" sz="900" noProof="1"/>
          </a:p>
        </p:txBody>
      </p:sp>
      <p:sp>
        <p:nvSpPr>
          <p:cNvPr id="19" name="Slide Tags" hidden="1"/>
          <p:cNvSpPr txBox="1"/>
          <p:nvPr userDrawn="1">
            <p:custDataLst>
              <p:tags r:id="rId6"/>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2"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p:txBody>
          <a:bodyPr/>
          <a:lstStyle/>
          <a:p>
            <a:r>
              <a:rPr lang="en-GB" noProof="0" dirty="0" smtClean="0"/>
              <a:t>Insert banner statement here</a:t>
            </a:r>
            <a:endParaRPr lang="en-GB" dirty="0"/>
          </a:p>
        </p:txBody>
      </p:sp>
      <p:sp>
        <p:nvSpPr>
          <p:cNvPr id="18" name="PwC Text"/>
          <p:cNvSpPr txBox="1"/>
          <p:nvPr userDrawn="1"/>
        </p:nvSpPr>
        <p:spPr>
          <a:xfrm>
            <a:off x="530352" y="7315200"/>
            <a:ext cx="274320" cy="137160"/>
          </a:xfrm>
          <a:prstGeom prst="rect">
            <a:avLst/>
          </a:prstGeom>
          <a:noFill/>
        </p:spPr>
        <p:txBody>
          <a:bodyPr vert="horz" wrap="none" lIns="0" tIns="0" rIns="0" bIns="0" rtlCol="0" anchor="t" anchorCtr="0">
            <a:noAutofit/>
          </a:bodyPr>
          <a:lstStyle/>
          <a:p>
            <a:pPr>
              <a:lnSpc>
                <a:spcPts val="1000"/>
              </a:lnSpc>
            </a:pPr>
            <a:r>
              <a:rPr lang="en-GB" sz="1100" noProof="1" smtClean="0">
                <a:latin typeface="+mn-lt"/>
                <a:cs typeface="Arial" pitchFamily="34" charset="0"/>
              </a:rPr>
              <a:t>PwC</a:t>
            </a:r>
            <a:endParaRPr lang="en-GB" sz="1100" noProof="1">
              <a:latin typeface="+mn-lt"/>
              <a:cs typeface="Arial" pitchFamily="34" charset="0"/>
            </a:endParaRPr>
          </a:p>
        </p:txBody>
      </p:sp>
      <p:sp>
        <p:nvSpPr>
          <p:cNvPr id="30" name="Presentation Disclaimer"/>
          <p:cNvSpPr txBox="1"/>
          <p:nvPr userDrawn="1">
            <p:custDataLst>
              <p:tags r:id="rId7"/>
            </p:custDataLst>
          </p:nvPr>
        </p:nvSpPr>
        <p:spPr>
          <a:xfrm>
            <a:off x="3584448" y="7128974"/>
            <a:ext cx="1912383" cy="169277"/>
          </a:xfrm>
          <a:prstGeom prst="rect">
            <a:avLst/>
          </a:prstGeom>
          <a:noFill/>
        </p:spPr>
        <p:txBody>
          <a:bodyPr wrap="none" lIns="0" tIns="0" rIns="0" bIns="0" rtlCol="0" anchor="t" anchorCtr="0">
            <a:spAutoFit/>
          </a:bodyPr>
          <a:lstStyle/>
          <a:p>
            <a:pPr algn="l"/>
            <a:r>
              <a:rPr lang="en-GB" sz="1100" noProof="1" smtClean="0"/>
              <a:t>Strictly private and confidential</a:t>
            </a:r>
          </a:p>
        </p:txBody>
      </p:sp>
      <p:cxnSp>
        <p:nvCxnSpPr>
          <p:cNvPr id="32" name="Straight Connector 31"/>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Section Footer"/>
          <p:cNvSpPr txBox="1"/>
          <p:nvPr userDrawn="1">
            <p:custDataLst>
              <p:tags r:id="rId8"/>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en-GB" sz="1100" noProof="1" smtClean="0">
              <a:solidFill>
                <a:schemeClr val="tx1"/>
              </a:solidFill>
            </a:endParaRPr>
          </a:p>
        </p:txBody>
      </p:sp>
      <p:sp>
        <p:nvSpPr>
          <p:cNvPr id="35" name="Draft stamp" hidden="1"/>
          <p:cNvSpPr txBox="1"/>
          <p:nvPr userDrawn="1">
            <p:custDataLst>
              <p:tags r:id="rId9"/>
            </p:custDataLst>
          </p:nvPr>
        </p:nvSpPr>
        <p:spPr>
          <a:xfrm>
            <a:off x="3584448" y="7315200"/>
            <a:ext cx="2130552" cy="169277"/>
          </a:xfrm>
          <a:prstGeom prst="rect">
            <a:avLst/>
          </a:prstGeom>
          <a:noFill/>
          <a:ln>
            <a:noFill/>
          </a:ln>
        </p:spPr>
        <p:txBody>
          <a:bodyPr wrap="square" lIns="0" tIns="0" rIns="0" bIns="0" rtlCol="0">
            <a:spAutoFit/>
          </a:bodyPr>
          <a:lstStyle/>
          <a:p>
            <a:pPr algn="l"/>
            <a:r>
              <a:rPr lang="en-GB" sz="1100" noProof="1" smtClean="0"/>
              <a:t>Draft</a:t>
            </a:r>
            <a:endParaRPr lang="en-GB" sz="1100" noProof="1"/>
          </a:p>
        </p:txBody>
      </p:sp>
      <p:sp>
        <p:nvSpPr>
          <p:cNvPr id="23" name="Report Date"/>
          <p:cNvSpPr txBox="1"/>
          <p:nvPr userDrawn="1">
            <p:custDataLst>
              <p:tags r:id="rId10"/>
            </p:custDataLst>
          </p:nvPr>
        </p:nvSpPr>
        <p:spPr>
          <a:xfrm>
            <a:off x="8524568" y="7128974"/>
            <a:ext cx="1003480" cy="169277"/>
          </a:xfrm>
          <a:prstGeom prst="rect">
            <a:avLst/>
          </a:prstGeom>
          <a:noFill/>
        </p:spPr>
        <p:txBody>
          <a:bodyPr wrap="none" lIns="0" tIns="0" rIns="0" bIns="0" rtlCol="0">
            <a:spAutoFit/>
          </a:bodyPr>
          <a:lstStyle/>
          <a:p>
            <a:pPr indent="-274320" algn="r">
              <a:spcAft>
                <a:spcPts val="900"/>
              </a:spcAft>
            </a:pPr>
            <a:r>
              <a:rPr lang="en-GB" sz="1100" noProof="1" smtClean="0">
                <a:latin typeface="+mn-lt"/>
              </a:rPr>
              <a:t>November 2016</a:t>
            </a:r>
          </a:p>
        </p:txBody>
      </p:sp>
      <p:sp>
        <p:nvSpPr>
          <p:cNvPr id="24" name="Page Number"/>
          <p:cNvSpPr txBox="1"/>
          <p:nvPr userDrawn="1">
            <p:custDataLst>
              <p:tags r:id="rId11"/>
            </p:custDataLst>
          </p:nvPr>
        </p:nvSpPr>
        <p:spPr>
          <a:xfrm>
            <a:off x="9208008" y="7315200"/>
            <a:ext cx="320040" cy="137160"/>
          </a:xfrm>
          <a:prstGeom prst="rect">
            <a:avLst/>
          </a:prstGeom>
          <a:noFill/>
        </p:spPr>
        <p:txBody>
          <a:bodyPr wrap="none" lIns="0" tIns="0" rIns="0" bIns="0" rtlCol="0">
            <a:noAutofit/>
          </a:bodyPr>
          <a:lstStyle/>
          <a:p>
            <a:pPr algn="r">
              <a:lnSpc>
                <a:spcPts val="1000"/>
              </a:lnSpc>
            </a:pPr>
            <a:endParaRPr lang="en-GB" sz="1100" noProof="1"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530351" y="2057400"/>
            <a:ext cx="4422649" cy="2362200"/>
          </a:xfrm>
        </p:spPr>
        <p:txBody>
          <a:bodyPr tIns="0" bIns="0"/>
          <a:lstStyle>
            <a:lvl1pPr>
              <a:defRPr sz="2000"/>
            </a:lvl1pPr>
            <a:lvl2pPr>
              <a:defRPr sz="2000"/>
            </a:lvl2pPr>
            <a:lvl3pPr>
              <a:defRPr sz="2000"/>
            </a:lvl3pPr>
            <a:lvl4pPr>
              <a:defRPr sz="2000"/>
            </a:lvl4pPr>
            <a:lvl5pPr>
              <a:defRPr sz="20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6" name="Content Placeholder 3"/>
          <p:cNvSpPr>
            <a:spLocks noGrp="1"/>
          </p:cNvSpPr>
          <p:nvPr>
            <p:ph sz="quarter" idx="25"/>
            <p:custDataLst>
              <p:tags r:id="rId2"/>
            </p:custDataLst>
          </p:nvPr>
        </p:nvSpPr>
        <p:spPr>
          <a:xfrm>
            <a:off x="530351" y="4572000"/>
            <a:ext cx="4422649" cy="2359152"/>
          </a:xfrm>
        </p:spPr>
        <p:txBody>
          <a:bodyPr tIns="0" bIns="0"/>
          <a:lstStyle>
            <a:lvl1pPr>
              <a:defRPr sz="2000"/>
            </a:lvl1pPr>
            <a:lvl2pPr>
              <a:defRPr sz="2000"/>
            </a:lvl2pPr>
            <a:lvl3pPr>
              <a:defRPr sz="2000"/>
            </a:lvl3pPr>
            <a:lvl4pPr>
              <a:defRPr sz="2000"/>
            </a:lvl4pPr>
            <a:lvl5pPr>
              <a:defRPr sz="20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8" name="Content Placeholder 4"/>
          <p:cNvSpPr>
            <a:spLocks noGrp="1"/>
          </p:cNvSpPr>
          <p:nvPr>
            <p:ph sz="quarter" idx="26"/>
            <p:custDataLst>
              <p:tags r:id="rId3"/>
            </p:custDataLst>
          </p:nvPr>
        </p:nvSpPr>
        <p:spPr>
          <a:xfrm>
            <a:off x="5105400" y="2057400"/>
            <a:ext cx="4425696" cy="4882896"/>
          </a:xfrm>
        </p:spPr>
        <p:txBody>
          <a:bodyPr tIns="0" bIns="0"/>
          <a:lstStyle>
            <a:lvl1pPr>
              <a:defRPr sz="2000"/>
            </a:lvl1pPr>
            <a:lvl2pPr>
              <a:defRPr sz="2000"/>
            </a:lvl2pPr>
            <a:lvl3pPr>
              <a:defRPr sz="2000"/>
            </a:lvl3pPr>
            <a:lvl4pPr>
              <a:defRPr sz="2000"/>
            </a:lvl4pPr>
            <a:lvl5pPr>
              <a:defRPr sz="20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4" name="HeaderTOCPlaceholder"/>
          <p:cNvSpPr txBox="1"/>
          <p:nvPr userDrawn="1">
            <p:custDataLst>
              <p:tags r:id="rId4"/>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cxnSp>
        <p:nvCxnSpPr>
          <p:cNvPr id="52" name="Straight Connector 51"/>
          <p:cNvCxnSpPr/>
          <p:nvPr userDrawn="1"/>
        </p:nvCxnSpPr>
        <p:spPr>
          <a:xfrm>
            <a:off x="5364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8" name="Section Header"/>
          <p:cNvSpPr txBox="1"/>
          <p:nvPr userDrawn="1">
            <p:custDataLst>
              <p:tags r:id="rId5"/>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5" name="Date/Filepath" hidden="1"/>
          <p:cNvSpPr txBox="1"/>
          <p:nvPr userDrawn="1">
            <p:custDataLst>
              <p:tags r:id="rId6"/>
            </p:custDataLst>
          </p:nvPr>
        </p:nvSpPr>
        <p:spPr>
          <a:xfrm>
            <a:off x="3299464" y="164592"/>
            <a:ext cx="6217920" cy="276999"/>
          </a:xfrm>
          <a:prstGeom prst="rect">
            <a:avLst/>
          </a:prstGeom>
          <a:noFill/>
        </p:spPr>
        <p:txBody>
          <a:bodyPr wrap="square" lIns="0" tIns="0" rIns="0" bIns="0" rtlCol="0" anchor="b" anchorCtr="0">
            <a:spAutoFit/>
          </a:bodyPr>
          <a:lstStyle/>
          <a:p>
            <a:pPr algn="r"/>
            <a:r>
              <a:rPr lang="en-GB" sz="900" noProof="1" smtClean="0"/>
              <a:t>10/11/2016 C:\Users\omkard151\Desktop\Maritime Financing Presentation\Versions\Maritime Financing_PwC_v1_10112016.pptx</a:t>
            </a:r>
            <a:endParaRPr lang="en-GB" sz="900" noProof="1"/>
          </a:p>
        </p:txBody>
      </p:sp>
      <p:sp>
        <p:nvSpPr>
          <p:cNvPr id="20" name="Slide Tags" hidden="1"/>
          <p:cNvSpPr txBox="1"/>
          <p:nvPr userDrawn="1">
            <p:custDataLst>
              <p:tags r:id="rId7"/>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2"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hasCustomPrompt="1"/>
          </p:nvPr>
        </p:nvSpPr>
        <p:spPr/>
        <p:txBody>
          <a:bodyPr/>
          <a:lstStyle/>
          <a:p>
            <a:r>
              <a:rPr lang="en-GB" noProof="0" dirty="0" smtClean="0"/>
              <a:t>Insert banner statement here</a:t>
            </a:r>
            <a:endParaRPr lang="en-GB" dirty="0"/>
          </a:p>
        </p:txBody>
      </p:sp>
      <p:sp>
        <p:nvSpPr>
          <p:cNvPr id="19" name="PwC Text"/>
          <p:cNvSpPr txBox="1"/>
          <p:nvPr userDrawn="1"/>
        </p:nvSpPr>
        <p:spPr>
          <a:xfrm>
            <a:off x="530352" y="7315200"/>
            <a:ext cx="274320" cy="137160"/>
          </a:xfrm>
          <a:prstGeom prst="rect">
            <a:avLst/>
          </a:prstGeom>
          <a:noFill/>
        </p:spPr>
        <p:txBody>
          <a:bodyPr vert="horz" wrap="none" lIns="0" tIns="0" rIns="0" bIns="0" rtlCol="0" anchor="t" anchorCtr="0">
            <a:noAutofit/>
          </a:bodyPr>
          <a:lstStyle/>
          <a:p>
            <a:pPr>
              <a:lnSpc>
                <a:spcPts val="1000"/>
              </a:lnSpc>
            </a:pPr>
            <a:r>
              <a:rPr lang="en-GB" sz="1100" noProof="1" smtClean="0">
                <a:latin typeface="+mn-lt"/>
                <a:cs typeface="Arial" pitchFamily="34" charset="0"/>
              </a:rPr>
              <a:t>PwC</a:t>
            </a:r>
            <a:endParaRPr lang="en-GB" sz="1100" noProof="1">
              <a:latin typeface="+mn-lt"/>
              <a:cs typeface="Arial" pitchFamily="34" charset="0"/>
            </a:endParaRPr>
          </a:p>
        </p:txBody>
      </p:sp>
      <p:sp>
        <p:nvSpPr>
          <p:cNvPr id="31" name="Presentation Disclaimer"/>
          <p:cNvSpPr txBox="1"/>
          <p:nvPr userDrawn="1">
            <p:custDataLst>
              <p:tags r:id="rId8"/>
            </p:custDataLst>
          </p:nvPr>
        </p:nvSpPr>
        <p:spPr>
          <a:xfrm>
            <a:off x="3584448" y="7128974"/>
            <a:ext cx="1912383" cy="169277"/>
          </a:xfrm>
          <a:prstGeom prst="rect">
            <a:avLst/>
          </a:prstGeom>
          <a:noFill/>
        </p:spPr>
        <p:txBody>
          <a:bodyPr wrap="none" lIns="0" tIns="0" rIns="0" bIns="0" rtlCol="0" anchor="t" anchorCtr="0">
            <a:spAutoFit/>
          </a:bodyPr>
          <a:lstStyle/>
          <a:p>
            <a:pPr algn="l"/>
            <a:r>
              <a:rPr lang="en-GB" sz="1100" noProof="1" smtClean="0"/>
              <a:t>Strictly private and confidential</a:t>
            </a:r>
          </a:p>
        </p:txBody>
      </p:sp>
      <p:cxnSp>
        <p:nvCxnSpPr>
          <p:cNvPr id="32" name="Straight Connector 31"/>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Section Footer"/>
          <p:cNvSpPr txBox="1"/>
          <p:nvPr userDrawn="1">
            <p:custDataLst>
              <p:tags r:id="rId9"/>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en-GB" sz="1100" noProof="1" smtClean="0">
              <a:solidFill>
                <a:schemeClr val="tx1"/>
              </a:solidFill>
            </a:endParaRPr>
          </a:p>
        </p:txBody>
      </p:sp>
      <p:sp>
        <p:nvSpPr>
          <p:cNvPr id="35" name="Draft stamp" hidden="1"/>
          <p:cNvSpPr txBox="1"/>
          <p:nvPr userDrawn="1">
            <p:custDataLst>
              <p:tags r:id="rId10"/>
            </p:custDataLst>
          </p:nvPr>
        </p:nvSpPr>
        <p:spPr>
          <a:xfrm>
            <a:off x="3584448" y="7315200"/>
            <a:ext cx="2130552" cy="169277"/>
          </a:xfrm>
          <a:prstGeom prst="rect">
            <a:avLst/>
          </a:prstGeom>
          <a:noFill/>
          <a:ln>
            <a:noFill/>
          </a:ln>
        </p:spPr>
        <p:txBody>
          <a:bodyPr wrap="square" lIns="0" tIns="0" rIns="0" bIns="0" rtlCol="0">
            <a:spAutoFit/>
          </a:bodyPr>
          <a:lstStyle/>
          <a:p>
            <a:pPr algn="l"/>
            <a:r>
              <a:rPr lang="en-GB" sz="1100" noProof="1" smtClean="0"/>
              <a:t>Draft</a:t>
            </a:r>
            <a:endParaRPr lang="en-GB" sz="1100" noProof="1"/>
          </a:p>
        </p:txBody>
      </p:sp>
      <p:sp>
        <p:nvSpPr>
          <p:cNvPr id="23" name="Report Date"/>
          <p:cNvSpPr txBox="1"/>
          <p:nvPr userDrawn="1">
            <p:custDataLst>
              <p:tags r:id="rId11"/>
            </p:custDataLst>
          </p:nvPr>
        </p:nvSpPr>
        <p:spPr>
          <a:xfrm>
            <a:off x="8524568" y="7128974"/>
            <a:ext cx="1003480" cy="169277"/>
          </a:xfrm>
          <a:prstGeom prst="rect">
            <a:avLst/>
          </a:prstGeom>
          <a:noFill/>
        </p:spPr>
        <p:txBody>
          <a:bodyPr wrap="none" lIns="0" tIns="0" rIns="0" bIns="0" rtlCol="0">
            <a:spAutoFit/>
          </a:bodyPr>
          <a:lstStyle/>
          <a:p>
            <a:pPr indent="-274320" algn="r">
              <a:spcAft>
                <a:spcPts val="900"/>
              </a:spcAft>
            </a:pPr>
            <a:r>
              <a:rPr lang="en-GB" sz="1100" noProof="1" smtClean="0">
                <a:latin typeface="+mn-lt"/>
              </a:rPr>
              <a:t>November 2016</a:t>
            </a:r>
          </a:p>
        </p:txBody>
      </p:sp>
      <p:sp>
        <p:nvSpPr>
          <p:cNvPr id="26" name="Page Number"/>
          <p:cNvSpPr txBox="1"/>
          <p:nvPr userDrawn="1">
            <p:custDataLst>
              <p:tags r:id="rId12"/>
            </p:custDataLst>
          </p:nvPr>
        </p:nvSpPr>
        <p:spPr>
          <a:xfrm>
            <a:off x="9208008" y="7315200"/>
            <a:ext cx="320040" cy="137160"/>
          </a:xfrm>
          <a:prstGeom prst="rect">
            <a:avLst/>
          </a:prstGeom>
          <a:noFill/>
        </p:spPr>
        <p:txBody>
          <a:bodyPr wrap="none" lIns="0" tIns="0" rIns="0" bIns="0" rtlCol="0">
            <a:noAutofit/>
          </a:bodyPr>
          <a:lstStyle/>
          <a:p>
            <a:pPr algn="r">
              <a:lnSpc>
                <a:spcPts val="1000"/>
              </a:lnSpc>
            </a:pPr>
            <a:endParaRPr lang="en-GB" sz="1100" noProof="1"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hree Large Bottom">
    <p:spTree>
      <p:nvGrpSpPr>
        <p:cNvPr id="1" name=""/>
        <p:cNvGrpSpPr/>
        <p:nvPr/>
      </p:nvGrpSpPr>
      <p:grpSpPr>
        <a:xfrm>
          <a:off x="0" y="0"/>
          <a:ext cx="0" cy="0"/>
          <a:chOff x="0" y="0"/>
          <a:chExt cx="0" cy="0"/>
        </a:xfrm>
      </p:grpSpPr>
      <p:sp>
        <p:nvSpPr>
          <p:cNvPr id="16" name="Content Placeholder 2"/>
          <p:cNvSpPr>
            <a:spLocks noGrp="1"/>
          </p:cNvSpPr>
          <p:nvPr>
            <p:ph sz="quarter" idx="10"/>
          </p:nvPr>
        </p:nvSpPr>
        <p:spPr>
          <a:xfrm>
            <a:off x="530352" y="2057400"/>
            <a:ext cx="4425696" cy="2358000"/>
          </a:xfrm>
        </p:spPr>
        <p:txBody>
          <a:bodyPr/>
          <a:lstStyle>
            <a:lvl1pPr>
              <a:defRPr sz="2000"/>
            </a:lvl1pPr>
            <a:lvl2pPr>
              <a:defRPr sz="2000"/>
            </a:lvl2pPr>
            <a:lvl3pPr>
              <a:defRPr sz="2000"/>
            </a:lvl3pPr>
            <a:lvl4pPr>
              <a:defRPr sz="2000"/>
            </a:lvl4pPr>
            <a:lvl5pPr>
              <a:defRPr sz="20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8" name="Content Placeholder 3"/>
          <p:cNvSpPr>
            <a:spLocks noGrp="1"/>
          </p:cNvSpPr>
          <p:nvPr>
            <p:ph sz="quarter" idx="11"/>
          </p:nvPr>
        </p:nvSpPr>
        <p:spPr>
          <a:xfrm>
            <a:off x="5102352" y="2057400"/>
            <a:ext cx="4425696" cy="2358000"/>
          </a:xfrm>
        </p:spPr>
        <p:txBody>
          <a:bodyPr/>
          <a:lstStyle>
            <a:lvl1pPr>
              <a:defRPr sz="2000"/>
            </a:lvl1pPr>
            <a:lvl2pPr>
              <a:defRPr sz="2000"/>
            </a:lvl2pPr>
            <a:lvl3pPr>
              <a:defRPr sz="2000"/>
            </a:lvl3pPr>
            <a:lvl4pPr>
              <a:defRPr sz="2000"/>
            </a:lvl4pPr>
            <a:lvl5pPr>
              <a:defRPr sz="20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0" name="Content Placeholder 4"/>
          <p:cNvSpPr>
            <a:spLocks noGrp="1"/>
          </p:cNvSpPr>
          <p:nvPr>
            <p:ph sz="quarter" idx="12"/>
          </p:nvPr>
        </p:nvSpPr>
        <p:spPr>
          <a:xfrm>
            <a:off x="530352" y="4573152"/>
            <a:ext cx="8997696" cy="2358000"/>
          </a:xfrm>
        </p:spPr>
        <p:txBody>
          <a:bodyPr/>
          <a:lstStyle>
            <a:lvl1pPr>
              <a:defRPr sz="2000"/>
            </a:lvl1pPr>
            <a:lvl2pPr>
              <a:defRPr sz="2000"/>
            </a:lvl2pPr>
            <a:lvl3pPr>
              <a:defRPr sz="2000"/>
            </a:lvl3pPr>
            <a:lvl4pPr>
              <a:defRPr sz="2000"/>
            </a:lvl4pPr>
            <a:lvl5pPr>
              <a:defRPr sz="20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6" name="HeaderTOCPlaceholder"/>
          <p:cNvSpPr txBox="1"/>
          <p:nvPr userDrawn="1">
            <p:custDataLst>
              <p:tags r:id="rId1"/>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cxnSp>
        <p:nvCxnSpPr>
          <p:cNvPr id="53" name="Straight Connector 52"/>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1" name="Section Header"/>
          <p:cNvSpPr txBox="1"/>
          <p:nvPr userDrawn="1">
            <p:custDataLst>
              <p:tags r:id="rId2"/>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2" name="Date/Filepath" hidden="1"/>
          <p:cNvSpPr txBox="1"/>
          <p:nvPr userDrawn="1">
            <p:custDataLst>
              <p:tags r:id="rId3"/>
            </p:custDataLst>
          </p:nvPr>
        </p:nvSpPr>
        <p:spPr>
          <a:xfrm>
            <a:off x="3299464" y="164592"/>
            <a:ext cx="6217920" cy="276999"/>
          </a:xfrm>
          <a:prstGeom prst="rect">
            <a:avLst/>
          </a:prstGeom>
          <a:noFill/>
        </p:spPr>
        <p:txBody>
          <a:bodyPr wrap="square" lIns="0" tIns="0" rIns="0" bIns="0" rtlCol="0" anchor="b" anchorCtr="0">
            <a:spAutoFit/>
          </a:bodyPr>
          <a:lstStyle/>
          <a:p>
            <a:pPr algn="r"/>
            <a:r>
              <a:rPr lang="en-GB" sz="900" noProof="1" smtClean="0"/>
              <a:t>10/11/2016 C:\Users\omkard151\Desktop\Maritime Financing Presentation\Versions\Maritime Financing_PwC_v1_10112016.pptx</a:t>
            </a:r>
            <a:endParaRPr lang="en-GB" sz="900" noProof="1"/>
          </a:p>
        </p:txBody>
      </p:sp>
      <p:sp>
        <p:nvSpPr>
          <p:cNvPr id="21" name="Slide Tags" hidden="1"/>
          <p:cNvSpPr txBox="1"/>
          <p:nvPr userDrawn="1">
            <p:custDataLst>
              <p:tags r:id="rId4"/>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8"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itle 25"/>
          <p:cNvSpPr>
            <a:spLocks noGrp="1"/>
          </p:cNvSpPr>
          <p:nvPr>
            <p:ph type="title" hasCustomPrompt="1"/>
          </p:nvPr>
        </p:nvSpPr>
        <p:spPr/>
        <p:txBody>
          <a:bodyPr/>
          <a:lstStyle/>
          <a:p>
            <a:r>
              <a:rPr lang="en-GB" noProof="0" dirty="0" smtClean="0"/>
              <a:t>Insert banner statement here</a:t>
            </a:r>
            <a:endParaRPr lang="en-GB" dirty="0"/>
          </a:p>
        </p:txBody>
      </p:sp>
      <p:sp>
        <p:nvSpPr>
          <p:cNvPr id="19" name="PwC Text"/>
          <p:cNvSpPr txBox="1"/>
          <p:nvPr userDrawn="1"/>
        </p:nvSpPr>
        <p:spPr>
          <a:xfrm>
            <a:off x="530352" y="7315200"/>
            <a:ext cx="274320" cy="137160"/>
          </a:xfrm>
          <a:prstGeom prst="rect">
            <a:avLst/>
          </a:prstGeom>
          <a:noFill/>
        </p:spPr>
        <p:txBody>
          <a:bodyPr vert="horz" wrap="none" lIns="0" tIns="0" rIns="0" bIns="0" rtlCol="0" anchor="t" anchorCtr="0">
            <a:noAutofit/>
          </a:bodyPr>
          <a:lstStyle/>
          <a:p>
            <a:pPr>
              <a:lnSpc>
                <a:spcPts val="1000"/>
              </a:lnSpc>
            </a:pPr>
            <a:r>
              <a:rPr lang="en-GB" sz="1100" noProof="1" smtClean="0">
                <a:latin typeface="+mn-lt"/>
                <a:cs typeface="Arial" pitchFamily="34" charset="0"/>
              </a:rPr>
              <a:t>PwC</a:t>
            </a:r>
            <a:endParaRPr lang="en-GB" sz="1100" noProof="1">
              <a:latin typeface="+mn-lt"/>
              <a:cs typeface="Arial" pitchFamily="34" charset="0"/>
            </a:endParaRPr>
          </a:p>
        </p:txBody>
      </p:sp>
      <p:sp>
        <p:nvSpPr>
          <p:cNvPr id="32" name="Presentation Disclaimer"/>
          <p:cNvSpPr txBox="1"/>
          <p:nvPr userDrawn="1">
            <p:custDataLst>
              <p:tags r:id="rId5"/>
            </p:custDataLst>
          </p:nvPr>
        </p:nvSpPr>
        <p:spPr>
          <a:xfrm>
            <a:off x="3584448" y="7128974"/>
            <a:ext cx="1912383" cy="169277"/>
          </a:xfrm>
          <a:prstGeom prst="rect">
            <a:avLst/>
          </a:prstGeom>
          <a:noFill/>
        </p:spPr>
        <p:txBody>
          <a:bodyPr wrap="none" lIns="0" tIns="0" rIns="0" bIns="0" rtlCol="0" anchor="t" anchorCtr="0">
            <a:spAutoFit/>
          </a:bodyPr>
          <a:lstStyle/>
          <a:p>
            <a:pPr algn="l"/>
            <a:r>
              <a:rPr lang="en-GB" sz="1100" noProof="1" smtClean="0"/>
              <a:t>Strictly private and confidential</a:t>
            </a:r>
          </a:p>
        </p:txBody>
      </p:sp>
      <p:cxnSp>
        <p:nvCxnSpPr>
          <p:cNvPr id="33" name="Straight Connector 32"/>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Section Footer"/>
          <p:cNvSpPr txBox="1"/>
          <p:nvPr userDrawn="1">
            <p:custDataLst>
              <p:tags r:id="rId6"/>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en-GB" sz="1100" noProof="1" smtClean="0">
              <a:solidFill>
                <a:schemeClr val="tx1"/>
              </a:solidFill>
            </a:endParaRPr>
          </a:p>
        </p:txBody>
      </p:sp>
      <p:sp>
        <p:nvSpPr>
          <p:cNvPr id="35" name="Draft stamp" hidden="1"/>
          <p:cNvSpPr txBox="1"/>
          <p:nvPr userDrawn="1">
            <p:custDataLst>
              <p:tags r:id="rId7"/>
            </p:custDataLst>
          </p:nvPr>
        </p:nvSpPr>
        <p:spPr>
          <a:xfrm>
            <a:off x="3584448" y="7315200"/>
            <a:ext cx="2130552" cy="169277"/>
          </a:xfrm>
          <a:prstGeom prst="rect">
            <a:avLst/>
          </a:prstGeom>
          <a:noFill/>
          <a:ln>
            <a:noFill/>
          </a:ln>
        </p:spPr>
        <p:txBody>
          <a:bodyPr wrap="square" lIns="0" tIns="0" rIns="0" bIns="0" rtlCol="0">
            <a:spAutoFit/>
          </a:bodyPr>
          <a:lstStyle/>
          <a:p>
            <a:pPr algn="l"/>
            <a:r>
              <a:rPr lang="en-GB" sz="1100" noProof="1" smtClean="0"/>
              <a:t>Draft</a:t>
            </a:r>
            <a:endParaRPr lang="en-GB" sz="1100" noProof="1"/>
          </a:p>
        </p:txBody>
      </p:sp>
      <p:sp>
        <p:nvSpPr>
          <p:cNvPr id="23" name="Report Date"/>
          <p:cNvSpPr txBox="1"/>
          <p:nvPr userDrawn="1">
            <p:custDataLst>
              <p:tags r:id="rId8"/>
            </p:custDataLst>
          </p:nvPr>
        </p:nvSpPr>
        <p:spPr>
          <a:xfrm>
            <a:off x="8524568" y="7128974"/>
            <a:ext cx="1003480" cy="169277"/>
          </a:xfrm>
          <a:prstGeom prst="rect">
            <a:avLst/>
          </a:prstGeom>
          <a:noFill/>
        </p:spPr>
        <p:txBody>
          <a:bodyPr wrap="none" lIns="0" tIns="0" rIns="0" bIns="0" rtlCol="0">
            <a:spAutoFit/>
          </a:bodyPr>
          <a:lstStyle/>
          <a:p>
            <a:pPr indent="-274320" algn="r">
              <a:spcAft>
                <a:spcPts val="900"/>
              </a:spcAft>
            </a:pPr>
            <a:r>
              <a:rPr lang="en-GB" sz="1100" noProof="1" smtClean="0">
                <a:latin typeface="+mn-lt"/>
              </a:rPr>
              <a:t>November 2016</a:t>
            </a:r>
          </a:p>
        </p:txBody>
      </p:sp>
      <p:sp>
        <p:nvSpPr>
          <p:cNvPr id="25" name="Page Number"/>
          <p:cNvSpPr txBox="1"/>
          <p:nvPr userDrawn="1">
            <p:custDataLst>
              <p:tags r:id="rId9"/>
            </p:custDataLst>
          </p:nvPr>
        </p:nvSpPr>
        <p:spPr>
          <a:xfrm>
            <a:off x="9208008" y="7315200"/>
            <a:ext cx="320040" cy="137160"/>
          </a:xfrm>
          <a:prstGeom prst="rect">
            <a:avLst/>
          </a:prstGeom>
          <a:noFill/>
        </p:spPr>
        <p:txBody>
          <a:bodyPr wrap="none" lIns="0" tIns="0" rIns="0" bIns="0" rtlCol="0">
            <a:noAutofit/>
          </a:bodyPr>
          <a:lstStyle/>
          <a:p>
            <a:pPr algn="r">
              <a:lnSpc>
                <a:spcPts val="1000"/>
              </a:lnSpc>
            </a:pPr>
            <a:endParaRPr lang="en-GB" sz="1100" noProof="1"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34" name="Content Placeholder 2"/>
          <p:cNvSpPr>
            <a:spLocks noGrp="1"/>
          </p:cNvSpPr>
          <p:nvPr>
            <p:ph sz="quarter" idx="24"/>
          </p:nvPr>
        </p:nvSpPr>
        <p:spPr>
          <a:xfrm>
            <a:off x="530352" y="2057400"/>
            <a:ext cx="4425696" cy="2359152"/>
          </a:xfrm>
        </p:spPr>
        <p:txBody>
          <a:bodyPr tIns="0" bIns="0"/>
          <a:lstStyle>
            <a:lvl1pPr>
              <a:defRPr sz="2000"/>
            </a:lvl1pPr>
            <a:lvl2pPr>
              <a:defRPr sz="2000"/>
            </a:lvl2pPr>
            <a:lvl3pPr>
              <a:defRPr sz="2000"/>
            </a:lvl3pPr>
            <a:lvl4pPr>
              <a:defRPr sz="2000"/>
            </a:lvl4pPr>
            <a:lvl5pPr>
              <a:defRPr sz="20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6" name="Content Placeholder 3"/>
          <p:cNvSpPr>
            <a:spLocks noGrp="1"/>
          </p:cNvSpPr>
          <p:nvPr>
            <p:ph sz="quarter" idx="25"/>
          </p:nvPr>
        </p:nvSpPr>
        <p:spPr>
          <a:xfrm>
            <a:off x="5102352" y="2057400"/>
            <a:ext cx="4425696" cy="2359152"/>
          </a:xfrm>
        </p:spPr>
        <p:txBody>
          <a:bodyPr tIns="0" bIns="0"/>
          <a:lstStyle>
            <a:lvl1pPr>
              <a:defRPr sz="2000"/>
            </a:lvl1pPr>
            <a:lvl2pPr>
              <a:defRPr sz="2000"/>
            </a:lvl2pPr>
            <a:lvl3pPr>
              <a:defRPr sz="2000"/>
            </a:lvl3pPr>
            <a:lvl4pPr>
              <a:defRPr sz="2000"/>
            </a:lvl4pPr>
            <a:lvl5pPr>
              <a:defRPr sz="20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8" name="Content Placeholder 4"/>
          <p:cNvSpPr>
            <a:spLocks noGrp="1"/>
          </p:cNvSpPr>
          <p:nvPr>
            <p:ph sz="quarter" idx="26"/>
          </p:nvPr>
        </p:nvSpPr>
        <p:spPr>
          <a:xfrm>
            <a:off x="530352" y="4572000"/>
            <a:ext cx="4425696" cy="2359152"/>
          </a:xfrm>
        </p:spPr>
        <p:txBody>
          <a:bodyPr tIns="0" bIns="0"/>
          <a:lstStyle>
            <a:lvl1pPr>
              <a:defRPr sz="2000"/>
            </a:lvl1pPr>
            <a:lvl2pPr>
              <a:defRPr sz="2000"/>
            </a:lvl2pPr>
            <a:lvl3pPr>
              <a:defRPr sz="2000"/>
            </a:lvl3pPr>
            <a:lvl4pPr>
              <a:defRPr sz="2000"/>
            </a:lvl4pPr>
            <a:lvl5pPr>
              <a:defRPr sz="20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0" name="Content Placeholder 5"/>
          <p:cNvSpPr>
            <a:spLocks noGrp="1"/>
          </p:cNvSpPr>
          <p:nvPr>
            <p:ph sz="quarter" idx="27"/>
          </p:nvPr>
        </p:nvSpPr>
        <p:spPr>
          <a:xfrm>
            <a:off x="5102352" y="4572000"/>
            <a:ext cx="4425696" cy="2359152"/>
          </a:xfrm>
        </p:spPr>
        <p:txBody>
          <a:bodyPr tIns="0" bIns="0"/>
          <a:lstStyle>
            <a:lvl1pPr>
              <a:defRPr sz="2000"/>
            </a:lvl1pPr>
            <a:lvl2pPr>
              <a:defRPr sz="2000"/>
            </a:lvl2pPr>
            <a:lvl3pPr>
              <a:defRPr sz="2000"/>
            </a:lvl3pPr>
            <a:lvl4pPr>
              <a:defRPr sz="2000"/>
            </a:lvl4pPr>
            <a:lvl5pPr>
              <a:defRPr sz="20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1" name="HeaderTOCPlaceholder"/>
          <p:cNvSpPr txBox="1"/>
          <p:nvPr userDrawn="1">
            <p:custDataLst>
              <p:tags r:id="rId1"/>
            </p:custDataLst>
          </p:nvPr>
        </p:nvSpPr>
        <p:spPr>
          <a:xfrm>
            <a:off x="3581400" y="704088"/>
            <a:ext cx="5939414"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cxnSp>
        <p:nvCxnSpPr>
          <p:cNvPr id="58" name="Straight Connector 57"/>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6" name="Section Header"/>
          <p:cNvSpPr txBox="1"/>
          <p:nvPr userDrawn="1">
            <p:custDataLst>
              <p:tags r:id="rId2"/>
            </p:custDataLst>
          </p:nvPr>
        </p:nvSpPr>
        <p:spPr>
          <a:xfrm>
            <a:off x="530351" y="704088"/>
            <a:ext cx="3034379" cy="137160"/>
          </a:xfrm>
          <a:prstGeom prst="rect">
            <a:avLst/>
          </a:prstGeom>
          <a:noFill/>
        </p:spPr>
        <p:txBody>
          <a:bodyPr wrap="square" lIns="0" tIns="0" rIns="0" bIns="0" rtlCol="0" anchor="b" anchorCtr="0">
            <a:noAutofit/>
          </a:bodyPr>
          <a:lstStyle/>
          <a:p>
            <a:endParaRPr lang="en-GB" sz="900" noProof="1" smtClean="0">
              <a:solidFill>
                <a:schemeClr val="tx1"/>
              </a:solidFill>
            </a:endParaRPr>
          </a:p>
        </p:txBody>
      </p:sp>
      <p:sp>
        <p:nvSpPr>
          <p:cNvPr id="27" name="Date/Filepath" hidden="1"/>
          <p:cNvSpPr txBox="1"/>
          <p:nvPr userDrawn="1">
            <p:custDataLst>
              <p:tags r:id="rId3"/>
            </p:custDataLst>
          </p:nvPr>
        </p:nvSpPr>
        <p:spPr>
          <a:xfrm>
            <a:off x="3299464" y="164592"/>
            <a:ext cx="6217920" cy="276999"/>
          </a:xfrm>
          <a:prstGeom prst="rect">
            <a:avLst/>
          </a:prstGeom>
          <a:noFill/>
        </p:spPr>
        <p:txBody>
          <a:bodyPr wrap="square" lIns="0" tIns="0" rIns="0" bIns="0" rtlCol="0" anchor="b" anchorCtr="0">
            <a:spAutoFit/>
          </a:bodyPr>
          <a:lstStyle/>
          <a:p>
            <a:pPr algn="r"/>
            <a:r>
              <a:rPr lang="en-GB" sz="900" noProof="1" smtClean="0"/>
              <a:t>10/11/2016 C:\Users\omkard151\Desktop\Maritime Financing Presentation\Versions\Maritime Financing_PwC_v1_10112016.pptx</a:t>
            </a:r>
            <a:endParaRPr lang="en-GB" sz="900" noProof="1"/>
          </a:p>
        </p:txBody>
      </p:sp>
      <p:sp>
        <p:nvSpPr>
          <p:cNvPr id="21" name="Slide Tags" hidden="1"/>
          <p:cNvSpPr txBox="1"/>
          <p:nvPr userDrawn="1">
            <p:custDataLst>
              <p:tags r:id="rId4"/>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23"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itle 21"/>
          <p:cNvSpPr>
            <a:spLocks noGrp="1"/>
          </p:cNvSpPr>
          <p:nvPr>
            <p:ph type="title" hasCustomPrompt="1"/>
          </p:nvPr>
        </p:nvSpPr>
        <p:spPr/>
        <p:txBody>
          <a:bodyPr/>
          <a:lstStyle/>
          <a:p>
            <a:r>
              <a:rPr lang="en-GB" noProof="0" dirty="0" smtClean="0"/>
              <a:t>Insert banner statement here</a:t>
            </a:r>
            <a:endParaRPr lang="en-GB" dirty="0"/>
          </a:p>
        </p:txBody>
      </p:sp>
      <p:sp>
        <p:nvSpPr>
          <p:cNvPr id="20" name="PwC Text"/>
          <p:cNvSpPr txBox="1"/>
          <p:nvPr userDrawn="1"/>
        </p:nvSpPr>
        <p:spPr>
          <a:xfrm>
            <a:off x="530352" y="7315200"/>
            <a:ext cx="274320" cy="137160"/>
          </a:xfrm>
          <a:prstGeom prst="rect">
            <a:avLst/>
          </a:prstGeom>
          <a:noFill/>
        </p:spPr>
        <p:txBody>
          <a:bodyPr vert="horz" wrap="none" lIns="0" tIns="0" rIns="0" bIns="0" rtlCol="0" anchor="t" anchorCtr="0">
            <a:noAutofit/>
          </a:bodyPr>
          <a:lstStyle/>
          <a:p>
            <a:pPr>
              <a:lnSpc>
                <a:spcPts val="1000"/>
              </a:lnSpc>
            </a:pPr>
            <a:r>
              <a:rPr lang="en-GB" sz="1100" noProof="1" smtClean="0">
                <a:latin typeface="+mn-lt"/>
                <a:cs typeface="Arial" pitchFamily="34" charset="0"/>
              </a:rPr>
              <a:t>PwC</a:t>
            </a:r>
            <a:endParaRPr lang="en-GB" sz="1100" noProof="1">
              <a:latin typeface="+mn-lt"/>
              <a:cs typeface="Arial" pitchFamily="34" charset="0"/>
            </a:endParaRPr>
          </a:p>
        </p:txBody>
      </p:sp>
      <p:sp>
        <p:nvSpPr>
          <p:cNvPr id="30" name="Presentation Disclaimer"/>
          <p:cNvSpPr txBox="1"/>
          <p:nvPr userDrawn="1">
            <p:custDataLst>
              <p:tags r:id="rId5"/>
            </p:custDataLst>
          </p:nvPr>
        </p:nvSpPr>
        <p:spPr>
          <a:xfrm>
            <a:off x="3584448" y="7128974"/>
            <a:ext cx="1912383" cy="169277"/>
          </a:xfrm>
          <a:prstGeom prst="rect">
            <a:avLst/>
          </a:prstGeom>
          <a:noFill/>
        </p:spPr>
        <p:txBody>
          <a:bodyPr wrap="none" lIns="0" tIns="0" rIns="0" bIns="0" rtlCol="0" anchor="t" anchorCtr="0">
            <a:spAutoFit/>
          </a:bodyPr>
          <a:lstStyle/>
          <a:p>
            <a:pPr algn="l"/>
            <a:r>
              <a:rPr lang="en-GB" sz="1100" noProof="1" smtClean="0"/>
              <a:t>Strictly private and confidential</a:t>
            </a:r>
          </a:p>
        </p:txBody>
      </p:sp>
      <p:cxnSp>
        <p:nvCxnSpPr>
          <p:cNvPr id="32" name="Straight Connector 31"/>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Section Footer"/>
          <p:cNvSpPr txBox="1"/>
          <p:nvPr userDrawn="1">
            <p:custDataLst>
              <p:tags r:id="rId6"/>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en-GB" sz="1100" noProof="1" smtClean="0">
              <a:solidFill>
                <a:schemeClr val="tx1"/>
              </a:solidFill>
            </a:endParaRPr>
          </a:p>
        </p:txBody>
      </p:sp>
      <p:sp>
        <p:nvSpPr>
          <p:cNvPr id="37" name="Draft stamp" hidden="1"/>
          <p:cNvSpPr txBox="1"/>
          <p:nvPr userDrawn="1">
            <p:custDataLst>
              <p:tags r:id="rId7"/>
            </p:custDataLst>
          </p:nvPr>
        </p:nvSpPr>
        <p:spPr>
          <a:xfrm>
            <a:off x="3584448" y="7315200"/>
            <a:ext cx="2130552" cy="169277"/>
          </a:xfrm>
          <a:prstGeom prst="rect">
            <a:avLst/>
          </a:prstGeom>
          <a:noFill/>
          <a:ln>
            <a:noFill/>
          </a:ln>
        </p:spPr>
        <p:txBody>
          <a:bodyPr wrap="square" lIns="0" tIns="0" rIns="0" bIns="0" rtlCol="0">
            <a:spAutoFit/>
          </a:bodyPr>
          <a:lstStyle/>
          <a:p>
            <a:pPr algn="l"/>
            <a:r>
              <a:rPr lang="en-GB" sz="1100" noProof="1" smtClean="0"/>
              <a:t>Draft</a:t>
            </a:r>
            <a:endParaRPr lang="en-GB" sz="1100" noProof="1"/>
          </a:p>
        </p:txBody>
      </p:sp>
      <p:sp>
        <p:nvSpPr>
          <p:cNvPr id="24" name="Report Date"/>
          <p:cNvSpPr txBox="1"/>
          <p:nvPr userDrawn="1">
            <p:custDataLst>
              <p:tags r:id="rId8"/>
            </p:custDataLst>
          </p:nvPr>
        </p:nvSpPr>
        <p:spPr>
          <a:xfrm>
            <a:off x="8524568" y="7128974"/>
            <a:ext cx="1003480" cy="169277"/>
          </a:xfrm>
          <a:prstGeom prst="rect">
            <a:avLst/>
          </a:prstGeom>
          <a:noFill/>
        </p:spPr>
        <p:txBody>
          <a:bodyPr wrap="none" lIns="0" tIns="0" rIns="0" bIns="0" rtlCol="0">
            <a:spAutoFit/>
          </a:bodyPr>
          <a:lstStyle/>
          <a:p>
            <a:pPr indent="-274320" algn="r">
              <a:spcAft>
                <a:spcPts val="900"/>
              </a:spcAft>
            </a:pPr>
            <a:r>
              <a:rPr lang="en-GB" sz="1100" noProof="1" smtClean="0">
                <a:latin typeface="+mn-lt"/>
              </a:rPr>
              <a:t>November 2016</a:t>
            </a:r>
          </a:p>
        </p:txBody>
      </p:sp>
      <p:sp>
        <p:nvSpPr>
          <p:cNvPr id="29" name="Page Number"/>
          <p:cNvSpPr txBox="1"/>
          <p:nvPr userDrawn="1">
            <p:custDataLst>
              <p:tags r:id="rId9"/>
            </p:custDataLst>
          </p:nvPr>
        </p:nvSpPr>
        <p:spPr>
          <a:xfrm>
            <a:off x="9208008" y="7315200"/>
            <a:ext cx="320040" cy="137160"/>
          </a:xfrm>
          <a:prstGeom prst="rect">
            <a:avLst/>
          </a:prstGeom>
          <a:noFill/>
        </p:spPr>
        <p:txBody>
          <a:bodyPr wrap="none" lIns="0" tIns="0" rIns="0" bIns="0" rtlCol="0">
            <a:noAutofit/>
          </a:bodyPr>
          <a:lstStyle/>
          <a:p>
            <a:pPr algn="r">
              <a:lnSpc>
                <a:spcPts val="1000"/>
              </a:lnSpc>
            </a:pPr>
            <a:endParaRPr lang="en-GB" sz="1100" noProof="1"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Filepath" hidden="1"/>
          <p:cNvSpPr txBox="1"/>
          <p:nvPr userDrawn="1">
            <p:custDataLst>
              <p:tags r:id="rId1"/>
            </p:custDataLst>
          </p:nvPr>
        </p:nvSpPr>
        <p:spPr>
          <a:xfrm>
            <a:off x="3299464" y="164592"/>
            <a:ext cx="6217920" cy="276999"/>
          </a:xfrm>
          <a:prstGeom prst="rect">
            <a:avLst/>
          </a:prstGeom>
          <a:noFill/>
        </p:spPr>
        <p:txBody>
          <a:bodyPr wrap="square" lIns="0" tIns="0" rIns="0" bIns="0" rtlCol="0" anchor="b" anchorCtr="0">
            <a:spAutoFit/>
          </a:bodyPr>
          <a:lstStyle/>
          <a:p>
            <a:pPr algn="r"/>
            <a:r>
              <a:rPr lang="en-GB" sz="900" noProof="1" smtClean="0"/>
              <a:t>10/11/2016 C:\Users\omkard151\Desktop\Maritime Financing Presentation\Versions\Maritime Financing_PwC_v1_10112016.pptx</a:t>
            </a:r>
            <a:endParaRPr lang="en-GB" sz="900" noProof="1"/>
          </a:p>
        </p:txBody>
      </p:sp>
      <p:sp>
        <p:nvSpPr>
          <p:cNvPr id="5" name="Slide Tags" hidden="1"/>
          <p:cNvSpPr txBox="1"/>
          <p:nvPr userDrawn="1">
            <p:custDataLst>
              <p:tags r:id="rId2"/>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sp>
        <p:nvSpPr>
          <p:cNvPr id="12" name="HeaderTOCPlaceholder"/>
          <p:cNvSpPr txBox="1"/>
          <p:nvPr userDrawn="1">
            <p:custDataLst>
              <p:tags r:id="rId1"/>
            </p:custDataLst>
          </p:nvPr>
        </p:nvSpPr>
        <p:spPr>
          <a:xfrm>
            <a:off x="3581399" y="704088"/>
            <a:ext cx="5943600" cy="138499"/>
          </a:xfrm>
          <a:prstGeom prst="rect">
            <a:avLst/>
          </a:prstGeom>
          <a:noFill/>
          <a:ln>
            <a:noFill/>
          </a:ln>
        </p:spPr>
        <p:txBody>
          <a:bodyPr wrap="square" lIns="0" tIns="0" rIns="0" bIns="0" rtlCol="0">
            <a:spAutoFit/>
          </a:bodyPr>
          <a:lstStyle/>
          <a:p>
            <a:endParaRPr lang="en-GB" sz="900" noProof="1" smtClean="0">
              <a:solidFill>
                <a:schemeClr val="tx1"/>
              </a:solidFill>
              <a:latin typeface="+mn-lt"/>
              <a:cs typeface="Arial" pitchFamily="34" charset="0"/>
            </a:endParaRPr>
          </a:p>
        </p:txBody>
      </p:sp>
      <p:cxnSp>
        <p:nvCxnSpPr>
          <p:cNvPr id="21" name="Straight Connector 20"/>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 name="Slide Tags" hidden="1"/>
          <p:cNvSpPr txBox="1"/>
          <p:nvPr userDrawn="1">
            <p:custDataLst>
              <p:tags r:id="rId2"/>
            </p:custDataLst>
          </p:nvPr>
        </p:nvSpPr>
        <p:spPr>
          <a:xfrm>
            <a:off x="0" y="228600"/>
            <a:ext cx="1600200" cy="261610"/>
          </a:xfrm>
          <a:prstGeom prst="rect">
            <a:avLst/>
          </a:prstGeom>
          <a:noFill/>
        </p:spPr>
        <p:txBody>
          <a:bodyPr wrap="square" rtlCol="0">
            <a:spAutoFit/>
          </a:bodyPr>
          <a:lstStyle/>
          <a:p>
            <a:r>
              <a:rPr lang="en-GB" noProof="1" smtClean="0"/>
              <a:t>Slide Tags</a:t>
            </a:r>
            <a:endParaRPr lang="en-GB" noProof="1"/>
          </a:p>
        </p:txBody>
      </p:sp>
      <p:cxnSp>
        <p:nvCxnSpPr>
          <p:cNvPr id="13"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GB" noProof="0" dirty="0" smtClean="0"/>
              <a:t>Insert banner statement here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0" name="Grid" hidden="1"/>
          <p:cNvGrpSpPr/>
          <p:nvPr>
            <p:custDataLst>
              <p:tags r:id="rId22"/>
            </p:custDataLst>
          </p:nvPr>
        </p:nvGrpSpPr>
        <p:grpSpPr>
          <a:xfrm>
            <a:off x="530352" y="612648"/>
            <a:ext cx="8997696" cy="6848856"/>
            <a:chOff x="530352" y="612648"/>
            <a:chExt cx="8997696" cy="6848856"/>
          </a:xfrm>
        </p:grpSpPr>
        <p:grpSp>
          <p:nvGrpSpPr>
            <p:cNvPr id="108" name="Group 107" hidden="1"/>
            <p:cNvGrpSpPr/>
            <p:nvPr userDrawn="1"/>
          </p:nvGrpSpPr>
          <p:grpSpPr>
            <a:xfrm>
              <a:off x="530352" y="7159752"/>
              <a:ext cx="8997696" cy="301752"/>
              <a:chOff x="530352" y="7159752"/>
              <a:chExt cx="8997696" cy="301752"/>
            </a:xfrm>
          </p:grpSpPr>
          <p:sp>
            <p:nvSpPr>
              <p:cNvPr id="43"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44"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5"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7" name="Group 106" hidden="1"/>
            <p:cNvGrpSpPr/>
            <p:nvPr userDrawn="1"/>
          </p:nvGrpSpPr>
          <p:grpSpPr>
            <a:xfrm>
              <a:off x="530352" y="1066800"/>
              <a:ext cx="8997696" cy="835152"/>
              <a:chOff x="530352" y="1066800"/>
              <a:chExt cx="8997696" cy="835152"/>
            </a:xfrm>
          </p:grpSpPr>
          <p:sp>
            <p:nvSpPr>
              <p:cNvPr id="45"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6"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106" name="Group 600" hidden="1"/>
            <p:cNvGrpSpPr/>
            <p:nvPr userDrawn="1"/>
          </p:nvGrpSpPr>
          <p:grpSpPr>
            <a:xfrm>
              <a:off x="533400" y="6245352"/>
              <a:ext cx="8994648" cy="688848"/>
              <a:chOff x="533400" y="6013704"/>
              <a:chExt cx="8994648" cy="688848"/>
            </a:xfrm>
          </p:grpSpPr>
          <p:sp>
            <p:nvSpPr>
              <p:cNvPr id="50"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1"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5" name="Group 500" hidden="1"/>
            <p:cNvGrpSpPr/>
            <p:nvPr userDrawn="1"/>
          </p:nvGrpSpPr>
          <p:grpSpPr>
            <a:xfrm>
              <a:off x="533400" y="5407152"/>
              <a:ext cx="8994648" cy="688848"/>
              <a:chOff x="533400" y="5026152"/>
              <a:chExt cx="8994648" cy="688848"/>
            </a:xfrm>
          </p:grpSpPr>
          <p:sp>
            <p:nvSpPr>
              <p:cNvPr id="52"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53"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4" name="Group 400" hidden="1"/>
            <p:cNvGrpSpPr/>
            <p:nvPr userDrawn="1"/>
          </p:nvGrpSpPr>
          <p:grpSpPr>
            <a:xfrm>
              <a:off x="533400" y="4568952"/>
              <a:ext cx="8994648" cy="688848"/>
              <a:chOff x="533400" y="4038600"/>
              <a:chExt cx="8994648" cy="688848"/>
            </a:xfrm>
          </p:grpSpPr>
          <p:sp>
            <p:nvSpPr>
              <p:cNvPr id="54"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4"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3" name="Group 300" hidden="1"/>
            <p:cNvGrpSpPr/>
            <p:nvPr userDrawn="1"/>
          </p:nvGrpSpPr>
          <p:grpSpPr>
            <a:xfrm>
              <a:off x="533400" y="3730752"/>
              <a:ext cx="8994648" cy="688848"/>
              <a:chOff x="533400" y="3041904"/>
              <a:chExt cx="8994648" cy="688848"/>
            </a:xfrm>
          </p:grpSpPr>
          <p:sp>
            <p:nvSpPr>
              <p:cNvPr id="6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0"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1" name="Group 200" hidden="1"/>
            <p:cNvGrpSpPr/>
            <p:nvPr userDrawn="1"/>
          </p:nvGrpSpPr>
          <p:grpSpPr>
            <a:xfrm>
              <a:off x="533400" y="2892552"/>
              <a:ext cx="8994648" cy="688848"/>
              <a:chOff x="533400" y="1066800"/>
              <a:chExt cx="8994648" cy="688848"/>
            </a:xfrm>
          </p:grpSpPr>
          <p:sp>
            <p:nvSpPr>
              <p:cNvPr id="77"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2"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6"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7"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8"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9"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2" name="Group 100" hidden="1"/>
            <p:cNvGrpSpPr/>
            <p:nvPr userDrawn="1"/>
          </p:nvGrpSpPr>
          <p:grpSpPr>
            <a:xfrm>
              <a:off x="533400" y="2054352"/>
              <a:ext cx="8994648" cy="688848"/>
              <a:chOff x="533400" y="2054352"/>
              <a:chExt cx="8994648" cy="688848"/>
            </a:xfrm>
          </p:grpSpPr>
          <p:sp>
            <p:nvSpPr>
              <p:cNvPr id="71"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6"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Placeholder 1"/>
          <p:cNvSpPr>
            <a:spLocks noGrp="1"/>
          </p:cNvSpPr>
          <p:nvPr>
            <p:ph type="title"/>
          </p:nvPr>
        </p:nvSpPr>
        <p:spPr>
          <a:xfrm>
            <a:off x="530352" y="1069848"/>
            <a:ext cx="8997696" cy="841248"/>
          </a:xfrm>
          <a:prstGeom prst="rect">
            <a:avLst/>
          </a:prstGeom>
        </p:spPr>
        <p:txBody>
          <a:bodyPr vert="horz" lIns="0" tIns="0" rIns="0" bIns="0" rtlCol="0" anchor="t" anchorCtr="0">
            <a:noAutofit/>
          </a:bodyPr>
          <a:lstStyle/>
          <a:p>
            <a:r>
              <a:rPr lang="en-GB" noProof="0" dirty="0" smtClean="0"/>
              <a:t>Insert banner statement here</a:t>
            </a:r>
            <a:endParaRPr lang="en-GB" noProof="0" dirty="0"/>
          </a:p>
        </p:txBody>
      </p:sp>
      <p:sp>
        <p:nvSpPr>
          <p:cNvPr id="3" name="Text Placeholder 2"/>
          <p:cNvSpPr>
            <a:spLocks noGrp="1"/>
          </p:cNvSpPr>
          <p:nvPr>
            <p:ph type="body" idx="1"/>
          </p:nvPr>
        </p:nvSpPr>
        <p:spPr>
          <a:xfrm>
            <a:off x="530352" y="2057400"/>
            <a:ext cx="8997696" cy="4881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4" name="Date Placeholder 3"/>
          <p:cNvSpPr>
            <a:spLocks noGrp="1"/>
          </p:cNvSpPr>
          <p:nvPr>
            <p:ph type="dt" sz="half" idx="2"/>
          </p:nvPr>
        </p:nvSpPr>
        <p:spPr>
          <a:xfrm>
            <a:off x="7845552" y="7086600"/>
            <a:ext cx="1673352" cy="155448"/>
          </a:xfrm>
          <a:prstGeom prst="rect">
            <a:avLst/>
          </a:prstGeom>
        </p:spPr>
        <p:txBody>
          <a:bodyPr vert="horz" lIns="101882" tIns="50941" rIns="101882" bIns="50941" rtlCol="0" anchor="ctr"/>
          <a:lstStyle>
            <a:lvl1pPr algn="r">
              <a:defRPr sz="900">
                <a:solidFill>
                  <a:schemeClr val="tx1">
                    <a:tint val="75000"/>
                  </a:schemeClr>
                </a:solidFill>
                <a:latin typeface="Arial" pitchFamily="34" charset="0"/>
                <a:cs typeface="Arial" pitchFamily="34" charset="0"/>
              </a:defRPr>
            </a:lvl1pPr>
          </a:lstStyle>
          <a:p>
            <a:fld id="{19421298-5ECC-4ECF-8253-524571409FFE}" type="datetimeFigureOut">
              <a:rPr lang="en-GB" smtClean="0"/>
              <a:pPr/>
              <a:t>11/11/2016</a:t>
            </a:fld>
            <a:endParaRPr lang="en-GB" dirty="0"/>
          </a:p>
        </p:txBody>
      </p:sp>
      <p:sp>
        <p:nvSpPr>
          <p:cNvPr id="5" name="Footer Placeholder 4"/>
          <p:cNvSpPr>
            <a:spLocks noGrp="1"/>
          </p:cNvSpPr>
          <p:nvPr>
            <p:ph type="ftr" sz="quarter" idx="3"/>
          </p:nvPr>
        </p:nvSpPr>
        <p:spPr>
          <a:xfrm>
            <a:off x="530352" y="7086600"/>
            <a:ext cx="5779008" cy="155448"/>
          </a:xfrm>
          <a:prstGeom prst="rect">
            <a:avLst/>
          </a:prstGeom>
        </p:spPr>
        <p:txBody>
          <a:bodyPr vert="horz" lIns="101882" tIns="50941" rIns="101882" bIns="50941" rtlCol="0" anchor="ctr"/>
          <a:lstStyle>
            <a:lvl1pPr algn="l">
              <a:defRPr sz="9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7845552" y="7242048"/>
            <a:ext cx="1673352" cy="155448"/>
          </a:xfrm>
          <a:prstGeom prst="rect">
            <a:avLst/>
          </a:prstGeom>
        </p:spPr>
        <p:txBody>
          <a:bodyPr vert="horz" lIns="101882" tIns="50941" rIns="101882" bIns="50941" rtlCol="0" anchor="ctr"/>
          <a:lstStyle>
            <a:lvl1pPr algn="r">
              <a:defRPr sz="900">
                <a:solidFill>
                  <a:schemeClr val="tx1">
                    <a:tint val="75000"/>
                  </a:schemeClr>
                </a:solidFill>
                <a:latin typeface="Arial" pitchFamily="34" charset="0"/>
                <a:cs typeface="Arial" pitchFamily="34" charset="0"/>
              </a:defRPr>
            </a:lvl1pPr>
          </a:lstStyle>
          <a:p>
            <a:fld id="{4D5A39AF-FEF5-47AB-AA80-4C0BD4A8B092}"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16" r:id="rId1"/>
    <p:sldLayoutId id="2147483729" r:id="rId2"/>
    <p:sldLayoutId id="2147483701" r:id="rId3"/>
    <p:sldLayoutId id="2147483700" r:id="rId4"/>
    <p:sldLayoutId id="2147483697" r:id="rId5"/>
    <p:sldLayoutId id="2147483720" r:id="rId6"/>
    <p:sldLayoutId id="2147483696" r:id="rId7"/>
    <p:sldLayoutId id="2147483705" r:id="rId8"/>
    <p:sldLayoutId id="2147483688" r:id="rId9"/>
    <p:sldLayoutId id="2147483721" r:id="rId10"/>
    <p:sldLayoutId id="2147483730" r:id="rId11"/>
    <p:sldLayoutId id="2147483711" r:id="rId12"/>
    <p:sldLayoutId id="2147483708" r:id="rId13"/>
    <p:sldLayoutId id="2147483717" r:id="rId14"/>
    <p:sldLayoutId id="2147483731" r:id="rId15"/>
    <p:sldLayoutId id="2147483732" r:id="rId16"/>
    <p:sldLayoutId id="2147483733" r:id="rId17"/>
    <p:sldLayoutId id="2147483734" r:id="rId18"/>
    <p:sldLayoutId id="2147483735" r:id="rId19"/>
    <p:sldLayoutId id="2147483736" r:id="rId20"/>
  </p:sldLayoutIdLst>
  <p:txStyles>
    <p:titleStyle>
      <a:lvl1pPr algn="l" defTabSz="1018824" rtl="0" eaLnBrk="1" latinLnBrk="0" hangingPunct="1">
        <a:spcBef>
          <a:spcPct val="0"/>
        </a:spcBef>
        <a:buNone/>
        <a:defRPr sz="2400" b="1" i="1" kern="1200">
          <a:solidFill>
            <a:schemeClr val="tx2"/>
          </a:solidFill>
          <a:latin typeface="+mj-lt"/>
          <a:ea typeface="+mj-ea"/>
          <a:cs typeface="+mj-cs"/>
        </a:defRPr>
      </a:lvl1pPr>
    </p:titleStyle>
    <p:bodyStyle>
      <a:lvl1pPr marL="0" marR="0" indent="0" algn="l" defTabSz="1019175" rtl="0" eaLnBrk="1" fontAlgn="base" latinLnBrk="0" hangingPunct="1">
        <a:lnSpc>
          <a:spcPct val="100000"/>
        </a:lnSpc>
        <a:spcBef>
          <a:spcPts val="0"/>
        </a:spcBef>
        <a:spcAft>
          <a:spcPts val="600"/>
        </a:spcAft>
        <a:buClr>
          <a:srgbClr val="000000"/>
        </a:buClr>
        <a:buSzTx/>
        <a:buFont typeface="Wingdings" pitchFamily="2" charset="2"/>
        <a:buNone/>
        <a:tabLst/>
        <a:defRPr sz="20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600"/>
        </a:spcAft>
        <a:buClr>
          <a:srgbClr val="000000"/>
        </a:buClr>
        <a:buSzTx/>
        <a:buFont typeface="Times New Roman" pitchFamily="18" charset="0"/>
        <a:buChar char="•"/>
        <a:tabLst/>
        <a:defRPr sz="2000" kern="1200">
          <a:solidFill>
            <a:schemeClr val="tx1"/>
          </a:solidFill>
          <a:latin typeface="Georgia" pitchFamily="18" charset="0"/>
          <a:ea typeface="+mn-ea"/>
          <a:cs typeface="+mn-cs"/>
        </a:defRPr>
      </a:lvl2pPr>
      <a:lvl3pPr marL="468000" marR="0" indent="-230400" algn="l" defTabSz="1019175" rtl="0" eaLnBrk="1" fontAlgn="base" latinLnBrk="0" hangingPunct="1">
        <a:lnSpc>
          <a:spcPct val="100000"/>
        </a:lnSpc>
        <a:spcBef>
          <a:spcPts val="0"/>
        </a:spcBef>
        <a:spcAft>
          <a:spcPts val="600"/>
        </a:spcAft>
        <a:buClr>
          <a:srgbClr val="000000"/>
        </a:buClr>
        <a:buSzTx/>
        <a:buFont typeface="Arial" pitchFamily="34" charset="0"/>
        <a:buChar char="-"/>
        <a:tabLst/>
        <a:defRPr sz="2000" kern="1200">
          <a:solidFill>
            <a:schemeClr val="tx1"/>
          </a:solidFill>
          <a:latin typeface="Georgia" pitchFamily="18" charset="0"/>
          <a:ea typeface="+mn-ea"/>
          <a:cs typeface="+mn-cs"/>
        </a:defRPr>
      </a:lvl3pPr>
      <a:lvl4pPr marL="694800" marR="0" indent="-230400" algn="l" defTabSz="1019175" rtl="0" eaLnBrk="1" fontAlgn="base" latinLnBrk="0" hangingPunct="1">
        <a:lnSpc>
          <a:spcPct val="100000"/>
        </a:lnSpc>
        <a:spcBef>
          <a:spcPts val="0"/>
        </a:spcBef>
        <a:spcAft>
          <a:spcPts val="600"/>
        </a:spcAft>
        <a:buClr>
          <a:srgbClr val="000000"/>
        </a:buClr>
        <a:buSzTx/>
        <a:buFont typeface="Georgia" pitchFamily="18" charset="0"/>
        <a:buChar char="◦"/>
        <a:tabLst/>
        <a:defRPr sz="20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600"/>
        </a:spcAft>
        <a:buClr>
          <a:srgbClr val="000000"/>
        </a:buClr>
        <a:buSzTx/>
        <a:buFont typeface="Georgia" pitchFamily="18" charset="0"/>
        <a:buChar char="›"/>
        <a:tabLst/>
        <a:defRPr sz="2000" kern="1200" baseline="0">
          <a:solidFill>
            <a:schemeClr val="tx1"/>
          </a:solidFill>
          <a:latin typeface="Georgia" pitchFamily="18" charset="0"/>
          <a:ea typeface="+mn-ea"/>
          <a:cs typeface="+mn-cs"/>
        </a:defRPr>
      </a:lvl5pPr>
      <a:lvl6pPr marL="234000" indent="-230400" algn="l" defTabSz="1018824" rtl="0" eaLnBrk="1" latinLnBrk="0" hangingPunct="1">
        <a:lnSpc>
          <a:spcPct val="100000"/>
        </a:lnSpc>
        <a:spcBef>
          <a:spcPts val="0"/>
        </a:spcBef>
        <a:spcAft>
          <a:spcPts val="0"/>
        </a:spcAft>
        <a:buFont typeface="+mj-lt"/>
        <a:buAutoNum type="arabicPeriod"/>
        <a:defRPr lang="en-GB" sz="2000" kern="1200" baseline="0" noProof="0" dirty="0" smtClean="0">
          <a:solidFill>
            <a:schemeClr val="tx1"/>
          </a:solidFill>
          <a:latin typeface="Georgia" pitchFamily="18" charset="0"/>
          <a:ea typeface="+mn-ea"/>
          <a:cs typeface="+mn-cs"/>
        </a:defRPr>
      </a:lvl6pPr>
      <a:lvl7pPr marL="468000" indent="-228600" algn="l" defTabSz="1018824" rtl="0" eaLnBrk="1" latinLnBrk="0" hangingPunct="1">
        <a:lnSpc>
          <a:spcPct val="100000"/>
        </a:lnSpc>
        <a:spcBef>
          <a:spcPts val="0"/>
        </a:spcBef>
        <a:spcAft>
          <a:spcPts val="0"/>
        </a:spcAft>
        <a:buFont typeface="+mj-lt"/>
        <a:buAutoNum type="alphaLcPeriod"/>
        <a:defRPr lang="en-GB" sz="2000" kern="1200" baseline="0" noProof="0" dirty="0" smtClean="0">
          <a:solidFill>
            <a:schemeClr val="tx1"/>
          </a:solidFill>
          <a:latin typeface="Georgia" pitchFamily="18" charset="0"/>
          <a:ea typeface="+mn-ea"/>
          <a:cs typeface="+mn-cs"/>
        </a:defRPr>
      </a:lvl7pPr>
      <a:lvl8pPr marL="694800" indent="-228600" algn="l" defTabSz="1018824" rtl="0" eaLnBrk="1" latinLnBrk="0" hangingPunct="1">
        <a:lnSpc>
          <a:spcPct val="100000"/>
        </a:lnSpc>
        <a:spcBef>
          <a:spcPts val="0"/>
        </a:spcBef>
        <a:spcAft>
          <a:spcPts val="0"/>
        </a:spcAft>
        <a:buFont typeface="+mj-lt"/>
        <a:buAutoNum type="romanLcPeriod"/>
        <a:defRPr lang="en-GB" sz="20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2000" b="1" kern="1200" baseline="0" noProof="0" dirty="0" smtClean="0">
          <a:solidFill>
            <a:schemeClr val="tx2"/>
          </a:solidFill>
          <a:latin typeface="Georgia" pitchFamily="18" charset="0"/>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10" Type="http://schemas.openxmlformats.org/officeDocument/2006/relationships/image" Target="../media/image1.jpeg"/><Relationship Id="rId4" Type="http://schemas.openxmlformats.org/officeDocument/2006/relationships/tags" Target="../tags/tag148.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48.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2.xml"/><Relationship Id="rId5" Type="http://schemas.openxmlformats.org/officeDocument/2006/relationships/tags" Target="../tags/tag186.xml"/><Relationship Id="rId4" Type="http://schemas.openxmlformats.org/officeDocument/2006/relationships/tags" Target="../tags/tag185.xml"/></Relationships>
</file>

<file path=ppt/slides/_rels/slide11.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Layout" Target="../slideLayouts/slideLayout2.xml"/><Relationship Id="rId4" Type="http://schemas.openxmlformats.org/officeDocument/2006/relationships/tags" Target="../tags/tag190.xml"/></Relationships>
</file>

<file path=ppt/slides/_rels/slide12.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Layout" Target="../slideLayouts/slideLayout2.xml"/><Relationship Id="rId4" Type="http://schemas.openxmlformats.org/officeDocument/2006/relationships/tags" Target="../tags/tag194.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97.xml"/><Relationship Id="rId7" Type="http://schemas.openxmlformats.org/officeDocument/2006/relationships/diagramLayout" Target="../diagrams/layout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diagramData" Target="../diagrams/data1.xml"/><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198.xml"/><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201.xml"/><Relationship Id="rId7" Type="http://schemas.openxmlformats.org/officeDocument/2006/relationships/image" Target="../media/image49.jpe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Layout" Target="../slideLayouts/slideLayout2.xml"/><Relationship Id="rId5" Type="http://schemas.openxmlformats.org/officeDocument/2006/relationships/tags" Target="../tags/tag203.xml"/><Relationship Id="rId10" Type="http://schemas.openxmlformats.org/officeDocument/2006/relationships/image" Target="../media/image50.jpeg"/><Relationship Id="rId4" Type="http://schemas.openxmlformats.org/officeDocument/2006/relationships/tags" Target="../tags/tag202.xml"/><Relationship Id="rId9"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Layout" Target="../slideLayouts/slideLayout2.xml"/><Relationship Id="rId4" Type="http://schemas.openxmlformats.org/officeDocument/2006/relationships/tags" Target="../tags/tag207.xml"/></Relationships>
</file>

<file path=ppt/slides/_rels/slide16.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Layout" Target="../slideLayouts/slideLayout18.xml"/><Relationship Id="rId5" Type="http://schemas.openxmlformats.org/officeDocument/2006/relationships/tags" Target="../tags/tag212.xml"/><Relationship Id="rId4" Type="http://schemas.openxmlformats.org/officeDocument/2006/relationships/tags" Target="../tags/tag2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14.xml"/><Relationship Id="rId1" Type="http://schemas.openxmlformats.org/officeDocument/2006/relationships/tags" Target="../tags/tag2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16.xml"/><Relationship Id="rId1" Type="http://schemas.openxmlformats.org/officeDocument/2006/relationships/tags" Target="../tags/tag2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8.xml"/><Relationship Id="rId1" Type="http://schemas.openxmlformats.org/officeDocument/2006/relationships/tags" Target="../tags/tag217.xml"/></Relationships>
</file>

<file path=ppt/slides/_rels/slide2.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slideLayout" Target="../slideLayouts/slideLayout2.xml"/><Relationship Id="rId4" Type="http://schemas.openxmlformats.org/officeDocument/2006/relationships/tags" Target="../tags/tag15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20.xml"/><Relationship Id="rId1" Type="http://schemas.openxmlformats.org/officeDocument/2006/relationships/tags" Target="../tags/tag2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2.xml"/><Relationship Id="rId1" Type="http://schemas.openxmlformats.org/officeDocument/2006/relationships/tags" Target="../tags/tag2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image" Target="../media/image52.jpeg"/><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slideLayout" Target="../slideLayouts/slideLayout16.xml"/><Relationship Id="rId5" Type="http://schemas.openxmlformats.org/officeDocument/2006/relationships/tags" Target="../tags/tag229.xml"/><Relationship Id="rId4" Type="http://schemas.openxmlformats.org/officeDocument/2006/relationships/tags" Target="../tags/tag228.xml"/></Relationships>
</file>

<file path=ppt/slides/_rels/slide24.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chart" Target="../charts/chart3.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slideLayout" Target="../slideLayouts/slideLayout17.xml"/><Relationship Id="rId5" Type="http://schemas.openxmlformats.org/officeDocument/2006/relationships/tags" Target="../tags/tag234.xml"/><Relationship Id="rId4" Type="http://schemas.openxmlformats.org/officeDocument/2006/relationships/tags" Target="../tags/tag233.xml"/></Relationships>
</file>

<file path=ppt/slides/_rels/slide25.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slideLayout" Target="../slideLayouts/slideLayout18.xml"/><Relationship Id="rId5" Type="http://schemas.openxmlformats.org/officeDocument/2006/relationships/tags" Target="../tags/tag239.xml"/><Relationship Id="rId4" Type="http://schemas.openxmlformats.org/officeDocument/2006/relationships/tags" Target="../tags/tag238.xml"/></Relationships>
</file>

<file path=ppt/slides/_rels/slide26.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4"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245.xml"/><Relationship Id="rId7" Type="http://schemas.openxmlformats.org/officeDocument/2006/relationships/chart" Target="../charts/chart5.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chart" Target="../charts/chart4.xml"/><Relationship Id="rId5" Type="http://schemas.openxmlformats.org/officeDocument/2006/relationships/slideLayout" Target="../slideLayouts/slideLayout2.xml"/><Relationship Id="rId4" Type="http://schemas.openxmlformats.org/officeDocument/2006/relationships/tags" Target="../tags/tag246.xml"/></Relationships>
</file>

<file path=ppt/slides/_rels/slide28.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slideLayout" Target="../slideLayouts/slideLayout2.xml"/><Relationship Id="rId5" Type="http://schemas.openxmlformats.org/officeDocument/2006/relationships/tags" Target="../tags/tag251.xml"/><Relationship Id="rId4" Type="http://schemas.openxmlformats.org/officeDocument/2006/relationships/tags" Target="../tags/tag250.xml"/></Relationships>
</file>

<file path=ppt/slides/_rels/slide29.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5" Type="http://schemas.openxmlformats.org/officeDocument/2006/relationships/slideLayout" Target="../slideLayouts/slideLayout2.xml"/><Relationship Id="rId4" Type="http://schemas.openxmlformats.org/officeDocument/2006/relationships/tags" Target="../tags/tag255.xml"/></Relationships>
</file>

<file path=ppt/slides/_rels/slide3.xml.rels><?xml version="1.0" encoding="UTF-8" standalone="yes"?>
<Relationships xmlns="http://schemas.openxmlformats.org/package/2006/relationships"><Relationship Id="rId13" Type="http://schemas.openxmlformats.org/officeDocument/2006/relationships/image" Target="../media/image8.jpeg"/><Relationship Id="rId18" Type="http://schemas.openxmlformats.org/officeDocument/2006/relationships/image" Target="../media/image13.jpeg"/><Relationship Id="rId26" Type="http://schemas.openxmlformats.org/officeDocument/2006/relationships/image" Target="../media/image21.png"/><Relationship Id="rId39" Type="http://schemas.openxmlformats.org/officeDocument/2006/relationships/image" Target="../media/image34.jpg"/><Relationship Id="rId3" Type="http://schemas.openxmlformats.org/officeDocument/2006/relationships/tags" Target="../tags/tag159.xml"/><Relationship Id="rId21" Type="http://schemas.openxmlformats.org/officeDocument/2006/relationships/image" Target="../media/image16.jpeg"/><Relationship Id="rId34" Type="http://schemas.openxmlformats.org/officeDocument/2006/relationships/image" Target="../media/image29.jpeg"/><Relationship Id="rId42" Type="http://schemas.openxmlformats.org/officeDocument/2006/relationships/image" Target="../media/image37.png"/><Relationship Id="rId47" Type="http://schemas.openxmlformats.org/officeDocument/2006/relationships/image" Target="../media/image42.png"/><Relationship Id="rId50" Type="http://schemas.openxmlformats.org/officeDocument/2006/relationships/image" Target="../media/image45.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gif"/><Relationship Id="rId25" Type="http://schemas.openxmlformats.org/officeDocument/2006/relationships/image" Target="../media/image20.png"/><Relationship Id="rId33" Type="http://schemas.openxmlformats.org/officeDocument/2006/relationships/image" Target="../media/image28.jpeg"/><Relationship Id="rId38" Type="http://schemas.openxmlformats.org/officeDocument/2006/relationships/image" Target="../media/image33.png"/><Relationship Id="rId46" Type="http://schemas.openxmlformats.org/officeDocument/2006/relationships/image" Target="../media/image41.png"/><Relationship Id="rId2" Type="http://schemas.openxmlformats.org/officeDocument/2006/relationships/tags" Target="../tags/tag158.xml"/><Relationship Id="rId16" Type="http://schemas.openxmlformats.org/officeDocument/2006/relationships/image" Target="../media/image11.jpg"/><Relationship Id="rId20" Type="http://schemas.openxmlformats.org/officeDocument/2006/relationships/image" Target="../media/image15.png"/><Relationship Id="rId29" Type="http://schemas.openxmlformats.org/officeDocument/2006/relationships/image" Target="../media/image24.png"/><Relationship Id="rId41" Type="http://schemas.openxmlformats.org/officeDocument/2006/relationships/image" Target="../media/image36.jpeg"/><Relationship Id="rId1" Type="http://schemas.openxmlformats.org/officeDocument/2006/relationships/tags" Target="../tags/tag157.xml"/><Relationship Id="rId6" Type="http://schemas.openxmlformats.org/officeDocument/2006/relationships/slideLayout" Target="../slideLayouts/slideLayout2.xml"/><Relationship Id="rId11" Type="http://schemas.openxmlformats.org/officeDocument/2006/relationships/image" Target="../media/image6.jpeg"/><Relationship Id="rId24" Type="http://schemas.openxmlformats.org/officeDocument/2006/relationships/image" Target="../media/image19.png"/><Relationship Id="rId32" Type="http://schemas.openxmlformats.org/officeDocument/2006/relationships/image" Target="../media/image27.jpeg"/><Relationship Id="rId37" Type="http://schemas.openxmlformats.org/officeDocument/2006/relationships/image" Target="../media/image32.png"/><Relationship Id="rId40" Type="http://schemas.openxmlformats.org/officeDocument/2006/relationships/image" Target="../media/image35.jpeg"/><Relationship Id="rId45" Type="http://schemas.openxmlformats.org/officeDocument/2006/relationships/image" Target="../media/image40.png"/><Relationship Id="rId5" Type="http://schemas.openxmlformats.org/officeDocument/2006/relationships/tags" Target="../tags/tag161.xml"/><Relationship Id="rId15" Type="http://schemas.openxmlformats.org/officeDocument/2006/relationships/image" Target="../media/image10.jpeg"/><Relationship Id="rId23" Type="http://schemas.openxmlformats.org/officeDocument/2006/relationships/image" Target="../media/image18.png"/><Relationship Id="rId28" Type="http://schemas.openxmlformats.org/officeDocument/2006/relationships/image" Target="../media/image23.png"/><Relationship Id="rId36" Type="http://schemas.openxmlformats.org/officeDocument/2006/relationships/image" Target="../media/image31.jpeg"/><Relationship Id="rId49" Type="http://schemas.openxmlformats.org/officeDocument/2006/relationships/image" Target="../media/image44.png"/><Relationship Id="rId10" Type="http://schemas.openxmlformats.org/officeDocument/2006/relationships/image" Target="../media/image5.gif"/><Relationship Id="rId19" Type="http://schemas.openxmlformats.org/officeDocument/2006/relationships/image" Target="../media/image14.png"/><Relationship Id="rId31" Type="http://schemas.openxmlformats.org/officeDocument/2006/relationships/image" Target="../media/image26.jpeg"/><Relationship Id="rId44" Type="http://schemas.openxmlformats.org/officeDocument/2006/relationships/image" Target="../media/image39.png"/><Relationship Id="rId4" Type="http://schemas.openxmlformats.org/officeDocument/2006/relationships/tags" Target="../tags/tag160.xml"/><Relationship Id="rId9" Type="http://schemas.openxmlformats.org/officeDocument/2006/relationships/image" Target="../media/image4.png"/><Relationship Id="rId14" Type="http://schemas.openxmlformats.org/officeDocument/2006/relationships/image" Target="../media/image9.jpeg"/><Relationship Id="rId22" Type="http://schemas.openxmlformats.org/officeDocument/2006/relationships/image" Target="../media/image17.jpeg"/><Relationship Id="rId27" Type="http://schemas.openxmlformats.org/officeDocument/2006/relationships/image" Target="../media/image22.png"/><Relationship Id="rId30" Type="http://schemas.openxmlformats.org/officeDocument/2006/relationships/image" Target="../media/image25.jpeg"/><Relationship Id="rId35" Type="http://schemas.openxmlformats.org/officeDocument/2006/relationships/image" Target="../media/image30.jpeg"/><Relationship Id="rId43" Type="http://schemas.openxmlformats.org/officeDocument/2006/relationships/image" Target="../media/image38.jpeg"/><Relationship Id="rId48" Type="http://schemas.openxmlformats.org/officeDocument/2006/relationships/image" Target="../media/image43.png"/><Relationship Id="rId8" Type="http://schemas.openxmlformats.org/officeDocument/2006/relationships/image" Target="../media/image3.png"/><Relationship Id="rId51"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chart" Target="../charts/chart2.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chart" Target="../charts/chart1.xml"/><Relationship Id="rId5" Type="http://schemas.openxmlformats.org/officeDocument/2006/relationships/slideLayout" Target="../slideLayouts/slideLayout2.xml"/><Relationship Id="rId4" Type="http://schemas.openxmlformats.org/officeDocument/2006/relationships/tags" Target="../tags/tag165.xml"/></Relationships>
</file>

<file path=ppt/slides/_rels/slide5.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Layout" Target="../slideLayouts/slideLayout2.xml"/><Relationship Id="rId4" Type="http://schemas.openxmlformats.org/officeDocument/2006/relationships/tags" Target="../tags/tag169.xml"/></Relationships>
</file>

<file path=ppt/slides/_rels/slide6.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slideLayout" Target="../slideLayouts/slideLayout2.xml"/><Relationship Id="rId4" Type="http://schemas.openxmlformats.org/officeDocument/2006/relationships/tags" Target="../tags/tag1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75.xml"/><Relationship Id="rId1" Type="http://schemas.openxmlformats.org/officeDocument/2006/relationships/tags" Target="../tags/tag17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slideLayout" Target="../slideLayouts/slideLayout2.xml"/><Relationship Id="rId4" Type="http://schemas.openxmlformats.org/officeDocument/2006/relationships/tags" Target="../tags/tag1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1" y="612648"/>
            <a:ext cx="8997696" cy="6848856"/>
            <a:chOff x="530352" y="612648"/>
            <a:chExt cx="8997696" cy="6848856"/>
          </a:xfrm>
        </p:grpSpPr>
        <p:grpSp>
          <p:nvGrpSpPr>
            <p:cNvPr id="5" name="Group 107" hidden="1"/>
            <p:cNvGrpSpPr/>
            <p:nvPr/>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6" name="Group 106" hidden="1"/>
            <p:cNvGrpSpPr/>
            <p:nvPr/>
          </p:nvGrpSpPr>
          <p:grpSpPr>
            <a:xfrm>
              <a:off x="530352" y="1066800"/>
              <a:ext cx="8997696" cy="835152"/>
              <a:chOff x="530352" y="1066800"/>
              <a:chExt cx="8997696" cy="835152"/>
            </a:xfrm>
          </p:grpSpPr>
          <p:sp>
            <p:nvSpPr>
              <p:cNvPr id="50" name="Title block" hidden="1"/>
              <p:cNvSpPr>
                <a:spLocks noChangeArrowheads="1"/>
              </p:cNvSpPr>
              <p:nvPr/>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7"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8" name="Group 600" hidden="1"/>
            <p:cNvGrpSpPr/>
            <p:nvPr/>
          </p:nvGrpSpPr>
          <p:grpSpPr>
            <a:xfrm>
              <a:off x="533400" y="6245352"/>
              <a:ext cx="8994648" cy="688848"/>
              <a:chOff x="533400" y="6013704"/>
              <a:chExt cx="8994648" cy="688848"/>
            </a:xfrm>
          </p:grpSpPr>
          <p:sp>
            <p:nvSpPr>
              <p:cNvPr id="44" name="Content block 606" hidden="1"/>
              <p:cNvSpPr>
                <a:spLocks noChangeArrowheads="1"/>
              </p:cNvSpPr>
              <p:nvPr/>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5" hidden="1"/>
              <p:cNvSpPr>
                <a:spLocks noChangeArrowheads="1"/>
              </p:cNvSpPr>
              <p:nvPr/>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500" hidden="1"/>
            <p:cNvGrpSpPr/>
            <p:nvPr/>
          </p:nvGrpSpPr>
          <p:grpSpPr>
            <a:xfrm>
              <a:off x="533400" y="5407152"/>
              <a:ext cx="8994648" cy="688848"/>
              <a:chOff x="533400" y="5026152"/>
              <a:chExt cx="8994648" cy="688848"/>
            </a:xfrm>
          </p:grpSpPr>
          <p:sp>
            <p:nvSpPr>
              <p:cNvPr id="38" name="Content block 506" hidden="1"/>
              <p:cNvSpPr>
                <a:spLocks noChangeArrowheads="1"/>
              </p:cNvSpPr>
              <p:nvPr/>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5" hidden="1"/>
              <p:cNvSpPr>
                <a:spLocks noChangeArrowheads="1"/>
              </p:cNvSpPr>
              <p:nvPr/>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400" hidden="1"/>
            <p:cNvGrpSpPr/>
            <p:nvPr/>
          </p:nvGrpSpPr>
          <p:grpSpPr>
            <a:xfrm>
              <a:off x="533400" y="4568952"/>
              <a:ext cx="8994648" cy="688848"/>
              <a:chOff x="533400" y="4038600"/>
              <a:chExt cx="8994648" cy="688848"/>
            </a:xfrm>
          </p:grpSpPr>
          <p:sp>
            <p:nvSpPr>
              <p:cNvPr id="32" name="Content block 406" hidden="1"/>
              <p:cNvSpPr>
                <a:spLocks noChangeArrowheads="1"/>
              </p:cNvSpPr>
              <p:nvPr/>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5" hidden="1"/>
              <p:cNvSpPr>
                <a:spLocks noChangeArrowheads="1"/>
              </p:cNvSpPr>
              <p:nvPr/>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300" hidden="1"/>
            <p:cNvGrpSpPr/>
            <p:nvPr/>
          </p:nvGrpSpPr>
          <p:grpSpPr>
            <a:xfrm>
              <a:off x="533400" y="3730752"/>
              <a:ext cx="8994648" cy="688848"/>
              <a:chOff x="533400" y="3041904"/>
              <a:chExt cx="8994648" cy="688848"/>
            </a:xfrm>
          </p:grpSpPr>
          <p:sp>
            <p:nvSpPr>
              <p:cNvPr id="26" name="Content block 306" hidden="1"/>
              <p:cNvSpPr>
                <a:spLocks noChangeArrowheads="1"/>
              </p:cNvSpPr>
              <p:nvPr/>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5" hidden="1"/>
              <p:cNvSpPr>
                <a:spLocks noChangeArrowheads="1"/>
              </p:cNvSpPr>
              <p:nvPr/>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200" hidden="1"/>
            <p:cNvGrpSpPr/>
            <p:nvPr/>
          </p:nvGrpSpPr>
          <p:grpSpPr>
            <a:xfrm>
              <a:off x="533400" y="2892552"/>
              <a:ext cx="8994648" cy="688848"/>
              <a:chOff x="533400" y="1066800"/>
              <a:chExt cx="8994648" cy="688848"/>
            </a:xfrm>
          </p:grpSpPr>
          <p:sp>
            <p:nvSpPr>
              <p:cNvPr id="20" name="Content block 206" hidden="1"/>
              <p:cNvSpPr>
                <a:spLocks noChangeArrowheads="1"/>
              </p:cNvSpPr>
              <p:nvPr/>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5" hidden="1"/>
              <p:cNvSpPr>
                <a:spLocks noChangeArrowheads="1"/>
              </p:cNvSpPr>
              <p:nvPr/>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 name="Group 100" hidden="1"/>
            <p:cNvGrpSpPr/>
            <p:nvPr/>
          </p:nvGrpSpPr>
          <p:grpSpPr>
            <a:xfrm>
              <a:off x="533400" y="2054352"/>
              <a:ext cx="8994648" cy="688848"/>
              <a:chOff x="533400" y="2054352"/>
              <a:chExt cx="8994648" cy="688848"/>
            </a:xfrm>
          </p:grpSpPr>
          <p:sp>
            <p:nvSpPr>
              <p:cNvPr id="14" name="Content block 106" hidden="1"/>
              <p:cNvSpPr>
                <a:spLocks noChangeArrowheads="1"/>
              </p:cNvSpPr>
              <p:nvPr/>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5" hidden="1"/>
              <p:cNvSpPr>
                <a:spLocks noChangeArrowheads="1"/>
              </p:cNvSpPr>
              <p:nvPr/>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5" name="Descriptor"/>
          <p:cNvSpPr>
            <a:spLocks noGrp="1"/>
          </p:cNvSpPr>
          <p:nvPr>
            <p:custDataLst>
              <p:tags r:id="rId3"/>
            </p:custDataLst>
          </p:nvPr>
        </p:nvSpPr>
        <p:spPr bwMode="white">
          <a:xfrm>
            <a:off x="2059200" y="611643"/>
            <a:ext cx="3273332" cy="215444"/>
          </a:xfrm>
          <a:prstGeom prst="rect">
            <a:avLst/>
          </a:prstGeom>
        </p:spPr>
        <p:txBody>
          <a:bodyPr vert="horz" wrap="none" lIns="0" tIns="0" rIns="0" bIns="0" rtlCol="0" anchor="b" anchorCtr="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r>
              <a:rPr lang="en-GB" sz="1400" b="0" i="0" dirty="0" smtClean="0">
                <a:solidFill>
                  <a:schemeClr val="bg1"/>
                </a:solidFill>
                <a:latin typeface="Arial" pitchFamily="34" charset="0"/>
                <a:cs typeface="Arial" pitchFamily="34" charset="0"/>
              </a:rPr>
              <a:t>Corporate Finance &amp; Investment Banking</a:t>
            </a:r>
            <a:endParaRPr lang="en-GB" sz="1400" b="0" i="0" dirty="0">
              <a:solidFill>
                <a:schemeClr val="bg1"/>
              </a:solidFill>
              <a:latin typeface="Arial" pitchFamily="34" charset="0"/>
              <a:cs typeface="Arial" pitchFamily="34" charset="0"/>
            </a:endParaRPr>
          </a:p>
        </p:txBody>
      </p:sp>
      <p:sp>
        <p:nvSpPr>
          <p:cNvPr id="2" name="Title 1"/>
          <p:cNvSpPr>
            <a:spLocks noGrp="1"/>
          </p:cNvSpPr>
          <p:nvPr>
            <p:ph type="ctrTitle"/>
            <p:custDataLst>
              <p:tags r:id="rId4"/>
            </p:custDataLst>
          </p:nvPr>
        </p:nvSpPr>
        <p:spPr>
          <a:xfrm>
            <a:off x="2056818" y="1261037"/>
            <a:ext cx="5943600" cy="840230"/>
          </a:xfrm>
        </p:spPr>
        <p:txBody>
          <a:bodyPr bIns="64008"/>
          <a:lstStyle/>
          <a:p>
            <a:r>
              <a:rPr lang="en-GB" sz="2800" dirty="0" smtClean="0"/>
              <a:t>Maritime Logistics </a:t>
            </a:r>
            <a:br>
              <a:rPr lang="en-GB" sz="2800" dirty="0" smtClean="0"/>
            </a:br>
            <a:r>
              <a:rPr lang="en-GB" sz="2800" dirty="0" smtClean="0"/>
              <a:t>Financing in India</a:t>
            </a:r>
            <a:endParaRPr lang="en-GB" sz="2800" dirty="0"/>
          </a:p>
        </p:txBody>
      </p:sp>
      <p:sp>
        <p:nvSpPr>
          <p:cNvPr id="3" name="Subtitle 2"/>
          <p:cNvSpPr>
            <a:spLocks noGrp="1"/>
          </p:cNvSpPr>
          <p:nvPr>
            <p:ph type="subTitle" idx="1"/>
            <p:custDataLst>
              <p:tags r:id="rId5"/>
            </p:custDataLst>
          </p:nvPr>
        </p:nvSpPr>
        <p:spPr>
          <a:xfrm>
            <a:off x="2056818" y="2101267"/>
            <a:ext cx="5943600" cy="276999"/>
          </a:xfrm>
        </p:spPr>
        <p:txBody>
          <a:bodyPr/>
          <a:lstStyle/>
          <a:p>
            <a:r>
              <a:rPr lang="en-GB" sz="2000" i="1" dirty="0" smtClean="0"/>
              <a:t>Unlocking Coastal Potential in India</a:t>
            </a:r>
            <a:endParaRPr lang="en-GB" sz="2000" i="1" dirty="0"/>
          </a:p>
        </p:txBody>
      </p:sp>
      <p:sp>
        <p:nvSpPr>
          <p:cNvPr id="56" name="Confidentiality Stamp"/>
          <p:cNvSpPr>
            <a:spLocks noGrp="1"/>
          </p:cNvSpPr>
          <p:nvPr>
            <p:custDataLst>
              <p:tags r:id="rId6"/>
            </p:custDataLst>
          </p:nvPr>
        </p:nvSpPr>
        <p:spPr>
          <a:xfrm>
            <a:off x="530351" y="3729599"/>
            <a:ext cx="1224000" cy="307777"/>
          </a:xfrm>
          <a:prstGeom prst="rect">
            <a:avLst/>
          </a:prstGeom>
        </p:spPr>
        <p:txBody>
          <a:bodyPr vert="horz" wrap="square" lIns="0" tIns="0" rIns="0" bIns="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r>
              <a:rPr lang="en-GB" sz="1000" i="1" dirty="0" smtClean="0"/>
              <a:t>Strictly Private and Confidential</a:t>
            </a:r>
          </a:p>
        </p:txBody>
      </p:sp>
      <p:sp>
        <p:nvSpPr>
          <p:cNvPr id="64" name="Draft Stamp" hidden="1"/>
          <p:cNvSpPr txBox="1"/>
          <p:nvPr>
            <p:custDataLst>
              <p:tags r:id="rId7"/>
            </p:custDataLst>
          </p:nvPr>
        </p:nvSpPr>
        <p:spPr bwMode="black">
          <a:xfrm>
            <a:off x="530351" y="4037376"/>
            <a:ext cx="1371600" cy="292388"/>
          </a:xfrm>
          <a:prstGeom prst="rect">
            <a:avLst/>
          </a:prstGeom>
          <a:noFill/>
          <a:ln>
            <a:noFill/>
          </a:ln>
        </p:spPr>
        <p:txBody>
          <a:bodyPr wrap="square" lIns="0" tIns="0" rIns="0" bIns="137160" rtlCol="0" anchor="t" anchorCtr="0">
            <a:spAutoFit/>
          </a:bodyPr>
          <a:lstStyle/>
          <a:p>
            <a:pPr algn="l">
              <a:lnSpc>
                <a:spcPct val="100000"/>
              </a:lnSpc>
            </a:pPr>
            <a:r>
              <a:rPr lang="en-GB" sz="1000" b="1" i="1" dirty="0" smtClean="0">
                <a:solidFill>
                  <a:schemeClr val="tx1"/>
                </a:solidFill>
                <a:latin typeface="Georgia" pitchFamily="18" charset="0"/>
              </a:rPr>
              <a:t>Draft</a:t>
            </a:r>
            <a:endParaRPr lang="en-GB" sz="1000" b="1" i="1" dirty="0">
              <a:solidFill>
                <a:schemeClr val="tx1"/>
              </a:solidFill>
              <a:latin typeface="Georgia" pitchFamily="18" charset="0"/>
            </a:endParaRPr>
          </a:p>
        </p:txBody>
      </p:sp>
      <p:sp>
        <p:nvSpPr>
          <p:cNvPr id="65" name="Report Date"/>
          <p:cNvSpPr txBox="1"/>
          <p:nvPr>
            <p:custDataLst>
              <p:tags r:id="rId8"/>
            </p:custDataLst>
          </p:nvPr>
        </p:nvSpPr>
        <p:spPr bwMode="black">
          <a:xfrm>
            <a:off x="530351" y="4329764"/>
            <a:ext cx="1225296" cy="153888"/>
          </a:xfrm>
          <a:prstGeom prst="rect">
            <a:avLst/>
          </a:prstGeom>
          <a:noFill/>
          <a:ln>
            <a:noFill/>
          </a:ln>
        </p:spPr>
        <p:txBody>
          <a:bodyPr wrap="square" lIns="0" tIns="0" rIns="0" bIns="0" rtlCol="0">
            <a:spAutoFit/>
          </a:bodyPr>
          <a:lstStyle/>
          <a:p>
            <a:pPr algn="l"/>
            <a:r>
              <a:rPr lang="en-GB" sz="1000" i="1" dirty="0" smtClean="0">
                <a:latin typeface="Georgia" pitchFamily="18" charset="0"/>
              </a:rPr>
              <a:t>November 2016</a:t>
            </a:r>
            <a:endParaRPr lang="en-GB" sz="1000" i="1" dirty="0">
              <a:latin typeface="Georgia" pitchFamily="18" charset="0"/>
            </a:endParaRPr>
          </a:p>
        </p:txBody>
      </p:sp>
      <p:pic>
        <p:nvPicPr>
          <p:cNvPr id="57" name="Picture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4999" y="2535217"/>
            <a:ext cx="6784849" cy="4269233"/>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sz="2000" dirty="0" smtClean="0"/>
              <a:t>River Transportation – Inland Waterways Development</a:t>
            </a:r>
            <a:endParaRPr lang="en-GB" sz="2000" dirty="0"/>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8</a:t>
            </a:r>
          </a:p>
        </p:txBody>
      </p:sp>
      <p:pic>
        <p:nvPicPr>
          <p:cNvPr id="66" name="Pictur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9874" y="1524000"/>
            <a:ext cx="4433726" cy="5205984"/>
          </a:xfrm>
          <a:prstGeom prst="rect">
            <a:avLst/>
          </a:prstGeom>
        </p:spPr>
      </p:pic>
      <p:sp>
        <p:nvSpPr>
          <p:cNvPr id="67" name="Rectangle 66"/>
          <p:cNvSpPr/>
          <p:nvPr/>
        </p:nvSpPr>
        <p:spPr>
          <a:xfrm>
            <a:off x="427538" y="1701123"/>
            <a:ext cx="4608120" cy="1423077"/>
          </a:xfrm>
          <a:prstGeom prst="rect">
            <a:avLst/>
          </a:prstGeom>
          <a:noFill/>
          <a:ln w="6350">
            <a:noFill/>
          </a:ln>
        </p:spPr>
        <p:txBody>
          <a:bodyPr vert="horz" wrap="square" lIns="91440" tIns="45720" rIns="91440" bIns="45720" rtlCol="0" anchor="t">
            <a:noAutofit/>
          </a:bodyPr>
          <a:lstStyle/>
          <a:p>
            <a:pPr marL="171450" indent="-171450">
              <a:spcBef>
                <a:spcPts val="600"/>
              </a:spcBef>
              <a:buFont typeface="Arial" panose="020B0604020202020204" pitchFamily="34" charset="0"/>
              <a:buChar char="•"/>
            </a:pPr>
            <a:r>
              <a:rPr lang="en-GB" dirty="0" smtClean="0">
                <a:solidFill>
                  <a:srgbClr val="000000"/>
                </a:solidFill>
                <a:latin typeface="Georgia"/>
              </a:rPr>
              <a:t>India is endowed with a variety of navigable waterways covering a length of 14,500 kms</a:t>
            </a:r>
            <a:r>
              <a:rPr lang="en-GB" dirty="0">
                <a:solidFill>
                  <a:srgbClr val="000000"/>
                </a:solidFill>
                <a:latin typeface="Georgia"/>
              </a:rPr>
              <a:t> </a:t>
            </a:r>
            <a:r>
              <a:rPr lang="en-GB" dirty="0" smtClean="0">
                <a:solidFill>
                  <a:srgbClr val="000000"/>
                </a:solidFill>
                <a:latin typeface="Georgia"/>
              </a:rPr>
              <a:t>and  comprising river systems, canals, back waters, creeks, and tidal inlets</a:t>
            </a:r>
          </a:p>
          <a:p>
            <a:pPr marL="171450" indent="-171450">
              <a:spcBef>
                <a:spcPts val="600"/>
              </a:spcBef>
              <a:buFont typeface="Arial" panose="020B0604020202020204" pitchFamily="34" charset="0"/>
              <a:buChar char="•"/>
            </a:pPr>
            <a:r>
              <a:rPr lang="en-GB" dirty="0" smtClean="0">
                <a:solidFill>
                  <a:srgbClr val="000000"/>
                </a:solidFill>
                <a:latin typeface="Georgia"/>
              </a:rPr>
              <a:t>However, navigation by mechanized crafts is possible only over a limited length (5,200 kms in river and 4,000 kms in canals)</a:t>
            </a:r>
          </a:p>
          <a:p>
            <a:pPr marL="171450" indent="-171450">
              <a:spcBef>
                <a:spcPts val="600"/>
              </a:spcBef>
              <a:buFont typeface="Arial" panose="020B0604020202020204" pitchFamily="34" charset="0"/>
              <a:buChar char="•"/>
            </a:pPr>
            <a:r>
              <a:rPr lang="en-GB" dirty="0" smtClean="0">
                <a:solidFill>
                  <a:srgbClr val="000000"/>
                </a:solidFill>
                <a:latin typeface="Georgia"/>
              </a:rPr>
              <a:t>Total cargo transportation through waterways accounts for ~3% of the total transportation (for China, it is ~47%, US ~21% and EU ~44%)  </a:t>
            </a:r>
            <a:endParaRPr lang="en-GB" dirty="0">
              <a:solidFill>
                <a:srgbClr val="000000"/>
              </a:solidFill>
              <a:latin typeface="Georgia"/>
            </a:endParaRPr>
          </a:p>
          <a:p>
            <a:pPr marL="171450" indent="-171450">
              <a:spcBef>
                <a:spcPts val="600"/>
              </a:spcBef>
              <a:buFont typeface="Arial" panose="020B0604020202020204" pitchFamily="34" charset="0"/>
              <a:buChar char="•"/>
            </a:pPr>
            <a:r>
              <a:rPr lang="en-GB" dirty="0" smtClean="0">
                <a:solidFill>
                  <a:srgbClr val="000000"/>
                </a:solidFill>
                <a:latin typeface="Georgia"/>
              </a:rPr>
              <a:t>Current navigable waterways are:</a:t>
            </a:r>
          </a:p>
        </p:txBody>
      </p:sp>
      <p:sp>
        <p:nvSpPr>
          <p:cNvPr id="68" name="TextBox 67"/>
          <p:cNvSpPr txBox="1"/>
          <p:nvPr/>
        </p:nvSpPr>
        <p:spPr>
          <a:xfrm>
            <a:off x="533400" y="6871901"/>
            <a:ext cx="2819400" cy="138499"/>
          </a:xfrm>
          <a:prstGeom prst="rect">
            <a:avLst/>
          </a:prstGeom>
          <a:noFill/>
          <a:ln>
            <a:noFill/>
          </a:ln>
        </p:spPr>
        <p:txBody>
          <a:bodyPr wrap="square" lIns="0" tIns="0" rIns="0" bIns="0" rtlCol="0">
            <a:spAutoFit/>
          </a:bodyPr>
          <a:lstStyle/>
          <a:p>
            <a:r>
              <a:rPr lang="en-GB" sz="900" dirty="0" smtClean="0">
                <a:solidFill>
                  <a:srgbClr val="000000"/>
                </a:solidFill>
                <a:latin typeface="Georgia" pitchFamily="18" charset="0"/>
                <a:cs typeface="Arial" pitchFamily="34" charset="0"/>
              </a:rPr>
              <a:t>Source : Statistics of Inland Water Transport 2014</a:t>
            </a:r>
          </a:p>
        </p:txBody>
      </p:sp>
      <p:sp>
        <p:nvSpPr>
          <p:cNvPr id="69" name="TextBox 68"/>
          <p:cNvSpPr txBox="1"/>
          <p:nvPr/>
        </p:nvSpPr>
        <p:spPr>
          <a:xfrm>
            <a:off x="5319873" y="6781800"/>
            <a:ext cx="2836573" cy="138499"/>
          </a:xfrm>
          <a:prstGeom prst="rect">
            <a:avLst/>
          </a:prstGeom>
          <a:noFill/>
          <a:ln>
            <a:noFill/>
          </a:ln>
        </p:spPr>
        <p:txBody>
          <a:bodyPr wrap="square" lIns="0" tIns="0" rIns="0" bIns="0" rtlCol="0">
            <a:spAutoFit/>
          </a:bodyPr>
          <a:lstStyle/>
          <a:p>
            <a:r>
              <a:rPr lang="en-GB" sz="900" dirty="0" smtClean="0">
                <a:solidFill>
                  <a:srgbClr val="000000"/>
                </a:solidFill>
                <a:latin typeface="Georgia" pitchFamily="18" charset="0"/>
                <a:cs typeface="Arial" pitchFamily="34" charset="0"/>
              </a:rPr>
              <a:t>Source : Inland Waterways Authority of India website</a:t>
            </a:r>
          </a:p>
        </p:txBody>
      </p:sp>
      <p:graphicFrame>
        <p:nvGraphicFramePr>
          <p:cNvPr id="70" name="Table 69"/>
          <p:cNvGraphicFramePr>
            <a:graphicFrameLocks noGrp="1"/>
          </p:cNvGraphicFramePr>
          <p:nvPr>
            <p:custDataLst>
              <p:tags r:id="rId5"/>
            </p:custDataLst>
            <p:extLst>
              <p:ext uri="{D42A27DB-BD31-4B8C-83A1-F6EECF244321}">
                <p14:modId xmlns:p14="http://schemas.microsoft.com/office/powerpoint/2010/main" val="131185496"/>
              </p:ext>
            </p:extLst>
          </p:nvPr>
        </p:nvGraphicFramePr>
        <p:xfrm>
          <a:off x="522272" y="3759415"/>
          <a:ext cx="4572000" cy="2965899"/>
        </p:xfrm>
        <a:graphic>
          <a:graphicData uri="http://schemas.openxmlformats.org/drawingml/2006/table">
            <a:tbl>
              <a:tblPr firstRow="1" firstCol="1" bandRow="1"/>
              <a:tblGrid>
                <a:gridCol w="491427"/>
                <a:gridCol w="3318573"/>
                <a:gridCol w="762000"/>
              </a:tblGrid>
              <a:tr h="260539">
                <a:tc>
                  <a:txBody>
                    <a:bodyPr/>
                    <a:lstStyle>
                      <a:lvl1pPr marL="0" algn="l" defTabSz="1018824" rtl="0" eaLnBrk="1" latinLnBrk="0" hangingPunct="1">
                        <a:defRPr sz="2000" b="1" kern="1200">
                          <a:solidFill>
                            <a:schemeClr val="dk2"/>
                          </a:solidFill>
                          <a:latin typeface="Georgia"/>
                        </a:defRPr>
                      </a:lvl1pPr>
                      <a:lvl2pPr marL="509412" algn="l" defTabSz="1018824" rtl="0" eaLnBrk="1" latinLnBrk="0" hangingPunct="1">
                        <a:defRPr sz="2000" b="1" kern="1200">
                          <a:solidFill>
                            <a:schemeClr val="dk2"/>
                          </a:solidFill>
                          <a:latin typeface="Georgia"/>
                        </a:defRPr>
                      </a:lvl2pPr>
                      <a:lvl3pPr marL="1018824" algn="l" defTabSz="1018824" rtl="0" eaLnBrk="1" latinLnBrk="0" hangingPunct="1">
                        <a:defRPr sz="2000" b="1" kern="1200">
                          <a:solidFill>
                            <a:schemeClr val="dk2"/>
                          </a:solidFill>
                          <a:latin typeface="Georgia"/>
                        </a:defRPr>
                      </a:lvl3pPr>
                      <a:lvl4pPr marL="1528237" algn="l" defTabSz="1018824" rtl="0" eaLnBrk="1" latinLnBrk="0" hangingPunct="1">
                        <a:defRPr sz="2000" b="1" kern="1200">
                          <a:solidFill>
                            <a:schemeClr val="dk2"/>
                          </a:solidFill>
                          <a:latin typeface="Georgia"/>
                        </a:defRPr>
                      </a:lvl4pPr>
                      <a:lvl5pPr marL="2037649" algn="l" defTabSz="1018824" rtl="0" eaLnBrk="1" latinLnBrk="0" hangingPunct="1">
                        <a:defRPr sz="2000" b="1" kern="1200">
                          <a:solidFill>
                            <a:schemeClr val="dk2"/>
                          </a:solidFill>
                          <a:latin typeface="Georgia"/>
                        </a:defRPr>
                      </a:lvl5pPr>
                      <a:lvl6pPr marL="2547061" algn="l" defTabSz="1018824" rtl="0" eaLnBrk="1" latinLnBrk="0" hangingPunct="1">
                        <a:defRPr sz="2000" b="1" kern="1200">
                          <a:solidFill>
                            <a:schemeClr val="dk2"/>
                          </a:solidFill>
                          <a:latin typeface="Georgia"/>
                        </a:defRPr>
                      </a:lvl6pPr>
                      <a:lvl7pPr marL="3056473" algn="l" defTabSz="1018824" rtl="0" eaLnBrk="1" latinLnBrk="0" hangingPunct="1">
                        <a:defRPr sz="2000" b="1" kern="1200">
                          <a:solidFill>
                            <a:schemeClr val="dk2"/>
                          </a:solidFill>
                          <a:latin typeface="Georgia"/>
                        </a:defRPr>
                      </a:lvl7pPr>
                      <a:lvl8pPr marL="3565886" algn="l" defTabSz="1018824" rtl="0" eaLnBrk="1" latinLnBrk="0" hangingPunct="1">
                        <a:defRPr sz="2000" b="1" kern="1200">
                          <a:solidFill>
                            <a:schemeClr val="dk2"/>
                          </a:solidFill>
                          <a:latin typeface="Georgia"/>
                        </a:defRPr>
                      </a:lvl8pPr>
                      <a:lvl9pPr marL="4075298" algn="l" defTabSz="1018824" rtl="0" eaLnBrk="1" latinLnBrk="0" hangingPunct="1">
                        <a:defRPr sz="2000" b="1" kern="1200">
                          <a:solidFill>
                            <a:schemeClr val="dk2"/>
                          </a:solidFill>
                          <a:latin typeface="Georgia"/>
                        </a:defRPr>
                      </a:lvl9pPr>
                    </a:lstStyle>
                    <a:p>
                      <a:pPr algn="ctr"/>
                      <a:r>
                        <a:rPr lang="en-GB" sz="1100" dirty="0" smtClean="0">
                          <a:solidFill>
                            <a:schemeClr val="bg1"/>
                          </a:solidFill>
                        </a:rPr>
                        <a:t>NW</a:t>
                      </a:r>
                      <a:endParaRPr lang="en-GB" sz="1100" dirty="0">
                        <a:solidFill>
                          <a:schemeClr val="bg1"/>
                        </a:solidFill>
                      </a:endParaRPr>
                    </a:p>
                  </a:txBody>
                  <a:tcPr marL="27432" marR="27432" marT="27432" marB="27432" anchor="ctr">
                    <a:lnL>
                      <a:noFill/>
                    </a:lnL>
                    <a:lnR>
                      <a:noFill/>
                    </a:lnR>
                    <a:lnT>
                      <a:noFill/>
                    </a:lnT>
                    <a:lnB w="12700" cmpd="sng">
                      <a:solidFill>
                        <a:srgbClr val="E0301E"/>
                      </a:solidFill>
                    </a:lnB>
                    <a:lnTlToBr w="12700" cmpd="sng">
                      <a:noFill/>
                      <a:prstDash val="solid"/>
                    </a:lnTlToBr>
                    <a:lnBlToTr w="12700" cmpd="sng">
                      <a:noFill/>
                      <a:prstDash val="solid"/>
                    </a:lnBlToTr>
                    <a:solidFill>
                      <a:srgbClr val="E0301E"/>
                    </a:solidFill>
                  </a:tcPr>
                </a:tc>
                <a:tc>
                  <a:txBody>
                    <a:bodyPr/>
                    <a:lstStyle>
                      <a:lvl1pPr marL="0" algn="l" defTabSz="1018824" rtl="0" eaLnBrk="1" latinLnBrk="0" hangingPunct="1">
                        <a:defRPr sz="2000" b="1" kern="1200">
                          <a:solidFill>
                            <a:schemeClr val="dk2"/>
                          </a:solidFill>
                          <a:latin typeface="Georgia"/>
                        </a:defRPr>
                      </a:lvl1pPr>
                      <a:lvl2pPr marL="509412" algn="l" defTabSz="1018824" rtl="0" eaLnBrk="1" latinLnBrk="0" hangingPunct="1">
                        <a:defRPr sz="2000" b="1" kern="1200">
                          <a:solidFill>
                            <a:schemeClr val="dk2"/>
                          </a:solidFill>
                          <a:latin typeface="Georgia"/>
                        </a:defRPr>
                      </a:lvl2pPr>
                      <a:lvl3pPr marL="1018824" algn="l" defTabSz="1018824" rtl="0" eaLnBrk="1" latinLnBrk="0" hangingPunct="1">
                        <a:defRPr sz="2000" b="1" kern="1200">
                          <a:solidFill>
                            <a:schemeClr val="dk2"/>
                          </a:solidFill>
                          <a:latin typeface="Georgia"/>
                        </a:defRPr>
                      </a:lvl3pPr>
                      <a:lvl4pPr marL="1528237" algn="l" defTabSz="1018824" rtl="0" eaLnBrk="1" latinLnBrk="0" hangingPunct="1">
                        <a:defRPr sz="2000" b="1" kern="1200">
                          <a:solidFill>
                            <a:schemeClr val="dk2"/>
                          </a:solidFill>
                          <a:latin typeface="Georgia"/>
                        </a:defRPr>
                      </a:lvl4pPr>
                      <a:lvl5pPr marL="2037649" algn="l" defTabSz="1018824" rtl="0" eaLnBrk="1" latinLnBrk="0" hangingPunct="1">
                        <a:defRPr sz="2000" b="1" kern="1200">
                          <a:solidFill>
                            <a:schemeClr val="dk2"/>
                          </a:solidFill>
                          <a:latin typeface="Georgia"/>
                        </a:defRPr>
                      </a:lvl5pPr>
                      <a:lvl6pPr marL="2547061" algn="l" defTabSz="1018824" rtl="0" eaLnBrk="1" latinLnBrk="0" hangingPunct="1">
                        <a:defRPr sz="2000" b="1" kern="1200">
                          <a:solidFill>
                            <a:schemeClr val="dk2"/>
                          </a:solidFill>
                          <a:latin typeface="Georgia"/>
                        </a:defRPr>
                      </a:lvl6pPr>
                      <a:lvl7pPr marL="3056473" algn="l" defTabSz="1018824" rtl="0" eaLnBrk="1" latinLnBrk="0" hangingPunct="1">
                        <a:defRPr sz="2000" b="1" kern="1200">
                          <a:solidFill>
                            <a:schemeClr val="dk2"/>
                          </a:solidFill>
                          <a:latin typeface="Georgia"/>
                        </a:defRPr>
                      </a:lvl7pPr>
                      <a:lvl8pPr marL="3565886" algn="l" defTabSz="1018824" rtl="0" eaLnBrk="1" latinLnBrk="0" hangingPunct="1">
                        <a:defRPr sz="2000" b="1" kern="1200">
                          <a:solidFill>
                            <a:schemeClr val="dk2"/>
                          </a:solidFill>
                          <a:latin typeface="Georgia"/>
                        </a:defRPr>
                      </a:lvl8pPr>
                      <a:lvl9pPr marL="4075298" algn="l" defTabSz="1018824" rtl="0" eaLnBrk="1" latinLnBrk="0" hangingPunct="1">
                        <a:defRPr sz="2000" b="1" kern="1200">
                          <a:solidFill>
                            <a:schemeClr val="dk2"/>
                          </a:solidFill>
                          <a:latin typeface="Georgia"/>
                        </a:defRPr>
                      </a:lvl9pPr>
                    </a:lstStyle>
                    <a:p>
                      <a:pPr algn="ctr"/>
                      <a:r>
                        <a:rPr lang="en-GB" sz="1100" dirty="0" smtClean="0">
                          <a:solidFill>
                            <a:schemeClr val="bg1"/>
                          </a:solidFill>
                        </a:rPr>
                        <a:t>Waterway Stretch</a:t>
                      </a:r>
                      <a:endParaRPr lang="en-GB" sz="1100" dirty="0">
                        <a:solidFill>
                          <a:schemeClr val="bg1"/>
                        </a:solidFill>
                      </a:endParaRPr>
                    </a:p>
                  </a:txBody>
                  <a:tcPr marL="27432" marR="27432" marT="27432" marB="27432" anchor="ctr">
                    <a:lnL>
                      <a:noFill/>
                    </a:lnL>
                    <a:lnR>
                      <a:noFill/>
                    </a:lnR>
                    <a:lnT>
                      <a:noFill/>
                    </a:lnT>
                    <a:lnB w="12700" cmpd="sng">
                      <a:solidFill>
                        <a:srgbClr val="E0301E"/>
                      </a:solidFill>
                    </a:lnB>
                    <a:lnTlToBr w="12700" cmpd="sng">
                      <a:noFill/>
                      <a:prstDash val="solid"/>
                    </a:lnTlToBr>
                    <a:lnBlToTr w="12700" cmpd="sng">
                      <a:noFill/>
                      <a:prstDash val="solid"/>
                    </a:lnBlToTr>
                    <a:solidFill>
                      <a:srgbClr val="E0301E"/>
                    </a:solidFill>
                  </a:tcPr>
                </a:tc>
                <a:tc>
                  <a:txBody>
                    <a:bodyPr/>
                    <a:lstStyle>
                      <a:lvl1pPr marL="0" algn="l" defTabSz="1018824" rtl="0" eaLnBrk="1" latinLnBrk="0" hangingPunct="1">
                        <a:defRPr sz="2000" b="1" kern="1200">
                          <a:solidFill>
                            <a:schemeClr val="dk2"/>
                          </a:solidFill>
                          <a:latin typeface="Georgia"/>
                        </a:defRPr>
                      </a:lvl1pPr>
                      <a:lvl2pPr marL="509412" algn="l" defTabSz="1018824" rtl="0" eaLnBrk="1" latinLnBrk="0" hangingPunct="1">
                        <a:defRPr sz="2000" b="1" kern="1200">
                          <a:solidFill>
                            <a:schemeClr val="dk2"/>
                          </a:solidFill>
                          <a:latin typeface="Georgia"/>
                        </a:defRPr>
                      </a:lvl2pPr>
                      <a:lvl3pPr marL="1018824" algn="l" defTabSz="1018824" rtl="0" eaLnBrk="1" latinLnBrk="0" hangingPunct="1">
                        <a:defRPr sz="2000" b="1" kern="1200">
                          <a:solidFill>
                            <a:schemeClr val="dk2"/>
                          </a:solidFill>
                          <a:latin typeface="Georgia"/>
                        </a:defRPr>
                      </a:lvl3pPr>
                      <a:lvl4pPr marL="1528237" algn="l" defTabSz="1018824" rtl="0" eaLnBrk="1" latinLnBrk="0" hangingPunct="1">
                        <a:defRPr sz="2000" b="1" kern="1200">
                          <a:solidFill>
                            <a:schemeClr val="dk2"/>
                          </a:solidFill>
                          <a:latin typeface="Georgia"/>
                        </a:defRPr>
                      </a:lvl4pPr>
                      <a:lvl5pPr marL="2037649" algn="l" defTabSz="1018824" rtl="0" eaLnBrk="1" latinLnBrk="0" hangingPunct="1">
                        <a:defRPr sz="2000" b="1" kern="1200">
                          <a:solidFill>
                            <a:schemeClr val="dk2"/>
                          </a:solidFill>
                          <a:latin typeface="Georgia"/>
                        </a:defRPr>
                      </a:lvl5pPr>
                      <a:lvl6pPr marL="2547061" algn="l" defTabSz="1018824" rtl="0" eaLnBrk="1" latinLnBrk="0" hangingPunct="1">
                        <a:defRPr sz="2000" b="1" kern="1200">
                          <a:solidFill>
                            <a:schemeClr val="dk2"/>
                          </a:solidFill>
                          <a:latin typeface="Georgia"/>
                        </a:defRPr>
                      </a:lvl6pPr>
                      <a:lvl7pPr marL="3056473" algn="l" defTabSz="1018824" rtl="0" eaLnBrk="1" latinLnBrk="0" hangingPunct="1">
                        <a:defRPr sz="2000" b="1" kern="1200">
                          <a:solidFill>
                            <a:schemeClr val="dk2"/>
                          </a:solidFill>
                          <a:latin typeface="Georgia"/>
                        </a:defRPr>
                      </a:lvl7pPr>
                      <a:lvl8pPr marL="3565886" algn="l" defTabSz="1018824" rtl="0" eaLnBrk="1" latinLnBrk="0" hangingPunct="1">
                        <a:defRPr sz="2000" b="1" kern="1200">
                          <a:solidFill>
                            <a:schemeClr val="dk2"/>
                          </a:solidFill>
                          <a:latin typeface="Georgia"/>
                        </a:defRPr>
                      </a:lvl8pPr>
                      <a:lvl9pPr marL="4075298" algn="l" defTabSz="1018824" rtl="0" eaLnBrk="1" latinLnBrk="0" hangingPunct="1">
                        <a:defRPr sz="2000" b="1" kern="1200">
                          <a:solidFill>
                            <a:schemeClr val="dk2"/>
                          </a:solidFill>
                          <a:latin typeface="Georgia"/>
                        </a:defRPr>
                      </a:lvl9pPr>
                    </a:lstStyle>
                    <a:p>
                      <a:pPr algn="ctr"/>
                      <a:r>
                        <a:rPr lang="en-GB" sz="1100" dirty="0" smtClean="0">
                          <a:solidFill>
                            <a:schemeClr val="bg1"/>
                          </a:solidFill>
                        </a:rPr>
                        <a:t>Length (Km)</a:t>
                      </a:r>
                      <a:endParaRPr lang="en-GB" sz="1100" dirty="0">
                        <a:solidFill>
                          <a:schemeClr val="bg1"/>
                        </a:solidFill>
                      </a:endParaRPr>
                    </a:p>
                  </a:txBody>
                  <a:tcPr marL="27432" marR="27432" marT="27432" marB="27432" anchor="ctr">
                    <a:lnL>
                      <a:noFill/>
                    </a:lnL>
                    <a:lnR>
                      <a:noFill/>
                    </a:lnR>
                    <a:lnT>
                      <a:noFill/>
                    </a:lnT>
                    <a:lnB w="12700" cmpd="sng">
                      <a:solidFill>
                        <a:srgbClr val="E0301E"/>
                      </a:solidFill>
                    </a:lnB>
                    <a:lnTlToBr w="12700" cmpd="sng">
                      <a:noFill/>
                      <a:prstDash val="solid"/>
                    </a:lnTlToBr>
                    <a:lnBlToTr w="12700" cmpd="sng">
                      <a:noFill/>
                      <a:prstDash val="solid"/>
                    </a:lnBlToTr>
                    <a:solidFill>
                      <a:srgbClr val="E0301E"/>
                    </a:solidFill>
                  </a:tcPr>
                </a:tc>
              </a:tr>
              <a:tr h="260539">
                <a:tc>
                  <a:txBody>
                    <a:bodyPr/>
                    <a:lstStyle>
                      <a:lvl1pPr marL="0" algn="l" defTabSz="1018824" rtl="0" eaLnBrk="1" latinLnBrk="0" hangingPunct="1">
                        <a:defRPr sz="2000" b="1" kern="1200">
                          <a:solidFill>
                            <a:schemeClr val="dk1"/>
                          </a:solidFill>
                          <a:latin typeface="Georgia"/>
                        </a:defRPr>
                      </a:lvl1pPr>
                      <a:lvl2pPr marL="509412" algn="l" defTabSz="1018824" rtl="0" eaLnBrk="1" latinLnBrk="0" hangingPunct="1">
                        <a:defRPr sz="2000" b="1" kern="1200">
                          <a:solidFill>
                            <a:schemeClr val="dk1"/>
                          </a:solidFill>
                          <a:latin typeface="Georgia"/>
                        </a:defRPr>
                      </a:lvl2pPr>
                      <a:lvl3pPr marL="1018824" algn="l" defTabSz="1018824" rtl="0" eaLnBrk="1" latinLnBrk="0" hangingPunct="1">
                        <a:defRPr sz="2000" b="1" kern="1200">
                          <a:solidFill>
                            <a:schemeClr val="dk1"/>
                          </a:solidFill>
                          <a:latin typeface="Georgia"/>
                        </a:defRPr>
                      </a:lvl3pPr>
                      <a:lvl4pPr marL="1528237" algn="l" defTabSz="1018824" rtl="0" eaLnBrk="1" latinLnBrk="0" hangingPunct="1">
                        <a:defRPr sz="2000" b="1" kern="1200">
                          <a:solidFill>
                            <a:schemeClr val="dk1"/>
                          </a:solidFill>
                          <a:latin typeface="Georgia"/>
                        </a:defRPr>
                      </a:lvl4pPr>
                      <a:lvl5pPr marL="2037649" algn="l" defTabSz="1018824" rtl="0" eaLnBrk="1" latinLnBrk="0" hangingPunct="1">
                        <a:defRPr sz="2000" b="1" kern="1200">
                          <a:solidFill>
                            <a:schemeClr val="dk1"/>
                          </a:solidFill>
                          <a:latin typeface="Georgia"/>
                        </a:defRPr>
                      </a:lvl5pPr>
                      <a:lvl6pPr marL="2547061" algn="l" defTabSz="1018824" rtl="0" eaLnBrk="1" latinLnBrk="0" hangingPunct="1">
                        <a:defRPr sz="2000" b="1" kern="1200">
                          <a:solidFill>
                            <a:schemeClr val="dk1"/>
                          </a:solidFill>
                          <a:latin typeface="Georgia"/>
                        </a:defRPr>
                      </a:lvl6pPr>
                      <a:lvl7pPr marL="3056473" algn="l" defTabSz="1018824" rtl="0" eaLnBrk="1" latinLnBrk="0" hangingPunct="1">
                        <a:defRPr sz="2000" b="1" kern="1200">
                          <a:solidFill>
                            <a:schemeClr val="dk1"/>
                          </a:solidFill>
                          <a:latin typeface="Georgia"/>
                        </a:defRPr>
                      </a:lvl7pPr>
                      <a:lvl8pPr marL="3565886" algn="l" defTabSz="1018824" rtl="0" eaLnBrk="1" latinLnBrk="0" hangingPunct="1">
                        <a:defRPr sz="2000" b="1" kern="1200">
                          <a:solidFill>
                            <a:schemeClr val="dk1"/>
                          </a:solidFill>
                          <a:latin typeface="Georgia"/>
                        </a:defRPr>
                      </a:lvl8pPr>
                      <a:lvl9pPr marL="4075298" algn="l" defTabSz="1018824" rtl="0" eaLnBrk="1" latinLnBrk="0" hangingPunct="1">
                        <a:defRPr sz="2000" b="1" kern="1200">
                          <a:solidFill>
                            <a:schemeClr val="dk1"/>
                          </a:solidFill>
                          <a:latin typeface="Georgia"/>
                        </a:defRPr>
                      </a:lvl9pPr>
                    </a:lstStyle>
                    <a:p>
                      <a:r>
                        <a:rPr lang="en-GB" sz="1100" dirty="0" smtClean="0"/>
                        <a:t>NW1</a:t>
                      </a:r>
                      <a:endParaRPr lang="en-GB" sz="1100" dirty="0"/>
                    </a:p>
                  </a:txBody>
                  <a:tcPr marL="27432" marR="27432" marT="27432" marB="27432" anchor="ctr">
                    <a:lnL>
                      <a:noFill/>
                    </a:lnL>
                    <a:lnR>
                      <a:noFill/>
                    </a:lnR>
                    <a:lnT w="12700" cmpd="sng">
                      <a:solidFill>
                        <a:srgbClr val="E0301E"/>
                      </a:solidFill>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r>
                        <a:rPr lang="en-GB" sz="1100" dirty="0" smtClean="0"/>
                        <a:t>The Ganga-Bhagirathi-Hooghly river system from Haldia to Allahabad</a:t>
                      </a:r>
                      <a:endParaRPr lang="en-GB" sz="1100" dirty="0"/>
                    </a:p>
                  </a:txBody>
                  <a:tcPr marL="27432" marR="27432" marT="27432" marB="27432" anchor="ctr">
                    <a:lnL>
                      <a:noFill/>
                    </a:lnL>
                    <a:lnR>
                      <a:noFill/>
                    </a:lnR>
                    <a:lnT w="12700" cmpd="sng">
                      <a:solidFill>
                        <a:srgbClr val="E0301E"/>
                      </a:solidFill>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pPr algn="ctr"/>
                      <a:r>
                        <a:rPr lang="en-GB" sz="1100" dirty="0" smtClean="0"/>
                        <a:t>1,620</a:t>
                      </a:r>
                      <a:endParaRPr lang="en-GB" sz="1100" dirty="0"/>
                    </a:p>
                  </a:txBody>
                  <a:tcPr marL="27432" marR="27432" marT="27432" marB="27432" anchor="ctr">
                    <a:lnL>
                      <a:noFill/>
                    </a:lnL>
                    <a:lnR>
                      <a:noFill/>
                    </a:lnR>
                    <a:lnT w="12700" cmpd="sng">
                      <a:solidFill>
                        <a:srgbClr val="E0301E"/>
                      </a:solidFill>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r>
              <a:tr h="148589">
                <a:tc>
                  <a:txBody>
                    <a:bodyPr/>
                    <a:lstStyle>
                      <a:lvl1pPr marL="0" algn="l" defTabSz="1018824" rtl="0" eaLnBrk="1" latinLnBrk="0" hangingPunct="1">
                        <a:defRPr sz="2000" b="1" kern="1200">
                          <a:solidFill>
                            <a:schemeClr val="dk1"/>
                          </a:solidFill>
                          <a:latin typeface="Georgia"/>
                        </a:defRPr>
                      </a:lvl1pPr>
                      <a:lvl2pPr marL="509412" algn="l" defTabSz="1018824" rtl="0" eaLnBrk="1" latinLnBrk="0" hangingPunct="1">
                        <a:defRPr sz="2000" b="1" kern="1200">
                          <a:solidFill>
                            <a:schemeClr val="dk1"/>
                          </a:solidFill>
                          <a:latin typeface="Georgia"/>
                        </a:defRPr>
                      </a:lvl2pPr>
                      <a:lvl3pPr marL="1018824" algn="l" defTabSz="1018824" rtl="0" eaLnBrk="1" latinLnBrk="0" hangingPunct="1">
                        <a:defRPr sz="2000" b="1" kern="1200">
                          <a:solidFill>
                            <a:schemeClr val="dk1"/>
                          </a:solidFill>
                          <a:latin typeface="Georgia"/>
                        </a:defRPr>
                      </a:lvl3pPr>
                      <a:lvl4pPr marL="1528237" algn="l" defTabSz="1018824" rtl="0" eaLnBrk="1" latinLnBrk="0" hangingPunct="1">
                        <a:defRPr sz="2000" b="1" kern="1200">
                          <a:solidFill>
                            <a:schemeClr val="dk1"/>
                          </a:solidFill>
                          <a:latin typeface="Georgia"/>
                        </a:defRPr>
                      </a:lvl4pPr>
                      <a:lvl5pPr marL="2037649" algn="l" defTabSz="1018824" rtl="0" eaLnBrk="1" latinLnBrk="0" hangingPunct="1">
                        <a:defRPr sz="2000" b="1" kern="1200">
                          <a:solidFill>
                            <a:schemeClr val="dk1"/>
                          </a:solidFill>
                          <a:latin typeface="Georgia"/>
                        </a:defRPr>
                      </a:lvl5pPr>
                      <a:lvl6pPr marL="2547061" algn="l" defTabSz="1018824" rtl="0" eaLnBrk="1" latinLnBrk="0" hangingPunct="1">
                        <a:defRPr sz="2000" b="1" kern="1200">
                          <a:solidFill>
                            <a:schemeClr val="dk1"/>
                          </a:solidFill>
                          <a:latin typeface="Georgia"/>
                        </a:defRPr>
                      </a:lvl6pPr>
                      <a:lvl7pPr marL="3056473" algn="l" defTabSz="1018824" rtl="0" eaLnBrk="1" latinLnBrk="0" hangingPunct="1">
                        <a:defRPr sz="2000" b="1" kern="1200">
                          <a:solidFill>
                            <a:schemeClr val="dk1"/>
                          </a:solidFill>
                          <a:latin typeface="Georgia"/>
                        </a:defRPr>
                      </a:lvl7pPr>
                      <a:lvl8pPr marL="3565886" algn="l" defTabSz="1018824" rtl="0" eaLnBrk="1" latinLnBrk="0" hangingPunct="1">
                        <a:defRPr sz="2000" b="1" kern="1200">
                          <a:solidFill>
                            <a:schemeClr val="dk1"/>
                          </a:solidFill>
                          <a:latin typeface="Georgia"/>
                        </a:defRPr>
                      </a:lvl8pPr>
                      <a:lvl9pPr marL="4075298" algn="l" defTabSz="1018824" rtl="0" eaLnBrk="1" latinLnBrk="0" hangingPunct="1">
                        <a:defRPr sz="2000" b="1" kern="1200">
                          <a:solidFill>
                            <a:schemeClr val="dk1"/>
                          </a:solidFill>
                          <a:latin typeface="Georgia"/>
                        </a:defRPr>
                      </a:lvl9pPr>
                    </a:lstStyle>
                    <a:p>
                      <a:r>
                        <a:rPr lang="en-GB" sz="1100" dirty="0" smtClean="0"/>
                        <a:t>NW2</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r>
                        <a:rPr lang="en-GB" sz="1100" dirty="0" smtClean="0"/>
                        <a:t>The Brahmaputra river from Dhubri to Sadiya</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pPr algn="ctr"/>
                      <a:r>
                        <a:rPr lang="en-GB" sz="1100" dirty="0" smtClean="0"/>
                        <a:t>891</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r>
              <a:tr h="260539">
                <a:tc>
                  <a:txBody>
                    <a:bodyPr/>
                    <a:lstStyle>
                      <a:lvl1pPr marL="0" algn="l" defTabSz="1018824" rtl="0" eaLnBrk="1" latinLnBrk="0" hangingPunct="1">
                        <a:defRPr sz="2000" b="1" kern="1200">
                          <a:solidFill>
                            <a:schemeClr val="dk1"/>
                          </a:solidFill>
                          <a:latin typeface="Georgia"/>
                        </a:defRPr>
                      </a:lvl1pPr>
                      <a:lvl2pPr marL="509412" algn="l" defTabSz="1018824" rtl="0" eaLnBrk="1" latinLnBrk="0" hangingPunct="1">
                        <a:defRPr sz="2000" b="1" kern="1200">
                          <a:solidFill>
                            <a:schemeClr val="dk1"/>
                          </a:solidFill>
                          <a:latin typeface="Georgia"/>
                        </a:defRPr>
                      </a:lvl2pPr>
                      <a:lvl3pPr marL="1018824" algn="l" defTabSz="1018824" rtl="0" eaLnBrk="1" latinLnBrk="0" hangingPunct="1">
                        <a:defRPr sz="2000" b="1" kern="1200">
                          <a:solidFill>
                            <a:schemeClr val="dk1"/>
                          </a:solidFill>
                          <a:latin typeface="Georgia"/>
                        </a:defRPr>
                      </a:lvl3pPr>
                      <a:lvl4pPr marL="1528237" algn="l" defTabSz="1018824" rtl="0" eaLnBrk="1" latinLnBrk="0" hangingPunct="1">
                        <a:defRPr sz="2000" b="1" kern="1200">
                          <a:solidFill>
                            <a:schemeClr val="dk1"/>
                          </a:solidFill>
                          <a:latin typeface="Georgia"/>
                        </a:defRPr>
                      </a:lvl4pPr>
                      <a:lvl5pPr marL="2037649" algn="l" defTabSz="1018824" rtl="0" eaLnBrk="1" latinLnBrk="0" hangingPunct="1">
                        <a:defRPr sz="2000" b="1" kern="1200">
                          <a:solidFill>
                            <a:schemeClr val="dk1"/>
                          </a:solidFill>
                          <a:latin typeface="Georgia"/>
                        </a:defRPr>
                      </a:lvl5pPr>
                      <a:lvl6pPr marL="2547061" algn="l" defTabSz="1018824" rtl="0" eaLnBrk="1" latinLnBrk="0" hangingPunct="1">
                        <a:defRPr sz="2000" b="1" kern="1200">
                          <a:solidFill>
                            <a:schemeClr val="dk1"/>
                          </a:solidFill>
                          <a:latin typeface="Georgia"/>
                        </a:defRPr>
                      </a:lvl6pPr>
                      <a:lvl7pPr marL="3056473" algn="l" defTabSz="1018824" rtl="0" eaLnBrk="1" latinLnBrk="0" hangingPunct="1">
                        <a:defRPr sz="2000" b="1" kern="1200">
                          <a:solidFill>
                            <a:schemeClr val="dk1"/>
                          </a:solidFill>
                          <a:latin typeface="Georgia"/>
                        </a:defRPr>
                      </a:lvl7pPr>
                      <a:lvl8pPr marL="3565886" algn="l" defTabSz="1018824" rtl="0" eaLnBrk="1" latinLnBrk="0" hangingPunct="1">
                        <a:defRPr sz="2000" b="1" kern="1200">
                          <a:solidFill>
                            <a:schemeClr val="dk1"/>
                          </a:solidFill>
                          <a:latin typeface="Georgia"/>
                        </a:defRPr>
                      </a:lvl8pPr>
                      <a:lvl9pPr marL="4075298" algn="l" defTabSz="1018824" rtl="0" eaLnBrk="1" latinLnBrk="0" hangingPunct="1">
                        <a:defRPr sz="2000" b="1" kern="1200">
                          <a:solidFill>
                            <a:schemeClr val="dk1"/>
                          </a:solidFill>
                          <a:latin typeface="Georgia"/>
                        </a:defRPr>
                      </a:lvl9pPr>
                    </a:lstStyle>
                    <a:p>
                      <a:r>
                        <a:rPr lang="en-GB" sz="1100" dirty="0" smtClean="0"/>
                        <a:t>NW3</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r>
                        <a:rPr lang="en-GB" sz="1100" dirty="0" smtClean="0"/>
                        <a:t>The West Coast Canal from Kottapuram to Kollam along with Udyogmandal and Champakara canals</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pPr algn="ctr"/>
                      <a:r>
                        <a:rPr lang="en-GB" sz="1100" dirty="0" smtClean="0"/>
                        <a:t>205</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r>
              <a:tr h="372489">
                <a:tc>
                  <a:txBody>
                    <a:bodyPr/>
                    <a:lstStyle>
                      <a:lvl1pPr marL="0" algn="l" defTabSz="1018824" rtl="0" eaLnBrk="1" latinLnBrk="0" hangingPunct="1">
                        <a:defRPr sz="2000" b="1" kern="1200">
                          <a:solidFill>
                            <a:schemeClr val="dk1"/>
                          </a:solidFill>
                          <a:latin typeface="Georgia"/>
                        </a:defRPr>
                      </a:lvl1pPr>
                      <a:lvl2pPr marL="509412" algn="l" defTabSz="1018824" rtl="0" eaLnBrk="1" latinLnBrk="0" hangingPunct="1">
                        <a:defRPr sz="2000" b="1" kern="1200">
                          <a:solidFill>
                            <a:schemeClr val="dk1"/>
                          </a:solidFill>
                          <a:latin typeface="Georgia"/>
                        </a:defRPr>
                      </a:lvl2pPr>
                      <a:lvl3pPr marL="1018824" algn="l" defTabSz="1018824" rtl="0" eaLnBrk="1" latinLnBrk="0" hangingPunct="1">
                        <a:defRPr sz="2000" b="1" kern="1200">
                          <a:solidFill>
                            <a:schemeClr val="dk1"/>
                          </a:solidFill>
                          <a:latin typeface="Georgia"/>
                        </a:defRPr>
                      </a:lvl3pPr>
                      <a:lvl4pPr marL="1528237" algn="l" defTabSz="1018824" rtl="0" eaLnBrk="1" latinLnBrk="0" hangingPunct="1">
                        <a:defRPr sz="2000" b="1" kern="1200">
                          <a:solidFill>
                            <a:schemeClr val="dk1"/>
                          </a:solidFill>
                          <a:latin typeface="Georgia"/>
                        </a:defRPr>
                      </a:lvl4pPr>
                      <a:lvl5pPr marL="2037649" algn="l" defTabSz="1018824" rtl="0" eaLnBrk="1" latinLnBrk="0" hangingPunct="1">
                        <a:defRPr sz="2000" b="1" kern="1200">
                          <a:solidFill>
                            <a:schemeClr val="dk1"/>
                          </a:solidFill>
                          <a:latin typeface="Georgia"/>
                        </a:defRPr>
                      </a:lvl5pPr>
                      <a:lvl6pPr marL="2547061" algn="l" defTabSz="1018824" rtl="0" eaLnBrk="1" latinLnBrk="0" hangingPunct="1">
                        <a:defRPr sz="2000" b="1" kern="1200">
                          <a:solidFill>
                            <a:schemeClr val="dk1"/>
                          </a:solidFill>
                          <a:latin typeface="Georgia"/>
                        </a:defRPr>
                      </a:lvl6pPr>
                      <a:lvl7pPr marL="3056473" algn="l" defTabSz="1018824" rtl="0" eaLnBrk="1" latinLnBrk="0" hangingPunct="1">
                        <a:defRPr sz="2000" b="1" kern="1200">
                          <a:solidFill>
                            <a:schemeClr val="dk1"/>
                          </a:solidFill>
                          <a:latin typeface="Georgia"/>
                        </a:defRPr>
                      </a:lvl7pPr>
                      <a:lvl8pPr marL="3565886" algn="l" defTabSz="1018824" rtl="0" eaLnBrk="1" latinLnBrk="0" hangingPunct="1">
                        <a:defRPr sz="2000" b="1" kern="1200">
                          <a:solidFill>
                            <a:schemeClr val="dk1"/>
                          </a:solidFill>
                          <a:latin typeface="Georgia"/>
                        </a:defRPr>
                      </a:lvl8pPr>
                      <a:lvl9pPr marL="4075298" algn="l" defTabSz="1018824" rtl="0" eaLnBrk="1" latinLnBrk="0" hangingPunct="1">
                        <a:defRPr sz="2000" b="1" kern="1200">
                          <a:solidFill>
                            <a:schemeClr val="dk1"/>
                          </a:solidFill>
                          <a:latin typeface="Georgia"/>
                        </a:defRPr>
                      </a:lvl9pPr>
                    </a:lstStyle>
                    <a:p>
                      <a:r>
                        <a:rPr lang="en-GB" sz="1100" dirty="0" smtClean="0"/>
                        <a:t>NW4</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r>
                        <a:rPr lang="en-GB" sz="1100" dirty="0" smtClean="0"/>
                        <a:t>The Kakinda-Puducherry stretch of Canals and stretches of River Godavari and stretches of River Krishna</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pPr algn="ctr"/>
                      <a:r>
                        <a:rPr lang="en-GB" sz="1100" dirty="0" smtClean="0"/>
                        <a:t>1,078</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r>
              <a:tr h="457395">
                <a:tc>
                  <a:txBody>
                    <a:bodyPr/>
                    <a:lstStyle>
                      <a:lvl1pPr marL="0" algn="l" defTabSz="1018824" rtl="0" eaLnBrk="1" latinLnBrk="0" hangingPunct="1">
                        <a:defRPr sz="2000" b="1" kern="1200">
                          <a:solidFill>
                            <a:schemeClr val="dk1"/>
                          </a:solidFill>
                          <a:latin typeface="Georgia"/>
                        </a:defRPr>
                      </a:lvl1pPr>
                      <a:lvl2pPr marL="509412" algn="l" defTabSz="1018824" rtl="0" eaLnBrk="1" latinLnBrk="0" hangingPunct="1">
                        <a:defRPr sz="2000" b="1" kern="1200">
                          <a:solidFill>
                            <a:schemeClr val="dk1"/>
                          </a:solidFill>
                          <a:latin typeface="Georgia"/>
                        </a:defRPr>
                      </a:lvl2pPr>
                      <a:lvl3pPr marL="1018824" algn="l" defTabSz="1018824" rtl="0" eaLnBrk="1" latinLnBrk="0" hangingPunct="1">
                        <a:defRPr sz="2000" b="1" kern="1200">
                          <a:solidFill>
                            <a:schemeClr val="dk1"/>
                          </a:solidFill>
                          <a:latin typeface="Georgia"/>
                        </a:defRPr>
                      </a:lvl3pPr>
                      <a:lvl4pPr marL="1528237" algn="l" defTabSz="1018824" rtl="0" eaLnBrk="1" latinLnBrk="0" hangingPunct="1">
                        <a:defRPr sz="2000" b="1" kern="1200">
                          <a:solidFill>
                            <a:schemeClr val="dk1"/>
                          </a:solidFill>
                          <a:latin typeface="Georgia"/>
                        </a:defRPr>
                      </a:lvl4pPr>
                      <a:lvl5pPr marL="2037649" algn="l" defTabSz="1018824" rtl="0" eaLnBrk="1" latinLnBrk="0" hangingPunct="1">
                        <a:defRPr sz="2000" b="1" kern="1200">
                          <a:solidFill>
                            <a:schemeClr val="dk1"/>
                          </a:solidFill>
                          <a:latin typeface="Georgia"/>
                        </a:defRPr>
                      </a:lvl5pPr>
                      <a:lvl6pPr marL="2547061" algn="l" defTabSz="1018824" rtl="0" eaLnBrk="1" latinLnBrk="0" hangingPunct="1">
                        <a:defRPr sz="2000" b="1" kern="1200">
                          <a:solidFill>
                            <a:schemeClr val="dk1"/>
                          </a:solidFill>
                          <a:latin typeface="Georgia"/>
                        </a:defRPr>
                      </a:lvl6pPr>
                      <a:lvl7pPr marL="3056473" algn="l" defTabSz="1018824" rtl="0" eaLnBrk="1" latinLnBrk="0" hangingPunct="1">
                        <a:defRPr sz="2000" b="1" kern="1200">
                          <a:solidFill>
                            <a:schemeClr val="dk1"/>
                          </a:solidFill>
                          <a:latin typeface="Georgia"/>
                        </a:defRPr>
                      </a:lvl7pPr>
                      <a:lvl8pPr marL="3565886" algn="l" defTabSz="1018824" rtl="0" eaLnBrk="1" latinLnBrk="0" hangingPunct="1">
                        <a:defRPr sz="2000" b="1" kern="1200">
                          <a:solidFill>
                            <a:schemeClr val="dk1"/>
                          </a:solidFill>
                          <a:latin typeface="Georgia"/>
                        </a:defRPr>
                      </a:lvl8pPr>
                      <a:lvl9pPr marL="4075298" algn="l" defTabSz="1018824" rtl="0" eaLnBrk="1" latinLnBrk="0" hangingPunct="1">
                        <a:defRPr sz="2000" b="1" kern="1200">
                          <a:solidFill>
                            <a:schemeClr val="dk1"/>
                          </a:solidFill>
                          <a:latin typeface="Georgia"/>
                        </a:defRPr>
                      </a:lvl9pPr>
                    </a:lstStyle>
                    <a:p>
                      <a:r>
                        <a:rPr lang="en-GB" sz="1100" dirty="0" smtClean="0"/>
                        <a:t>NW5</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r>
                        <a:rPr lang="en-GB" sz="1100" dirty="0" smtClean="0"/>
                        <a:t>Stretches of river Brahmani-Kharsua-Dhamra river system, stretch of East Cost Canal, stretch of Matai river and stretch of Mahanadi delta rivers</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pPr algn="ctr"/>
                      <a:r>
                        <a:rPr lang="en-GB" sz="1100" dirty="0" smtClean="0"/>
                        <a:t>588</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r>
              <a:tr h="457395">
                <a:tc>
                  <a:txBody>
                    <a:bodyPr/>
                    <a:lstStyle>
                      <a:lvl1pPr marL="0" algn="l" defTabSz="1018824" rtl="0" eaLnBrk="1" latinLnBrk="0" hangingPunct="1">
                        <a:defRPr sz="2000" b="1" kern="1200">
                          <a:solidFill>
                            <a:schemeClr val="dk1"/>
                          </a:solidFill>
                          <a:latin typeface="Georgia"/>
                        </a:defRPr>
                      </a:lvl1pPr>
                      <a:lvl2pPr marL="509412" algn="l" defTabSz="1018824" rtl="0" eaLnBrk="1" latinLnBrk="0" hangingPunct="1">
                        <a:defRPr sz="2000" b="1" kern="1200">
                          <a:solidFill>
                            <a:schemeClr val="dk1"/>
                          </a:solidFill>
                          <a:latin typeface="Georgia"/>
                        </a:defRPr>
                      </a:lvl2pPr>
                      <a:lvl3pPr marL="1018824" algn="l" defTabSz="1018824" rtl="0" eaLnBrk="1" latinLnBrk="0" hangingPunct="1">
                        <a:defRPr sz="2000" b="1" kern="1200">
                          <a:solidFill>
                            <a:schemeClr val="dk1"/>
                          </a:solidFill>
                          <a:latin typeface="Georgia"/>
                        </a:defRPr>
                      </a:lvl3pPr>
                      <a:lvl4pPr marL="1528237" algn="l" defTabSz="1018824" rtl="0" eaLnBrk="1" latinLnBrk="0" hangingPunct="1">
                        <a:defRPr sz="2000" b="1" kern="1200">
                          <a:solidFill>
                            <a:schemeClr val="dk1"/>
                          </a:solidFill>
                          <a:latin typeface="Georgia"/>
                        </a:defRPr>
                      </a:lvl4pPr>
                      <a:lvl5pPr marL="2037649" algn="l" defTabSz="1018824" rtl="0" eaLnBrk="1" latinLnBrk="0" hangingPunct="1">
                        <a:defRPr sz="2000" b="1" kern="1200">
                          <a:solidFill>
                            <a:schemeClr val="dk1"/>
                          </a:solidFill>
                          <a:latin typeface="Georgia"/>
                        </a:defRPr>
                      </a:lvl5pPr>
                      <a:lvl6pPr marL="2547061" algn="l" defTabSz="1018824" rtl="0" eaLnBrk="1" latinLnBrk="0" hangingPunct="1">
                        <a:defRPr sz="2000" b="1" kern="1200">
                          <a:solidFill>
                            <a:schemeClr val="dk1"/>
                          </a:solidFill>
                          <a:latin typeface="Georgia"/>
                        </a:defRPr>
                      </a:lvl6pPr>
                      <a:lvl7pPr marL="3056473" algn="l" defTabSz="1018824" rtl="0" eaLnBrk="1" latinLnBrk="0" hangingPunct="1">
                        <a:defRPr sz="2000" b="1" kern="1200">
                          <a:solidFill>
                            <a:schemeClr val="dk1"/>
                          </a:solidFill>
                          <a:latin typeface="Georgia"/>
                        </a:defRPr>
                      </a:lvl7pPr>
                      <a:lvl8pPr marL="3565886" algn="l" defTabSz="1018824" rtl="0" eaLnBrk="1" latinLnBrk="0" hangingPunct="1">
                        <a:defRPr sz="2000" b="1" kern="1200">
                          <a:solidFill>
                            <a:schemeClr val="dk1"/>
                          </a:solidFill>
                          <a:latin typeface="Georgia"/>
                        </a:defRPr>
                      </a:lvl8pPr>
                      <a:lvl9pPr marL="4075298" algn="l" defTabSz="1018824" rtl="0" eaLnBrk="1" latinLnBrk="0" hangingPunct="1">
                        <a:defRPr sz="2000" b="1" kern="1200">
                          <a:solidFill>
                            <a:schemeClr val="dk1"/>
                          </a:solidFill>
                          <a:latin typeface="Georgia"/>
                        </a:defRPr>
                      </a:lvl9pPr>
                    </a:lstStyle>
                    <a:p>
                      <a:r>
                        <a:rPr lang="en-GB" sz="1100" dirty="0" smtClean="0"/>
                        <a:t>NW6</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r>
                        <a:rPr lang="en-GB" sz="1100" b="1" i="1" dirty="0" smtClean="0"/>
                        <a:t>Proposed</a:t>
                      </a:r>
                      <a:r>
                        <a:rPr lang="en-GB" sz="1100" dirty="0" smtClean="0"/>
                        <a:t> waterway between Lakhipur to Bhanga of river</a:t>
                      </a:r>
                      <a:r>
                        <a:rPr lang="en-GB" sz="1100" baseline="0" dirty="0" smtClean="0"/>
                        <a:t> barak in Assam</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1018824" rtl="0" eaLnBrk="1" latinLnBrk="0" hangingPunct="1">
                        <a:defRPr sz="2000" kern="1200">
                          <a:solidFill>
                            <a:schemeClr val="dk1"/>
                          </a:solidFill>
                          <a:latin typeface="Georgia"/>
                        </a:defRPr>
                      </a:lvl1pPr>
                      <a:lvl2pPr marL="509412" algn="l" defTabSz="1018824" rtl="0" eaLnBrk="1" latinLnBrk="0" hangingPunct="1">
                        <a:defRPr sz="2000" kern="1200">
                          <a:solidFill>
                            <a:schemeClr val="dk1"/>
                          </a:solidFill>
                          <a:latin typeface="Georgia"/>
                        </a:defRPr>
                      </a:lvl2pPr>
                      <a:lvl3pPr marL="1018824" algn="l" defTabSz="1018824" rtl="0" eaLnBrk="1" latinLnBrk="0" hangingPunct="1">
                        <a:defRPr sz="2000" kern="1200">
                          <a:solidFill>
                            <a:schemeClr val="dk1"/>
                          </a:solidFill>
                          <a:latin typeface="Georgia"/>
                        </a:defRPr>
                      </a:lvl3pPr>
                      <a:lvl4pPr marL="1528237" algn="l" defTabSz="1018824" rtl="0" eaLnBrk="1" latinLnBrk="0" hangingPunct="1">
                        <a:defRPr sz="2000" kern="1200">
                          <a:solidFill>
                            <a:schemeClr val="dk1"/>
                          </a:solidFill>
                          <a:latin typeface="Georgia"/>
                        </a:defRPr>
                      </a:lvl4pPr>
                      <a:lvl5pPr marL="2037649" algn="l" defTabSz="1018824" rtl="0" eaLnBrk="1" latinLnBrk="0" hangingPunct="1">
                        <a:defRPr sz="2000" kern="1200">
                          <a:solidFill>
                            <a:schemeClr val="dk1"/>
                          </a:solidFill>
                          <a:latin typeface="Georgia"/>
                        </a:defRPr>
                      </a:lvl5pPr>
                      <a:lvl6pPr marL="2547061" algn="l" defTabSz="1018824" rtl="0" eaLnBrk="1" latinLnBrk="0" hangingPunct="1">
                        <a:defRPr sz="2000" kern="1200">
                          <a:solidFill>
                            <a:schemeClr val="dk1"/>
                          </a:solidFill>
                          <a:latin typeface="Georgia"/>
                        </a:defRPr>
                      </a:lvl6pPr>
                      <a:lvl7pPr marL="3056473" algn="l" defTabSz="1018824" rtl="0" eaLnBrk="1" latinLnBrk="0" hangingPunct="1">
                        <a:defRPr sz="2000" kern="1200">
                          <a:solidFill>
                            <a:schemeClr val="dk1"/>
                          </a:solidFill>
                          <a:latin typeface="Georgia"/>
                        </a:defRPr>
                      </a:lvl7pPr>
                      <a:lvl8pPr marL="3565886" algn="l" defTabSz="1018824" rtl="0" eaLnBrk="1" latinLnBrk="0" hangingPunct="1">
                        <a:defRPr sz="2000" kern="1200">
                          <a:solidFill>
                            <a:schemeClr val="dk1"/>
                          </a:solidFill>
                          <a:latin typeface="Georgia"/>
                        </a:defRPr>
                      </a:lvl8pPr>
                      <a:lvl9pPr marL="4075298" algn="l" defTabSz="1018824" rtl="0" eaLnBrk="1" latinLnBrk="0" hangingPunct="1">
                        <a:defRPr sz="2000" kern="1200">
                          <a:solidFill>
                            <a:schemeClr val="dk1"/>
                          </a:solidFill>
                          <a:latin typeface="Georgia"/>
                        </a:defRPr>
                      </a:lvl9pPr>
                    </a:lstStyle>
                    <a:p>
                      <a:pPr algn="ctr"/>
                      <a:r>
                        <a:rPr lang="en-GB" sz="1100" dirty="0" smtClean="0"/>
                        <a:t>121</a:t>
                      </a:r>
                      <a:endParaRPr lang="en-GB" sz="1100" dirty="0"/>
                    </a:p>
                  </a:txBody>
                  <a:tcPr marL="27432" marR="27432" marT="27432" marB="27432" anchor="ctr">
                    <a:lnL>
                      <a:noFill/>
                    </a:lnL>
                    <a:lnR>
                      <a:noFill/>
                    </a:lnR>
                    <a:lnT w="12700" cmpd="sng">
                      <a:solidFill>
                        <a:srgbClr val="E0301E"/>
                      </a:solidFill>
                      <a:prstDash val="sysDot"/>
                      <a:round/>
                      <a:headEnd type="none" w="med" len="med"/>
                      <a:tailEnd type="none" w="med" len="med"/>
                    </a:lnT>
                    <a:lnB w="12700" cmpd="sng">
                      <a:solidFill>
                        <a:srgbClr val="E0301E"/>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1" name="Rectangle 70"/>
          <p:cNvSpPr/>
          <p:nvPr/>
        </p:nvSpPr>
        <p:spPr>
          <a:xfrm>
            <a:off x="7255174" y="3049524"/>
            <a:ext cx="548640" cy="301752"/>
          </a:xfrm>
          <a:prstGeom prst="rect">
            <a:avLst/>
          </a:prstGeom>
          <a:solidFill>
            <a:srgbClr val="E0301E"/>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Georgia"/>
              </a:rPr>
              <a:t>NW1</a:t>
            </a:r>
          </a:p>
        </p:txBody>
      </p:sp>
      <p:sp>
        <p:nvSpPr>
          <p:cNvPr id="72" name="Rectangle 71"/>
          <p:cNvSpPr/>
          <p:nvPr/>
        </p:nvSpPr>
        <p:spPr>
          <a:xfrm>
            <a:off x="9114002" y="2614663"/>
            <a:ext cx="548640" cy="301752"/>
          </a:xfrm>
          <a:prstGeom prst="rect">
            <a:avLst/>
          </a:prstGeom>
          <a:solidFill>
            <a:srgbClr val="E0301E"/>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Georgia"/>
              </a:rPr>
              <a:t>NW2</a:t>
            </a:r>
          </a:p>
        </p:txBody>
      </p:sp>
      <p:sp>
        <p:nvSpPr>
          <p:cNvPr id="73" name="Rectangle 72"/>
          <p:cNvSpPr/>
          <p:nvPr/>
        </p:nvSpPr>
        <p:spPr>
          <a:xfrm>
            <a:off x="8156447" y="4275981"/>
            <a:ext cx="548640" cy="301752"/>
          </a:xfrm>
          <a:prstGeom prst="rect">
            <a:avLst/>
          </a:prstGeom>
          <a:solidFill>
            <a:srgbClr val="E0301E"/>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Georgia"/>
              </a:rPr>
              <a:t>NW5</a:t>
            </a:r>
          </a:p>
        </p:txBody>
      </p:sp>
      <p:sp>
        <p:nvSpPr>
          <p:cNvPr id="74" name="Rectangle 73"/>
          <p:cNvSpPr/>
          <p:nvPr/>
        </p:nvSpPr>
        <p:spPr>
          <a:xfrm>
            <a:off x="7255172" y="5552773"/>
            <a:ext cx="548640" cy="301752"/>
          </a:xfrm>
          <a:prstGeom prst="rect">
            <a:avLst/>
          </a:prstGeom>
          <a:solidFill>
            <a:srgbClr val="E0301E"/>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Georgia"/>
              </a:rPr>
              <a:t>NW4</a:t>
            </a:r>
          </a:p>
        </p:txBody>
      </p:sp>
      <p:sp>
        <p:nvSpPr>
          <p:cNvPr id="75" name="Rectangle 74"/>
          <p:cNvSpPr/>
          <p:nvPr/>
        </p:nvSpPr>
        <p:spPr>
          <a:xfrm>
            <a:off x="5638799" y="6101518"/>
            <a:ext cx="548640" cy="301752"/>
          </a:xfrm>
          <a:prstGeom prst="rect">
            <a:avLst/>
          </a:prstGeom>
          <a:solidFill>
            <a:srgbClr val="E0301E"/>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smtClean="0">
                <a:ln>
                  <a:noFill/>
                </a:ln>
                <a:solidFill>
                  <a:srgbClr val="FFFFFF"/>
                </a:solidFill>
                <a:effectLst/>
                <a:uLnTx/>
                <a:uFillTx/>
                <a:latin typeface="Georgia"/>
              </a:rPr>
              <a:t>NW3</a:t>
            </a:r>
          </a:p>
        </p:txBody>
      </p:sp>
    </p:spTree>
    <p:custDataLst>
      <p:tags r:id="rId1"/>
    </p:custDataLst>
    <p:extLst>
      <p:ext uri="{BB962C8B-B14F-4D97-AF65-F5344CB8AC3E}">
        <p14:creationId xmlns:p14="http://schemas.microsoft.com/office/powerpoint/2010/main" val="3860086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sz="2000" dirty="0" smtClean="0"/>
              <a:t>Typical Agreement Nature</a:t>
            </a:r>
            <a:endParaRPr lang="en-GB" sz="2000" dirty="0"/>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9</a:t>
            </a:r>
            <a:endParaRPr lang="en-GB" sz="1100" noProof="1" smtClean="0"/>
          </a:p>
        </p:txBody>
      </p:sp>
      <p:sp>
        <p:nvSpPr>
          <p:cNvPr id="66" name="Rectangle 65"/>
          <p:cNvSpPr/>
          <p:nvPr/>
        </p:nvSpPr>
        <p:spPr>
          <a:xfrm>
            <a:off x="7328848" y="2911733"/>
            <a:ext cx="1858400" cy="652642"/>
          </a:xfrm>
          <a:prstGeom prst="rect">
            <a:avLst/>
          </a:prstGeom>
          <a:solidFill>
            <a:srgbClr val="E0301E"/>
          </a:solidFill>
          <a:ln w="6350">
            <a:no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i="1" kern="0" dirty="0" smtClean="0">
                <a:solidFill>
                  <a:srgbClr val="FFFFFF"/>
                </a:solidFill>
                <a:latin typeface="Georgia"/>
              </a:rPr>
              <a:t>Cargo Receiver</a:t>
            </a:r>
            <a:endParaRPr kumimoji="0" lang="en-GB" sz="1200" b="1" i="1" u="none" strike="noStrike" kern="0" cap="none" spc="0" normalizeH="0" baseline="0" noProof="0" dirty="0" smtClean="0">
              <a:ln>
                <a:noFill/>
              </a:ln>
              <a:solidFill>
                <a:srgbClr val="FFFFFF"/>
              </a:solidFill>
              <a:effectLst/>
              <a:uLnTx/>
              <a:uFillTx/>
              <a:latin typeface="Georgia"/>
            </a:endParaRPr>
          </a:p>
        </p:txBody>
      </p:sp>
      <p:sp>
        <p:nvSpPr>
          <p:cNvPr id="67" name="Rectangle 66"/>
          <p:cNvSpPr/>
          <p:nvPr/>
        </p:nvSpPr>
        <p:spPr>
          <a:xfrm>
            <a:off x="867551" y="2911733"/>
            <a:ext cx="1858400" cy="652642"/>
          </a:xfrm>
          <a:prstGeom prst="rect">
            <a:avLst/>
          </a:prstGeom>
          <a:solidFill>
            <a:srgbClr val="E0301E"/>
          </a:solidFill>
          <a:ln w="6350">
            <a:no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i="1" kern="0" dirty="0" smtClean="0">
                <a:solidFill>
                  <a:srgbClr val="FFFFFF"/>
                </a:solidFill>
                <a:latin typeface="Georgia"/>
              </a:rPr>
              <a:t>Inland Waterways Authority of India</a:t>
            </a:r>
            <a:endParaRPr kumimoji="0" lang="en-GB" sz="1200" b="1" i="1" u="none" strike="noStrike" kern="0" cap="none" spc="0" normalizeH="0" baseline="0" noProof="0" dirty="0" smtClean="0">
              <a:ln>
                <a:noFill/>
              </a:ln>
              <a:solidFill>
                <a:srgbClr val="FFFFFF"/>
              </a:solidFill>
              <a:effectLst/>
              <a:uLnTx/>
              <a:uFillTx/>
              <a:latin typeface="Georgia"/>
            </a:endParaRPr>
          </a:p>
        </p:txBody>
      </p:sp>
      <p:sp>
        <p:nvSpPr>
          <p:cNvPr id="68" name="Rectangle 67"/>
          <p:cNvSpPr/>
          <p:nvPr/>
        </p:nvSpPr>
        <p:spPr>
          <a:xfrm>
            <a:off x="4098200" y="2911733"/>
            <a:ext cx="1858400" cy="652642"/>
          </a:xfrm>
          <a:prstGeom prst="rect">
            <a:avLst/>
          </a:prstGeom>
          <a:solidFill>
            <a:srgbClr val="E0301E"/>
          </a:solidFill>
          <a:ln w="6350">
            <a:no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i="1" kern="0" dirty="0" smtClean="0">
                <a:solidFill>
                  <a:srgbClr val="FFFFFF"/>
                </a:solidFill>
                <a:latin typeface="Georgia"/>
              </a:rPr>
              <a:t>Cargo Transporter</a:t>
            </a:r>
            <a:endParaRPr kumimoji="0" lang="en-GB" sz="1200" b="1" i="1" u="none" strike="noStrike" kern="0" cap="none" spc="0" normalizeH="0" baseline="0" noProof="0" dirty="0" smtClean="0">
              <a:ln>
                <a:noFill/>
              </a:ln>
              <a:solidFill>
                <a:srgbClr val="FFFFFF"/>
              </a:solidFill>
              <a:effectLst/>
              <a:uLnTx/>
              <a:uFillTx/>
              <a:latin typeface="Georgia"/>
            </a:endParaRPr>
          </a:p>
        </p:txBody>
      </p:sp>
      <p:sp>
        <p:nvSpPr>
          <p:cNvPr id="69" name="Rectangle 68"/>
          <p:cNvSpPr/>
          <p:nvPr/>
        </p:nvSpPr>
        <p:spPr>
          <a:xfrm>
            <a:off x="539451" y="3856613"/>
            <a:ext cx="2514600" cy="1569720"/>
          </a:xfrm>
          <a:prstGeom prst="rect">
            <a:avLst/>
          </a:prstGeom>
          <a:solidFill>
            <a:srgbClr val="FFFFFF"/>
          </a:solidFill>
          <a:ln w="6350">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Georgia"/>
              </a:rPr>
              <a:t>Assures Least Available Depth (LAD) of 2.5 mtrs for minimum 330 days in a year and navigational aids for round the clock operation</a:t>
            </a:r>
          </a:p>
        </p:txBody>
      </p:sp>
      <p:sp>
        <p:nvSpPr>
          <p:cNvPr id="70" name="Rectangle 69"/>
          <p:cNvSpPr/>
          <p:nvPr/>
        </p:nvSpPr>
        <p:spPr>
          <a:xfrm>
            <a:off x="3338577" y="3856613"/>
            <a:ext cx="3433571" cy="1569720"/>
          </a:xfrm>
          <a:prstGeom prst="rect">
            <a:avLst/>
          </a:prstGeom>
          <a:solidFill>
            <a:srgbClr val="FFFFFF"/>
          </a:solidFill>
          <a:ln w="6350">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Georgia"/>
              </a:rPr>
              <a:t>Create the infrastructure for transferring </a:t>
            </a:r>
            <a:r>
              <a:rPr lang="en-GB" sz="1200" kern="0" dirty="0" smtClean="0">
                <a:solidFill>
                  <a:srgbClr val="000000"/>
                </a:solidFill>
                <a:latin typeface="Georgia"/>
              </a:rPr>
              <a:t>goods/cargo </a:t>
            </a:r>
            <a:r>
              <a:rPr kumimoji="0" lang="en-GB" sz="1200" b="0" i="0" u="none" strike="noStrike" kern="0" cap="none" spc="0" normalizeH="0" baseline="0" noProof="0" dirty="0" smtClean="0">
                <a:ln>
                  <a:noFill/>
                </a:ln>
                <a:solidFill>
                  <a:srgbClr val="000000"/>
                </a:solidFill>
                <a:effectLst/>
                <a:uLnTx/>
                <a:uFillTx/>
                <a:latin typeface="Georgia"/>
              </a:rPr>
              <a:t>from point A to point B through inland waterway</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Georgia"/>
              </a:rPr>
              <a:t>Operate and maintain the</a:t>
            </a:r>
            <a:r>
              <a:rPr kumimoji="0" lang="en-GB" sz="1200" b="0" i="0" u="none" strike="noStrike" kern="0" cap="none" spc="0" normalizeH="0" noProof="0" dirty="0" smtClean="0">
                <a:ln>
                  <a:noFill/>
                </a:ln>
                <a:solidFill>
                  <a:srgbClr val="000000"/>
                </a:solidFill>
                <a:effectLst/>
                <a:uLnTx/>
                <a:uFillTx/>
                <a:latin typeface="Georgia"/>
              </a:rPr>
              <a:t> cargo movement for agreed duration (typically 7-10 years)</a:t>
            </a:r>
            <a:endParaRPr kumimoji="0" lang="en-GB" sz="1200" b="0" i="0" u="none" strike="noStrike" kern="0" cap="none" spc="0" normalizeH="0" baseline="0" noProof="0" dirty="0" smtClean="0">
              <a:ln>
                <a:noFill/>
              </a:ln>
              <a:solidFill>
                <a:srgbClr val="000000"/>
              </a:solidFill>
              <a:effectLst/>
              <a:uLnTx/>
              <a:uFillTx/>
              <a:latin typeface="Georgia"/>
            </a:endParaRPr>
          </a:p>
        </p:txBody>
      </p:sp>
      <p:sp>
        <p:nvSpPr>
          <p:cNvPr id="71" name="Rectangle 70"/>
          <p:cNvSpPr/>
          <p:nvPr/>
        </p:nvSpPr>
        <p:spPr>
          <a:xfrm>
            <a:off x="7000748" y="3856613"/>
            <a:ext cx="2514600" cy="1569720"/>
          </a:xfrm>
          <a:prstGeom prst="rect">
            <a:avLst/>
          </a:prstGeom>
          <a:solidFill>
            <a:srgbClr val="FFFFFF"/>
          </a:solidFill>
          <a:ln w="6350">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Georgia"/>
              </a:rPr>
              <a:t>Commitment of X MMTPA of cargo to be transported through inland waterway for pre-decided</a:t>
            </a:r>
            <a:r>
              <a:rPr kumimoji="0" lang="en-GB" sz="1200" b="0" i="0" u="none" strike="noStrike" kern="0" cap="none" spc="0" normalizeH="0" noProof="0" dirty="0" smtClean="0">
                <a:ln>
                  <a:noFill/>
                </a:ln>
                <a:solidFill>
                  <a:srgbClr val="000000"/>
                </a:solidFill>
                <a:effectLst/>
                <a:uLnTx/>
                <a:uFillTx/>
                <a:latin typeface="Georgia"/>
              </a:rPr>
              <a:t> duration in agreement</a:t>
            </a:r>
            <a:r>
              <a:rPr kumimoji="0" lang="en-GB" sz="1200" b="0" i="0" u="none" strike="noStrike" kern="0" cap="none" spc="0" normalizeH="0" baseline="0" noProof="0" dirty="0" smtClean="0">
                <a:ln>
                  <a:noFill/>
                </a:ln>
                <a:solidFill>
                  <a:srgbClr val="000000"/>
                </a:solidFill>
                <a:effectLst/>
                <a:uLnTx/>
                <a:uFillTx/>
                <a:latin typeface="Georgia"/>
              </a:rPr>
              <a:t> on take or pay basis</a:t>
            </a:r>
          </a:p>
        </p:txBody>
      </p:sp>
      <p:cxnSp>
        <p:nvCxnSpPr>
          <p:cNvPr id="72" name="Straight Arrow Connector 71"/>
          <p:cNvCxnSpPr/>
          <p:nvPr/>
        </p:nvCxnSpPr>
        <p:spPr>
          <a:xfrm>
            <a:off x="5956600" y="3235006"/>
            <a:ext cx="1372248" cy="0"/>
          </a:xfrm>
          <a:prstGeom prst="straightConnector1">
            <a:avLst/>
          </a:prstGeom>
          <a:noFill/>
          <a:ln w="19050" cap="flat" cmpd="sng" algn="ctr">
            <a:solidFill>
              <a:srgbClr val="A32020"/>
            </a:solidFill>
            <a:prstDash val="solid"/>
            <a:tailEnd type="arrow"/>
          </a:ln>
          <a:effectLst/>
        </p:spPr>
      </p:cxnSp>
      <p:sp>
        <p:nvSpPr>
          <p:cNvPr id="73" name="Rectangle 72"/>
          <p:cNvSpPr/>
          <p:nvPr/>
        </p:nvSpPr>
        <p:spPr>
          <a:xfrm>
            <a:off x="5691274" y="2357784"/>
            <a:ext cx="1884788" cy="559258"/>
          </a:xfrm>
          <a:prstGeom prst="rect">
            <a:avLst/>
          </a:prstGeom>
          <a:noFill/>
          <a:ln w="6350">
            <a:noFill/>
          </a:ln>
        </p:spPr>
        <p:txBody>
          <a:bodyPr vert="horz" wrap="square" lIns="91440" tIns="45720" rIns="91440" bIns="45720" rtlCol="0" anchor="ctr">
            <a:noAutofit/>
          </a:bodyPr>
          <a:lstStyle/>
          <a:p>
            <a:pPr algn="ctr"/>
            <a:r>
              <a:rPr lang="en-GB" i="1" dirty="0" smtClean="0">
                <a:solidFill>
                  <a:srgbClr val="000000"/>
                </a:solidFill>
                <a:latin typeface="Georgia"/>
              </a:rPr>
              <a:t>Take or Pay Obligation: Minimum Guaranteed Tonnage of </a:t>
            </a:r>
            <a:r>
              <a:rPr lang="en-GB" i="1" dirty="0">
                <a:solidFill>
                  <a:srgbClr val="000000"/>
                </a:solidFill>
                <a:latin typeface="Georgia"/>
              </a:rPr>
              <a:t>X</a:t>
            </a:r>
            <a:r>
              <a:rPr lang="en-GB" i="1" dirty="0" smtClean="0">
                <a:solidFill>
                  <a:srgbClr val="000000"/>
                </a:solidFill>
                <a:latin typeface="Georgia"/>
              </a:rPr>
              <a:t> MMTPA</a:t>
            </a:r>
            <a:endParaRPr lang="en-GB" i="1" dirty="0">
              <a:solidFill>
                <a:srgbClr val="000000"/>
              </a:solidFill>
              <a:latin typeface="Georgia"/>
            </a:endParaRPr>
          </a:p>
        </p:txBody>
      </p:sp>
      <p:sp>
        <p:nvSpPr>
          <p:cNvPr id="74" name="Rectangle 73"/>
          <p:cNvSpPr/>
          <p:nvPr/>
        </p:nvSpPr>
        <p:spPr>
          <a:xfrm>
            <a:off x="371348" y="2225933"/>
            <a:ext cx="9296400" cy="3657600"/>
          </a:xfrm>
          <a:prstGeom prst="rect">
            <a:avLst/>
          </a:prstGeom>
          <a:noFill/>
          <a:ln w="6350">
            <a:solidFill>
              <a:srgbClr val="E0301E"/>
            </a:solid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sp>
        <p:nvSpPr>
          <p:cNvPr id="75" name="TextBox 74"/>
          <p:cNvSpPr txBox="1"/>
          <p:nvPr/>
        </p:nvSpPr>
        <p:spPr>
          <a:xfrm>
            <a:off x="371348" y="1981200"/>
            <a:ext cx="1825752" cy="184666"/>
          </a:xfrm>
          <a:prstGeom prst="rect">
            <a:avLst/>
          </a:prstGeom>
          <a:solidFill>
            <a:srgbClr val="FFFFFF"/>
          </a:solid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000000"/>
                </a:solidFill>
                <a:effectLst/>
                <a:uLnTx/>
                <a:uFillTx/>
                <a:latin typeface="Georgia" pitchFamily="18" charset="0"/>
                <a:cs typeface="Arial" pitchFamily="34" charset="0"/>
              </a:rPr>
              <a:t>Tripartite Agreement</a:t>
            </a:r>
          </a:p>
        </p:txBody>
      </p:sp>
    </p:spTree>
    <p:custDataLst>
      <p:tags r:id="rId1"/>
    </p:custDataLst>
    <p:extLst>
      <p:ext uri="{BB962C8B-B14F-4D97-AF65-F5344CB8AC3E}">
        <p14:creationId xmlns:p14="http://schemas.microsoft.com/office/powerpoint/2010/main" val="4161967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sz="2000" dirty="0" smtClean="0"/>
              <a:t>Challenges identified in Financing Projects</a:t>
            </a:r>
            <a:endParaRPr lang="en-GB" sz="2000" dirty="0"/>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10</a:t>
            </a:r>
          </a:p>
        </p:txBody>
      </p:sp>
      <p:sp>
        <p:nvSpPr>
          <p:cNvPr id="56" name="Rectangle 55"/>
          <p:cNvSpPr/>
          <p:nvPr/>
        </p:nvSpPr>
        <p:spPr>
          <a:xfrm>
            <a:off x="530351" y="1839595"/>
            <a:ext cx="2136649" cy="878078"/>
          </a:xfrm>
          <a:prstGeom prst="rect">
            <a:avLst/>
          </a:prstGeom>
          <a:solidFill>
            <a:schemeClr val="accent4"/>
          </a:solidFill>
          <a:ln w="6350">
            <a:solidFill>
              <a:schemeClr val="accent4"/>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GB" sz="1200" b="1" i="1" dirty="0">
                <a:solidFill>
                  <a:schemeClr val="bg2"/>
                </a:solidFill>
                <a:latin typeface="+mj-lt"/>
              </a:rPr>
              <a:t>Unrealistic </a:t>
            </a:r>
            <a:r>
              <a:rPr lang="en-GB" sz="1200" b="1" i="1" dirty="0" smtClean="0">
                <a:solidFill>
                  <a:schemeClr val="bg2"/>
                </a:solidFill>
                <a:latin typeface="+mj-lt"/>
              </a:rPr>
              <a:t>Revenue Projections</a:t>
            </a:r>
          </a:p>
        </p:txBody>
      </p:sp>
      <p:sp>
        <p:nvSpPr>
          <p:cNvPr id="57" name="Rectangle 56"/>
          <p:cNvSpPr/>
          <p:nvPr/>
        </p:nvSpPr>
        <p:spPr>
          <a:xfrm>
            <a:off x="2993229" y="1839595"/>
            <a:ext cx="6525675" cy="878078"/>
          </a:xfrm>
          <a:prstGeom prst="rect">
            <a:avLst/>
          </a:prstGeom>
          <a:noFill/>
          <a:ln w="3175">
            <a:solidFill>
              <a:schemeClr val="tx1"/>
            </a:solidFill>
            <a:prstDash val="dash"/>
          </a:ln>
        </p:spPr>
        <p:txBody>
          <a:bodyPr vert="horz" wrap="square" lIns="91440" tIns="45720" rIns="91440" bIns="45720" rtlCol="0" anchor="ctr">
            <a:noAutofit/>
          </a:bodyPr>
          <a:lstStyle/>
          <a:p>
            <a:r>
              <a:rPr lang="en-US" b="1" i="1" dirty="0">
                <a:latin typeface="+mj-lt"/>
              </a:rPr>
              <a:t>In </a:t>
            </a:r>
            <a:r>
              <a:rPr lang="en-US" b="1" i="1" dirty="0" smtClean="0">
                <a:latin typeface="+mj-lt"/>
              </a:rPr>
              <a:t>the </a:t>
            </a:r>
            <a:r>
              <a:rPr lang="en-US" b="1" i="1" dirty="0">
                <a:latin typeface="+mj-lt"/>
              </a:rPr>
              <a:t>race to win </a:t>
            </a:r>
            <a:r>
              <a:rPr lang="en-US" b="1" i="1" dirty="0" smtClean="0">
                <a:latin typeface="+mj-lt"/>
              </a:rPr>
              <a:t>PPP Projects, </a:t>
            </a:r>
            <a:r>
              <a:rPr lang="en-US" b="1" i="1" dirty="0">
                <a:latin typeface="+mj-lt"/>
              </a:rPr>
              <a:t>developers end up quoting very high revenue </a:t>
            </a:r>
            <a:r>
              <a:rPr lang="en-US" b="1" i="1" dirty="0" smtClean="0">
                <a:latin typeface="+mj-lt"/>
              </a:rPr>
              <a:t>share percentages </a:t>
            </a:r>
            <a:r>
              <a:rPr lang="en-US" b="1" i="1" dirty="0">
                <a:latin typeface="+mj-lt"/>
              </a:rPr>
              <a:t>which makes the project unviable and ultimately results </a:t>
            </a:r>
            <a:r>
              <a:rPr lang="en-US" b="1" i="1" dirty="0" smtClean="0">
                <a:latin typeface="+mj-lt"/>
              </a:rPr>
              <a:t>in developers </a:t>
            </a:r>
            <a:r>
              <a:rPr lang="en-US" b="1" i="1" dirty="0">
                <a:latin typeface="+mj-lt"/>
              </a:rPr>
              <a:t>reneging on their contractual </a:t>
            </a:r>
            <a:r>
              <a:rPr lang="en-US" b="1" i="1" dirty="0" smtClean="0">
                <a:latin typeface="+mj-lt"/>
              </a:rPr>
              <a:t>obligations with </a:t>
            </a:r>
            <a:r>
              <a:rPr lang="en-US" b="1" i="1" dirty="0">
                <a:latin typeface="+mj-lt"/>
              </a:rPr>
              <a:t>the financing banks</a:t>
            </a:r>
            <a:endParaRPr lang="en-GB" b="1" i="1" dirty="0" smtClean="0">
              <a:latin typeface="+mj-lt"/>
            </a:endParaRPr>
          </a:p>
        </p:txBody>
      </p:sp>
      <p:sp>
        <p:nvSpPr>
          <p:cNvPr id="58" name="Rectangle 57"/>
          <p:cNvSpPr/>
          <p:nvPr/>
        </p:nvSpPr>
        <p:spPr>
          <a:xfrm>
            <a:off x="533400" y="3004397"/>
            <a:ext cx="2136649" cy="878078"/>
          </a:xfrm>
          <a:prstGeom prst="rect">
            <a:avLst/>
          </a:prstGeom>
          <a:solidFill>
            <a:schemeClr val="accent4"/>
          </a:solidFill>
          <a:ln w="6350">
            <a:solidFill>
              <a:schemeClr val="accent4"/>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GB" sz="1200" b="1" i="1" dirty="0">
                <a:solidFill>
                  <a:schemeClr val="bg2"/>
                </a:solidFill>
                <a:latin typeface="+mj-lt"/>
              </a:rPr>
              <a:t>Environment/pollution clearances</a:t>
            </a:r>
            <a:endParaRPr lang="en-GB" sz="1200" b="1" i="1" dirty="0" smtClean="0">
              <a:solidFill>
                <a:schemeClr val="bg2"/>
              </a:solidFill>
              <a:latin typeface="+mj-lt"/>
            </a:endParaRPr>
          </a:p>
        </p:txBody>
      </p:sp>
      <p:sp>
        <p:nvSpPr>
          <p:cNvPr id="59" name="Rectangle 58"/>
          <p:cNvSpPr/>
          <p:nvPr/>
        </p:nvSpPr>
        <p:spPr>
          <a:xfrm>
            <a:off x="2996278" y="3004397"/>
            <a:ext cx="6525675" cy="878078"/>
          </a:xfrm>
          <a:prstGeom prst="rect">
            <a:avLst/>
          </a:prstGeom>
          <a:noFill/>
          <a:ln w="3175">
            <a:solidFill>
              <a:schemeClr val="tx1"/>
            </a:solidFill>
            <a:prstDash val="dash"/>
          </a:ln>
        </p:spPr>
        <p:txBody>
          <a:bodyPr vert="horz" wrap="square" lIns="91440" tIns="45720" rIns="91440" bIns="45720" rtlCol="0" anchor="ctr">
            <a:noAutofit/>
          </a:bodyPr>
          <a:lstStyle/>
          <a:p>
            <a:r>
              <a:rPr lang="en-US" b="1" i="1" dirty="0">
                <a:latin typeface="+mj-lt"/>
              </a:rPr>
              <a:t>Intentional / Non-intentional avoidance in obtaining required clearances from Ministry of Environment and Forest ('</a:t>
            </a:r>
            <a:r>
              <a:rPr lang="en-US" b="1" i="1" dirty="0" err="1">
                <a:latin typeface="+mj-lt"/>
              </a:rPr>
              <a:t>MoEF</a:t>
            </a:r>
            <a:r>
              <a:rPr lang="en-US" b="1" i="1" dirty="0">
                <a:latin typeface="+mj-lt"/>
              </a:rPr>
              <a:t>') and the Pollution Control Board ('PCB') </a:t>
            </a:r>
            <a:r>
              <a:rPr lang="en-US" b="1" i="1" dirty="0" smtClean="0">
                <a:latin typeface="+mj-lt"/>
              </a:rPr>
              <a:t>results </a:t>
            </a:r>
            <a:r>
              <a:rPr lang="en-US" b="1" i="1" dirty="0">
                <a:latin typeface="+mj-lt"/>
              </a:rPr>
              <a:t>in </a:t>
            </a:r>
            <a:r>
              <a:rPr lang="en-US" b="1" i="1" dirty="0" smtClean="0">
                <a:latin typeface="+mj-lt"/>
              </a:rPr>
              <a:t>stalling of </a:t>
            </a:r>
            <a:r>
              <a:rPr lang="en-US" b="1" i="1" dirty="0">
                <a:latin typeface="+mj-lt"/>
              </a:rPr>
              <a:t>the projects midway </a:t>
            </a:r>
            <a:endParaRPr lang="en-GB" b="1" i="1" dirty="0" smtClean="0">
              <a:latin typeface="+mj-lt"/>
            </a:endParaRPr>
          </a:p>
        </p:txBody>
      </p:sp>
      <p:sp>
        <p:nvSpPr>
          <p:cNvPr id="60" name="Rectangle 59"/>
          <p:cNvSpPr/>
          <p:nvPr/>
        </p:nvSpPr>
        <p:spPr>
          <a:xfrm>
            <a:off x="533400" y="4169199"/>
            <a:ext cx="2136649" cy="878078"/>
          </a:xfrm>
          <a:prstGeom prst="rect">
            <a:avLst/>
          </a:prstGeom>
          <a:solidFill>
            <a:schemeClr val="accent4"/>
          </a:solidFill>
          <a:ln w="6350">
            <a:solidFill>
              <a:schemeClr val="accent4"/>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US" sz="1200" b="1" i="1" dirty="0">
                <a:solidFill>
                  <a:schemeClr val="bg2"/>
                </a:solidFill>
                <a:latin typeface="+mj-lt"/>
              </a:rPr>
              <a:t>Tenor of the project loan</a:t>
            </a:r>
            <a:endParaRPr lang="en-GB" sz="1200" b="1" i="1" dirty="0" smtClean="0">
              <a:solidFill>
                <a:schemeClr val="bg2"/>
              </a:solidFill>
              <a:latin typeface="+mj-lt"/>
            </a:endParaRPr>
          </a:p>
        </p:txBody>
      </p:sp>
      <p:sp>
        <p:nvSpPr>
          <p:cNvPr id="61" name="Rectangle 60"/>
          <p:cNvSpPr/>
          <p:nvPr/>
        </p:nvSpPr>
        <p:spPr>
          <a:xfrm>
            <a:off x="2996278" y="4169199"/>
            <a:ext cx="6525675" cy="878078"/>
          </a:xfrm>
          <a:prstGeom prst="rect">
            <a:avLst/>
          </a:prstGeom>
          <a:noFill/>
          <a:ln w="3175">
            <a:solidFill>
              <a:schemeClr val="tx1"/>
            </a:solidFill>
            <a:prstDash val="dash"/>
          </a:ln>
        </p:spPr>
        <p:txBody>
          <a:bodyPr vert="horz" wrap="square" lIns="91440" tIns="45720" rIns="91440" bIns="45720" rtlCol="0" anchor="ctr">
            <a:noAutofit/>
          </a:bodyPr>
          <a:lstStyle/>
          <a:p>
            <a:r>
              <a:rPr lang="en-US" b="1" i="1" dirty="0" smtClean="0">
                <a:latin typeface="+mj-lt"/>
              </a:rPr>
              <a:t>Financial </a:t>
            </a:r>
            <a:r>
              <a:rPr lang="en-US" b="1" i="1" dirty="0">
                <a:latin typeface="+mj-lt"/>
              </a:rPr>
              <a:t>regulations and industry classification issues, Banks/ Financial </a:t>
            </a:r>
            <a:r>
              <a:rPr lang="en-US" b="1" i="1" dirty="0" smtClean="0">
                <a:latin typeface="+mj-lt"/>
              </a:rPr>
              <a:t>institutions find it difficult </a:t>
            </a:r>
            <a:r>
              <a:rPr lang="en-US" b="1" i="1" dirty="0">
                <a:latin typeface="+mj-lt"/>
              </a:rPr>
              <a:t>lending </a:t>
            </a:r>
            <a:r>
              <a:rPr lang="en-US" b="1" i="1" dirty="0" smtClean="0">
                <a:latin typeface="+mj-lt"/>
              </a:rPr>
              <a:t>funds for </a:t>
            </a:r>
            <a:r>
              <a:rPr lang="en-US" b="1" i="1" dirty="0">
                <a:latin typeface="+mj-lt"/>
              </a:rPr>
              <a:t>higher </a:t>
            </a:r>
            <a:r>
              <a:rPr lang="en-US" b="1" i="1" dirty="0" smtClean="0">
                <a:latin typeface="+mj-lt"/>
              </a:rPr>
              <a:t>tenors (Typical concession life for projects is 30 years)</a:t>
            </a:r>
            <a:endParaRPr lang="en-GB" b="1" i="1" dirty="0" smtClean="0">
              <a:latin typeface="+mj-lt"/>
            </a:endParaRPr>
          </a:p>
        </p:txBody>
      </p:sp>
      <p:sp>
        <p:nvSpPr>
          <p:cNvPr id="62" name="Rectangle 61"/>
          <p:cNvSpPr/>
          <p:nvPr/>
        </p:nvSpPr>
        <p:spPr>
          <a:xfrm>
            <a:off x="533400" y="5334000"/>
            <a:ext cx="2136649" cy="878078"/>
          </a:xfrm>
          <a:prstGeom prst="rect">
            <a:avLst/>
          </a:prstGeom>
          <a:solidFill>
            <a:schemeClr val="accent4"/>
          </a:solidFill>
          <a:ln w="6350">
            <a:solidFill>
              <a:schemeClr val="accent4"/>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US" sz="1200" b="1" i="1" dirty="0" smtClean="0">
                <a:solidFill>
                  <a:schemeClr val="bg2"/>
                </a:solidFill>
                <a:latin typeface="+mj-lt"/>
              </a:rPr>
              <a:t>Cost of Funds</a:t>
            </a:r>
            <a:endParaRPr lang="en-GB" sz="1200" b="1" i="1" dirty="0" smtClean="0">
              <a:solidFill>
                <a:schemeClr val="bg2"/>
              </a:solidFill>
              <a:latin typeface="+mj-lt"/>
            </a:endParaRPr>
          </a:p>
        </p:txBody>
      </p:sp>
      <p:sp>
        <p:nvSpPr>
          <p:cNvPr id="63" name="Rectangle 62"/>
          <p:cNvSpPr/>
          <p:nvPr/>
        </p:nvSpPr>
        <p:spPr>
          <a:xfrm>
            <a:off x="2996278" y="5334000"/>
            <a:ext cx="6525675" cy="878078"/>
          </a:xfrm>
          <a:prstGeom prst="rect">
            <a:avLst/>
          </a:prstGeom>
          <a:noFill/>
          <a:ln w="3175">
            <a:solidFill>
              <a:schemeClr val="tx1"/>
            </a:solidFill>
            <a:prstDash val="dash"/>
          </a:ln>
        </p:spPr>
        <p:txBody>
          <a:bodyPr vert="horz" wrap="square" lIns="91440" tIns="45720" rIns="91440" bIns="45720" rtlCol="0" anchor="ctr">
            <a:noAutofit/>
          </a:bodyPr>
          <a:lstStyle/>
          <a:p>
            <a:r>
              <a:rPr lang="en-US" b="1" i="1" dirty="0">
                <a:latin typeface="+mj-lt"/>
              </a:rPr>
              <a:t>As compared to other developed nations, the general financing cost in India is high compared to </a:t>
            </a:r>
            <a:r>
              <a:rPr lang="en-US" b="1" i="1" dirty="0" smtClean="0">
                <a:latin typeface="+mj-lt"/>
              </a:rPr>
              <a:t>international cost </a:t>
            </a:r>
            <a:r>
              <a:rPr lang="en-US" b="1" i="1" dirty="0">
                <a:latin typeface="+mj-lt"/>
              </a:rPr>
              <a:t>of funds, resulting into high cost of funds for Indian players, who borrow funds in Indian </a:t>
            </a:r>
            <a:r>
              <a:rPr lang="en-US" b="1" i="1" dirty="0" smtClean="0">
                <a:latin typeface="+mj-lt"/>
              </a:rPr>
              <a:t>currency and reduction in their international competitiveness and attractiveness</a:t>
            </a:r>
            <a:endParaRPr lang="en-GB" b="1" i="1" dirty="0" smtClean="0">
              <a:latin typeface="+mj-lt"/>
            </a:endParaRPr>
          </a:p>
        </p:txBody>
      </p:sp>
    </p:spTree>
    <p:custDataLst>
      <p:tags r:id="rId1"/>
    </p:custDataLst>
    <p:extLst>
      <p:ext uri="{BB962C8B-B14F-4D97-AF65-F5344CB8AC3E}">
        <p14:creationId xmlns:p14="http://schemas.microsoft.com/office/powerpoint/2010/main" val="447795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sz="2000" dirty="0" smtClean="0"/>
              <a:t>Identified Alternative Financing Structures </a:t>
            </a:r>
            <a:endParaRPr lang="en-GB" sz="2000" dirty="0"/>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12</a:t>
            </a:r>
          </a:p>
        </p:txBody>
      </p:sp>
      <p:graphicFrame>
        <p:nvGraphicFramePr>
          <p:cNvPr id="56" name="Diagram 55"/>
          <p:cNvGraphicFramePr/>
          <p:nvPr>
            <p:extLst>
              <p:ext uri="{D42A27DB-BD31-4B8C-83A1-F6EECF244321}">
                <p14:modId xmlns:p14="http://schemas.microsoft.com/office/powerpoint/2010/main" val="818624819"/>
              </p:ext>
            </p:extLst>
          </p:nvPr>
        </p:nvGraphicFramePr>
        <p:xfrm>
          <a:off x="530350" y="1622552"/>
          <a:ext cx="8997697" cy="53116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3992105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a:xfrm>
            <a:off x="530352" y="1069848"/>
            <a:ext cx="8997696" cy="377952"/>
          </a:xfrm>
        </p:spPr>
        <p:txBody>
          <a:bodyPr/>
          <a:lstStyle/>
          <a:p>
            <a:r>
              <a:rPr lang="en-GB" sz="2000" dirty="0" smtClean="0"/>
              <a:t>Shipbuilding Players in India</a:t>
            </a:r>
            <a:endParaRPr lang="en-GB" sz="2000" dirty="0"/>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13</a:t>
            </a:r>
          </a:p>
        </p:txBody>
      </p:sp>
      <p:graphicFrame>
        <p:nvGraphicFramePr>
          <p:cNvPr id="56" name="Table 55"/>
          <p:cNvGraphicFramePr>
            <a:graphicFrameLocks noGrp="1"/>
          </p:cNvGraphicFramePr>
          <p:nvPr>
            <p:custDataLst>
              <p:tags r:id="rId5"/>
            </p:custDataLst>
            <p:extLst>
              <p:ext uri="{D42A27DB-BD31-4B8C-83A1-F6EECF244321}">
                <p14:modId xmlns:p14="http://schemas.microsoft.com/office/powerpoint/2010/main" val="3396116821"/>
              </p:ext>
            </p:extLst>
          </p:nvPr>
        </p:nvGraphicFramePr>
        <p:xfrm>
          <a:off x="1175601" y="1600200"/>
          <a:ext cx="4158399" cy="5330950"/>
        </p:xfrm>
        <a:graphic>
          <a:graphicData uri="http://schemas.openxmlformats.org/drawingml/2006/table">
            <a:tbl>
              <a:tblPr firstRow="1" firstCol="1" bandRow="1">
                <a:tableStyleId>{74ED0A72-4B8E-423B-AE2F-120ADE3C16FB}</a:tableStyleId>
              </a:tblPr>
              <a:tblGrid>
                <a:gridCol w="948406"/>
                <a:gridCol w="3209993"/>
              </a:tblGrid>
              <a:tr h="253855">
                <a:tc>
                  <a:txBody>
                    <a:bodyPr/>
                    <a:lstStyle/>
                    <a:p>
                      <a:r>
                        <a:rPr lang="en-GB" sz="1000" i="1" dirty="0" smtClean="0">
                          <a:solidFill>
                            <a:schemeClr val="bg1"/>
                          </a:solidFill>
                          <a:latin typeface="+mj-lt"/>
                        </a:rPr>
                        <a:t>Location</a:t>
                      </a:r>
                      <a:endParaRPr lang="en-GB" sz="1000" i="1" dirty="0">
                        <a:solidFill>
                          <a:schemeClr val="bg1"/>
                        </a:solidFill>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GB" sz="1000" i="1" dirty="0" smtClean="0">
                          <a:solidFill>
                            <a:schemeClr val="bg1"/>
                          </a:solidFill>
                          <a:latin typeface="+mj-lt"/>
                        </a:rPr>
                        <a:t>Business Segment</a:t>
                      </a:r>
                      <a:endParaRPr lang="en-GB" sz="1000" i="1" dirty="0">
                        <a:solidFill>
                          <a:schemeClr val="bg1"/>
                        </a:solidFill>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571173">
                <a:tc>
                  <a:txBody>
                    <a:bodyPr/>
                    <a:lstStyle/>
                    <a:p>
                      <a:r>
                        <a:rPr lang="en-GB" sz="1000" dirty="0" err="1" smtClean="0">
                          <a:latin typeface="+mj-lt"/>
                        </a:rPr>
                        <a:t>Hazira</a:t>
                      </a:r>
                      <a:r>
                        <a:rPr lang="en-GB" sz="1000" dirty="0" smtClean="0">
                          <a:latin typeface="+mj-lt"/>
                        </a:rPr>
                        <a:t> </a:t>
                      </a:r>
                    </a:p>
                    <a:p>
                      <a:r>
                        <a:rPr lang="en-GB" sz="1000" dirty="0" smtClean="0">
                          <a:latin typeface="+mj-lt"/>
                        </a:rPr>
                        <a:t>(~127 acres)</a:t>
                      </a:r>
                      <a:endParaRPr lang="en-GB" sz="1000" dirty="0">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smtClean="0">
                          <a:latin typeface="+mj-lt"/>
                        </a:rPr>
                        <a:t>Naval Submarines &amp; Coast Guard</a:t>
                      </a:r>
                      <a:r>
                        <a:rPr lang="en-GB" sz="1000" baseline="0" dirty="0" smtClean="0">
                          <a:latin typeface="+mj-lt"/>
                        </a:rPr>
                        <a:t> </a:t>
                      </a:r>
                      <a:r>
                        <a:rPr lang="en-GB" sz="1000" dirty="0" smtClean="0">
                          <a:latin typeface="+mj-lt"/>
                        </a:rPr>
                        <a:t>vessels</a:t>
                      </a:r>
                    </a:p>
                    <a:p>
                      <a:pPr marL="171450" marR="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latin typeface="+mj-lt"/>
                        </a:rPr>
                        <a:t>Specialised multi-purpose ‘RORO/</a:t>
                      </a:r>
                      <a:r>
                        <a:rPr lang="en-GB" sz="1000" baseline="0" dirty="0" smtClean="0">
                          <a:latin typeface="+mj-lt"/>
                        </a:rPr>
                        <a:t> </a:t>
                      </a:r>
                      <a:r>
                        <a:rPr lang="en-GB" sz="1000" dirty="0" smtClean="0">
                          <a:latin typeface="+mj-lt"/>
                        </a:rPr>
                        <a:t>LO-LO' semi-submersible</a:t>
                      </a:r>
                      <a:r>
                        <a:rPr lang="en-GB" sz="1000" baseline="0" dirty="0" smtClean="0">
                          <a:latin typeface="+mj-lt"/>
                        </a:rPr>
                        <a:t> </a:t>
                      </a:r>
                      <a:r>
                        <a:rPr lang="en-GB" sz="1000" dirty="0" smtClean="0">
                          <a:latin typeface="+mj-lt"/>
                        </a:rPr>
                        <a:t>commercial ships</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571173">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GB" sz="1000" dirty="0" err="1" smtClean="0">
                          <a:latin typeface="+mj-lt"/>
                        </a:rPr>
                        <a:t>Kattupalli</a:t>
                      </a:r>
                      <a:r>
                        <a:rPr lang="en-GB" sz="1000" dirty="0" smtClean="0">
                          <a:latin typeface="+mj-lt"/>
                        </a:rPr>
                        <a:t> </a:t>
                      </a:r>
                    </a:p>
                    <a:p>
                      <a:pPr marL="0" marR="0" indent="0" algn="l" defTabSz="1018824" rtl="0" eaLnBrk="1" fontAlgn="auto" latinLnBrk="0" hangingPunct="1">
                        <a:lnSpc>
                          <a:spcPct val="100000"/>
                        </a:lnSpc>
                        <a:spcBef>
                          <a:spcPts val="0"/>
                        </a:spcBef>
                        <a:spcAft>
                          <a:spcPts val="0"/>
                        </a:spcAft>
                        <a:buClrTx/>
                        <a:buSzTx/>
                        <a:buFontTx/>
                        <a:buNone/>
                        <a:tabLst/>
                        <a:defRPr/>
                      </a:pPr>
                      <a:r>
                        <a:rPr lang="en-GB" sz="1000" dirty="0" smtClean="0">
                          <a:latin typeface="+mj-lt"/>
                        </a:rPr>
                        <a:t>(1200 acres)</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smtClean="0">
                          <a:latin typeface="+mj-lt"/>
                        </a:rPr>
                        <a:t>Very large commercial ships such</a:t>
                      </a:r>
                      <a:r>
                        <a:rPr lang="en-GB" sz="1000" baseline="0" dirty="0" smtClean="0">
                          <a:latin typeface="+mj-lt"/>
                        </a:rPr>
                        <a:t> </a:t>
                      </a:r>
                      <a:r>
                        <a:rPr lang="en-GB" sz="1000" dirty="0" smtClean="0">
                          <a:latin typeface="+mj-lt"/>
                        </a:rPr>
                        <a:t>as cargo carriers, specialized cargo</a:t>
                      </a:r>
                      <a:r>
                        <a:rPr lang="en-GB" sz="1000" baseline="0" dirty="0" smtClean="0">
                          <a:latin typeface="+mj-lt"/>
                        </a:rPr>
                        <a:t> </a:t>
                      </a:r>
                      <a:r>
                        <a:rPr lang="en-GB" sz="1000" dirty="0" smtClean="0">
                          <a:latin typeface="+mj-lt"/>
                        </a:rPr>
                        <a:t>ships for liquid/gas transportation</a:t>
                      </a:r>
                      <a:r>
                        <a:rPr lang="en-GB" sz="1000" baseline="0" dirty="0" smtClean="0">
                          <a:latin typeface="+mj-lt"/>
                        </a:rPr>
                        <a:t> </a:t>
                      </a:r>
                      <a:r>
                        <a:rPr lang="en-GB" sz="1000" dirty="0" smtClean="0">
                          <a:latin typeface="+mj-lt"/>
                        </a:rPr>
                        <a:t>and cruise vessels</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r>
              <a:tr h="571173">
                <a:tc>
                  <a:txBody>
                    <a:bodyPr/>
                    <a:lstStyle/>
                    <a:p>
                      <a:r>
                        <a:rPr lang="en-GB" sz="1000" dirty="0" smtClean="0">
                          <a:latin typeface="+mj-lt"/>
                        </a:rPr>
                        <a:t>Ratnagiri </a:t>
                      </a:r>
                    </a:p>
                    <a:p>
                      <a:r>
                        <a:rPr lang="en-GB" sz="1000" dirty="0" smtClean="0">
                          <a:latin typeface="+mj-lt"/>
                        </a:rPr>
                        <a:t>(25 acres)</a:t>
                      </a:r>
                      <a:endParaRPr lang="en-GB" sz="1000" dirty="0">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smtClean="0">
                          <a:latin typeface="+mj-lt"/>
                        </a:rPr>
                        <a:t>Jetty - 40 m</a:t>
                      </a:r>
                    </a:p>
                    <a:p>
                      <a:pPr marL="171450" indent="-171450">
                        <a:buFont typeface="Arial" panose="020B0604020202020204" pitchFamily="34" charset="0"/>
                        <a:buChar char="•"/>
                      </a:pPr>
                      <a:r>
                        <a:rPr lang="en-GB" sz="1000" dirty="0" smtClean="0">
                          <a:latin typeface="+mj-lt"/>
                        </a:rPr>
                        <a:t>Capable of fabricating &amp;</a:t>
                      </a:r>
                      <a:r>
                        <a:rPr lang="en-GB" sz="1000" baseline="0" dirty="0" smtClean="0">
                          <a:latin typeface="+mj-lt"/>
                        </a:rPr>
                        <a:t> </a:t>
                      </a:r>
                      <a:r>
                        <a:rPr lang="en-GB" sz="1000" dirty="0" smtClean="0">
                          <a:latin typeface="+mj-lt"/>
                        </a:rPr>
                        <a:t>erecting </a:t>
                      </a:r>
                      <a:r>
                        <a:rPr lang="en-GB" sz="1000" dirty="0" err="1" smtClean="0">
                          <a:latin typeface="+mj-lt"/>
                        </a:rPr>
                        <a:t>upto</a:t>
                      </a:r>
                      <a:r>
                        <a:rPr lang="en-GB" sz="1000" dirty="0" smtClean="0">
                          <a:latin typeface="+mj-lt"/>
                        </a:rPr>
                        <a:t> 14 vessels</a:t>
                      </a:r>
                      <a:r>
                        <a:rPr lang="en-GB" sz="1000" baseline="0" dirty="0" smtClean="0">
                          <a:latin typeface="+mj-lt"/>
                        </a:rPr>
                        <a:t> </a:t>
                      </a:r>
                      <a:r>
                        <a:rPr lang="en-GB" sz="1000" dirty="0" smtClean="0">
                          <a:latin typeface="+mj-lt"/>
                        </a:rPr>
                        <a:t>simultaneously of various</a:t>
                      </a:r>
                      <a:r>
                        <a:rPr lang="en-GB" sz="1000" baseline="0" dirty="0" smtClean="0">
                          <a:latin typeface="+mj-lt"/>
                        </a:rPr>
                        <a:t> </a:t>
                      </a:r>
                      <a:r>
                        <a:rPr lang="en-GB" sz="1000" dirty="0" smtClean="0">
                          <a:latin typeface="+mj-lt"/>
                        </a:rPr>
                        <a:t>sizes</a:t>
                      </a:r>
                      <a:endParaRPr lang="en-GB" sz="1000" dirty="0">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12514">
                <a:tc>
                  <a:txBody>
                    <a:bodyPr/>
                    <a:lstStyle/>
                    <a:p>
                      <a:r>
                        <a:rPr lang="en-GB" sz="1000" dirty="0" err="1" smtClean="0">
                          <a:latin typeface="+mj-lt"/>
                        </a:rPr>
                        <a:t>Ghodbunder</a:t>
                      </a:r>
                      <a:r>
                        <a:rPr lang="en-GB" sz="1000" dirty="0" smtClean="0">
                          <a:latin typeface="+mj-lt"/>
                        </a:rPr>
                        <a:t> </a:t>
                      </a:r>
                    </a:p>
                    <a:p>
                      <a:r>
                        <a:rPr lang="en-GB" sz="1000" dirty="0" smtClean="0">
                          <a:latin typeface="+mj-lt"/>
                        </a:rPr>
                        <a:t>(12 acres)</a:t>
                      </a:r>
                      <a:endParaRPr lang="en-GB" sz="1000" dirty="0">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smtClean="0">
                          <a:latin typeface="+mj-lt"/>
                        </a:rPr>
                        <a:t>4 slipways suitable for</a:t>
                      </a:r>
                      <a:r>
                        <a:rPr lang="en-GB" sz="1000" baseline="0" dirty="0" smtClean="0">
                          <a:latin typeface="+mj-lt"/>
                        </a:rPr>
                        <a:t> </a:t>
                      </a:r>
                      <a:r>
                        <a:rPr lang="en-GB" sz="1000" dirty="0" smtClean="0">
                          <a:latin typeface="+mj-lt"/>
                        </a:rPr>
                        <a:t>building hulls </a:t>
                      </a:r>
                      <a:r>
                        <a:rPr lang="en-GB" sz="1000" dirty="0" err="1" smtClean="0">
                          <a:latin typeface="+mj-lt"/>
                        </a:rPr>
                        <a:t>upto</a:t>
                      </a:r>
                      <a:r>
                        <a:rPr lang="en-GB" sz="1000" dirty="0" smtClean="0">
                          <a:latin typeface="+mj-lt"/>
                        </a:rPr>
                        <a:t> 125m</a:t>
                      </a:r>
                      <a:r>
                        <a:rPr lang="en-GB" sz="1000" baseline="0" dirty="0" smtClean="0">
                          <a:latin typeface="+mj-lt"/>
                        </a:rPr>
                        <a:t> </a:t>
                      </a:r>
                      <a:r>
                        <a:rPr lang="en-GB" sz="1000" dirty="0" smtClean="0">
                          <a:latin typeface="+mj-lt"/>
                        </a:rPr>
                        <a:t>length</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12514">
                <a:tc>
                  <a:txBody>
                    <a:bodyPr/>
                    <a:lstStyle/>
                    <a:p>
                      <a:r>
                        <a:rPr lang="en-GB" sz="1000" dirty="0" smtClean="0">
                          <a:latin typeface="+mj-lt"/>
                        </a:rPr>
                        <a:t>Goa </a:t>
                      </a:r>
                    </a:p>
                    <a:p>
                      <a:r>
                        <a:rPr lang="en-GB" sz="1000" dirty="0" smtClean="0">
                          <a:latin typeface="+mj-lt"/>
                        </a:rPr>
                        <a:t>(5 acres)</a:t>
                      </a:r>
                      <a:endParaRPr lang="en-GB" sz="1000" dirty="0">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smtClean="0">
                          <a:latin typeface="+mj-lt"/>
                        </a:rPr>
                        <a:t>Equipped with side</a:t>
                      </a:r>
                      <a:r>
                        <a:rPr lang="en-GB" sz="1000" baseline="0" dirty="0" smtClean="0">
                          <a:latin typeface="+mj-lt"/>
                        </a:rPr>
                        <a:t> </a:t>
                      </a:r>
                      <a:r>
                        <a:rPr lang="en-GB" sz="1000" dirty="0" smtClean="0">
                          <a:latin typeface="+mj-lt"/>
                        </a:rPr>
                        <a:t>launching facility, CNC</a:t>
                      </a:r>
                      <a:r>
                        <a:rPr lang="en-GB" sz="1000" baseline="0" dirty="0" smtClean="0">
                          <a:latin typeface="+mj-lt"/>
                        </a:rPr>
                        <a:t> </a:t>
                      </a:r>
                      <a:r>
                        <a:rPr lang="en-GB" sz="1000" dirty="0" smtClean="0">
                          <a:latin typeface="+mj-lt"/>
                        </a:rPr>
                        <a:t>plasma steel cutting &amp;</a:t>
                      </a:r>
                      <a:r>
                        <a:rPr lang="en-GB" sz="1000" baseline="0" dirty="0" smtClean="0">
                          <a:latin typeface="+mj-lt"/>
                        </a:rPr>
                        <a:t> </a:t>
                      </a:r>
                      <a:r>
                        <a:rPr lang="en-GB" sz="1000" dirty="0" smtClean="0">
                          <a:latin typeface="+mj-lt"/>
                        </a:rPr>
                        <a:t>preparation machines</a:t>
                      </a:r>
                      <a:r>
                        <a:rPr lang="en-GB" sz="1000" baseline="0" dirty="0" smtClean="0">
                          <a:latin typeface="+mj-lt"/>
                        </a:rPr>
                        <a:t> etc.</a:t>
                      </a:r>
                      <a:endParaRPr lang="en-GB" sz="1000" dirty="0">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12514">
                <a:tc>
                  <a:txBody>
                    <a:bodyPr/>
                    <a:lstStyle/>
                    <a:p>
                      <a:r>
                        <a:rPr lang="en-GB" sz="1000" dirty="0" err="1" smtClean="0">
                          <a:latin typeface="+mj-lt"/>
                        </a:rPr>
                        <a:t>Dabhol</a:t>
                      </a:r>
                      <a:r>
                        <a:rPr lang="en-GB" sz="1000" dirty="0" smtClean="0">
                          <a:latin typeface="+mj-lt"/>
                        </a:rPr>
                        <a:t> </a:t>
                      </a:r>
                    </a:p>
                    <a:p>
                      <a:r>
                        <a:rPr lang="en-GB" sz="1000" dirty="0" smtClean="0">
                          <a:latin typeface="+mj-lt"/>
                        </a:rPr>
                        <a:t>(300 acres)</a:t>
                      </a:r>
                      <a:endParaRPr lang="en-GB" sz="1000" dirty="0">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smtClean="0">
                          <a:latin typeface="+mj-lt"/>
                        </a:rPr>
                        <a:t>Has one of the largest</a:t>
                      </a:r>
                      <a:r>
                        <a:rPr lang="en-GB" sz="1000" baseline="0" dirty="0" smtClean="0">
                          <a:latin typeface="+mj-lt"/>
                        </a:rPr>
                        <a:t> </a:t>
                      </a:r>
                      <a:r>
                        <a:rPr lang="en-GB" sz="1000" dirty="0" smtClean="0">
                          <a:latin typeface="+mj-lt"/>
                        </a:rPr>
                        <a:t>floating docks in India</a:t>
                      </a:r>
                      <a:r>
                        <a:rPr lang="en-GB" sz="1000" baseline="0" dirty="0" smtClean="0">
                          <a:latin typeface="+mj-lt"/>
                        </a:rPr>
                        <a:t> </a:t>
                      </a:r>
                      <a:r>
                        <a:rPr lang="en-GB" sz="1000" dirty="0" smtClean="0">
                          <a:latin typeface="+mj-lt"/>
                        </a:rPr>
                        <a:t>(155m. X 40m) having</a:t>
                      </a:r>
                      <a:r>
                        <a:rPr lang="en-GB" sz="1000" baseline="0" dirty="0" smtClean="0">
                          <a:latin typeface="+mj-lt"/>
                        </a:rPr>
                        <a:t> </a:t>
                      </a:r>
                      <a:r>
                        <a:rPr lang="en-GB" sz="1000" dirty="0" smtClean="0">
                          <a:latin typeface="+mj-lt"/>
                        </a:rPr>
                        <a:t>16,000 tonnes lifting</a:t>
                      </a:r>
                      <a:r>
                        <a:rPr lang="en-GB" sz="1000" baseline="0" dirty="0" smtClean="0">
                          <a:latin typeface="+mj-lt"/>
                        </a:rPr>
                        <a:t> </a:t>
                      </a:r>
                      <a:r>
                        <a:rPr lang="en-GB" sz="1000" dirty="0" smtClean="0">
                          <a:latin typeface="+mj-lt"/>
                        </a:rPr>
                        <a:t>capacity</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12514">
                <a:tc>
                  <a:txBody>
                    <a:bodyPr/>
                    <a:lstStyle/>
                    <a:p>
                      <a:r>
                        <a:rPr lang="en-GB" sz="1000" dirty="0" smtClean="0">
                          <a:latin typeface="+mj-lt"/>
                        </a:rPr>
                        <a:t>Mangalore </a:t>
                      </a:r>
                    </a:p>
                    <a:p>
                      <a:r>
                        <a:rPr lang="en-GB" sz="1000" dirty="0" smtClean="0">
                          <a:latin typeface="+mj-lt"/>
                        </a:rPr>
                        <a:t>(~28</a:t>
                      </a:r>
                      <a:r>
                        <a:rPr lang="en-GB" sz="1000" baseline="0" dirty="0" smtClean="0">
                          <a:latin typeface="+mj-lt"/>
                        </a:rPr>
                        <a:t> acres)</a:t>
                      </a:r>
                      <a:endParaRPr lang="en-GB" sz="1000" dirty="0">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smtClean="0">
                          <a:latin typeface="+mj-lt"/>
                        </a:rPr>
                        <a:t>Aimed at building vessels up</a:t>
                      </a:r>
                      <a:r>
                        <a:rPr lang="en-GB" sz="1000" baseline="0" dirty="0" smtClean="0">
                          <a:latin typeface="+mj-lt"/>
                        </a:rPr>
                        <a:t> </a:t>
                      </a:r>
                      <a:r>
                        <a:rPr lang="en-GB" sz="1000" dirty="0" smtClean="0">
                          <a:latin typeface="+mj-lt"/>
                        </a:rPr>
                        <a:t>to 60,000 DWT</a:t>
                      </a:r>
                      <a:endParaRPr lang="en-GB" sz="1000" dirty="0">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r>
              <a:tr h="571173">
                <a:tc>
                  <a:txBody>
                    <a:bodyPr/>
                    <a:lstStyle/>
                    <a:p>
                      <a:r>
                        <a:rPr lang="en-GB" sz="1000" dirty="0" smtClean="0">
                          <a:latin typeface="+mj-lt"/>
                        </a:rPr>
                        <a:t>Surat </a:t>
                      </a:r>
                    </a:p>
                    <a:p>
                      <a:r>
                        <a:rPr lang="en-GB" sz="1000" dirty="0" smtClean="0">
                          <a:latin typeface="+mj-lt"/>
                        </a:rPr>
                        <a:t>(~55 acres)</a:t>
                      </a:r>
                      <a:endParaRPr lang="en-GB" sz="1000" dirty="0">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smtClean="0">
                          <a:latin typeface="+mj-lt"/>
                        </a:rPr>
                        <a:t>Specialized multipurpose</a:t>
                      </a:r>
                      <a:r>
                        <a:rPr lang="en-GB" sz="1000" baseline="0" dirty="0" smtClean="0">
                          <a:latin typeface="+mj-lt"/>
                        </a:rPr>
                        <a:t> </a:t>
                      </a:r>
                      <a:r>
                        <a:rPr lang="en-GB" sz="1000" dirty="0" smtClean="0">
                          <a:latin typeface="+mj-lt"/>
                        </a:rPr>
                        <a:t>vessels, cement carriers,</a:t>
                      </a:r>
                      <a:r>
                        <a:rPr lang="en-GB" sz="1000" baseline="0" dirty="0" smtClean="0">
                          <a:latin typeface="+mj-lt"/>
                        </a:rPr>
                        <a:t> </a:t>
                      </a:r>
                      <a:r>
                        <a:rPr lang="en-GB" sz="1000" dirty="0" smtClean="0">
                          <a:latin typeface="+mj-lt"/>
                        </a:rPr>
                        <a:t>floating</a:t>
                      </a:r>
                      <a:r>
                        <a:rPr lang="en-GB" sz="1000" baseline="0" dirty="0" smtClean="0">
                          <a:latin typeface="+mj-lt"/>
                        </a:rPr>
                        <a:t> </a:t>
                      </a:r>
                      <a:r>
                        <a:rPr lang="en-GB" sz="1000" dirty="0" smtClean="0">
                          <a:latin typeface="+mj-lt"/>
                        </a:rPr>
                        <a:t>cranes, tugs &amp; support crafts,</a:t>
                      </a:r>
                      <a:r>
                        <a:rPr lang="en-GB" sz="1000" baseline="0" dirty="0" smtClean="0">
                          <a:latin typeface="+mj-lt"/>
                        </a:rPr>
                        <a:t> </a:t>
                      </a:r>
                      <a:r>
                        <a:rPr lang="en-GB" sz="1000" dirty="0" smtClean="0">
                          <a:latin typeface="+mj-lt"/>
                        </a:rPr>
                        <a:t>split barges, etc.</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12514">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GB" sz="1000" dirty="0" err="1" smtClean="0">
                          <a:latin typeface="+mj-lt"/>
                        </a:rPr>
                        <a:t>Dahej</a:t>
                      </a:r>
                      <a:endParaRPr lang="en-GB" sz="1000" dirty="0" smtClean="0">
                        <a:latin typeface="+mj-lt"/>
                      </a:endParaRPr>
                    </a:p>
                    <a:p>
                      <a:pPr marL="0" marR="0" indent="0" algn="l" defTabSz="1018824" rtl="0" eaLnBrk="1" fontAlgn="auto" latinLnBrk="0" hangingPunct="1">
                        <a:lnSpc>
                          <a:spcPct val="100000"/>
                        </a:lnSpc>
                        <a:spcBef>
                          <a:spcPts val="0"/>
                        </a:spcBef>
                        <a:spcAft>
                          <a:spcPts val="0"/>
                        </a:spcAft>
                        <a:buClrTx/>
                        <a:buSzTx/>
                        <a:buFontTx/>
                        <a:buNone/>
                        <a:tabLst/>
                        <a:defRPr/>
                      </a:pPr>
                      <a:r>
                        <a:rPr lang="en-GB" sz="1000" dirty="0" smtClean="0">
                          <a:latin typeface="+mj-lt"/>
                        </a:rPr>
                        <a:t>(~165 acres)</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smtClean="0">
                          <a:latin typeface="+mj-lt"/>
                        </a:rPr>
                        <a:t>Offshore support vessels (OSVs), Defence Vessels</a:t>
                      </a:r>
                    </a:p>
                    <a:p>
                      <a:pPr marL="171450" indent="-171450">
                        <a:buFont typeface="Arial" panose="020B0604020202020204" pitchFamily="34" charset="0"/>
                        <a:buChar char="•"/>
                      </a:pPr>
                      <a:r>
                        <a:rPr lang="en-GB" sz="1000" dirty="0" smtClean="0">
                          <a:latin typeface="+mj-lt"/>
                        </a:rPr>
                        <a:t>Bulk Carriers of capacity </a:t>
                      </a:r>
                      <a:r>
                        <a:rPr lang="en-GB" sz="1000" dirty="0" err="1" smtClean="0">
                          <a:latin typeface="+mj-lt"/>
                        </a:rPr>
                        <a:t>upto</a:t>
                      </a:r>
                      <a:r>
                        <a:rPr lang="en-GB" sz="1000" baseline="0" dirty="0" smtClean="0">
                          <a:latin typeface="+mj-lt"/>
                        </a:rPr>
                        <a:t> </a:t>
                      </a:r>
                      <a:r>
                        <a:rPr lang="en-GB" sz="1000" dirty="0" smtClean="0">
                          <a:latin typeface="+mj-lt"/>
                        </a:rPr>
                        <a:t>120,000 DWT</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r>
              <a:tr h="729833">
                <a:tc>
                  <a:txBody>
                    <a:bodyPr/>
                    <a:lstStyle/>
                    <a:p>
                      <a:r>
                        <a:rPr lang="en-GB" sz="1000" dirty="0" err="1" smtClean="0">
                          <a:latin typeface="+mj-lt"/>
                        </a:rPr>
                        <a:t>Pipavav</a:t>
                      </a:r>
                      <a:endParaRPr lang="en-GB" sz="1000" dirty="0" smtClean="0">
                        <a:latin typeface="+mj-lt"/>
                      </a:endParaRPr>
                    </a:p>
                    <a:p>
                      <a:r>
                        <a:rPr lang="en-GB" sz="1000" dirty="0" smtClean="0">
                          <a:latin typeface="+mj-lt"/>
                        </a:rPr>
                        <a:t>(782 acres)</a:t>
                      </a:r>
                      <a:endParaRPr lang="en-GB" sz="1000" dirty="0">
                        <a:latin typeface="+mj-lt"/>
                      </a:endParaRP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00" dirty="0" smtClean="0">
                          <a:latin typeface="+mj-lt"/>
                        </a:rPr>
                        <a:t>India’s first private company to get License and Contracts to build warships for the Indian Navy</a:t>
                      </a:r>
                    </a:p>
                    <a:p>
                      <a:pPr marL="171450" indent="-171450">
                        <a:buFont typeface="Arial" panose="020B0604020202020204" pitchFamily="34" charset="0"/>
                        <a:buChar char="•"/>
                      </a:pPr>
                      <a:r>
                        <a:rPr lang="en-GB" sz="1000" dirty="0" smtClean="0">
                          <a:latin typeface="+mj-lt"/>
                        </a:rPr>
                        <a:t>Equipped with highly modern fabrication, piping, painting shops of 12000 tons p.m. capacity </a:t>
                      </a:r>
                    </a:p>
                  </a:txBody>
                  <a:tcPr marL="45720" marR="4572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759" y="3769831"/>
            <a:ext cx="619342" cy="642936"/>
          </a:xfrm>
          <a:prstGeom prst="rect">
            <a:avLst/>
          </a:prstGeom>
        </p:spPr>
      </p:pic>
      <p:pic>
        <p:nvPicPr>
          <p:cNvPr id="58" name="Picture 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418" y="2266054"/>
            <a:ext cx="953783" cy="187191"/>
          </a:xfrm>
          <a:prstGeom prst="rect">
            <a:avLst/>
          </a:prstGeom>
        </p:spPr>
      </p:pic>
      <p:pic>
        <p:nvPicPr>
          <p:cNvPr id="59" name="Picture 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975" y="6308972"/>
            <a:ext cx="1017482" cy="409327"/>
          </a:xfrm>
          <a:prstGeom prst="rect">
            <a:avLst/>
          </a:prstGeom>
        </p:spPr>
      </p:pic>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392" y="5440179"/>
            <a:ext cx="644808" cy="490054"/>
          </a:xfrm>
          <a:prstGeom prst="rect">
            <a:avLst/>
          </a:prstGeom>
        </p:spPr>
      </p:pic>
      <p:grpSp>
        <p:nvGrpSpPr>
          <p:cNvPr id="140" name="Group 139"/>
          <p:cNvGrpSpPr/>
          <p:nvPr/>
        </p:nvGrpSpPr>
        <p:grpSpPr>
          <a:xfrm>
            <a:off x="5413535" y="1436983"/>
            <a:ext cx="4238751" cy="4467825"/>
            <a:chOff x="2765472" y="1579280"/>
            <a:chExt cx="5044671" cy="5317300"/>
          </a:xfrm>
        </p:grpSpPr>
        <p:grpSp>
          <p:nvGrpSpPr>
            <p:cNvPr id="141" name="Group 140"/>
            <p:cNvGrpSpPr/>
            <p:nvPr/>
          </p:nvGrpSpPr>
          <p:grpSpPr>
            <a:xfrm>
              <a:off x="3027005" y="1579280"/>
              <a:ext cx="4783138" cy="5317300"/>
              <a:chOff x="3057962" y="1387604"/>
              <a:chExt cx="4783138" cy="5317300"/>
            </a:xfrm>
          </p:grpSpPr>
          <p:sp>
            <p:nvSpPr>
              <p:cNvPr id="185" name="TAMIL NADU"/>
              <p:cNvSpPr>
                <a:spLocks/>
              </p:cNvSpPr>
              <p:nvPr/>
            </p:nvSpPr>
            <p:spPr bwMode="auto">
              <a:xfrm>
                <a:off x="4310500" y="5715892"/>
                <a:ext cx="749300" cy="989012"/>
              </a:xfrm>
              <a:custGeom>
                <a:avLst/>
                <a:gdLst/>
                <a:ahLst/>
                <a:cxnLst>
                  <a:cxn ang="0">
                    <a:pos x="105" y="569"/>
                  </a:cxn>
                  <a:cxn ang="0">
                    <a:pos x="93" y="541"/>
                  </a:cxn>
                  <a:cxn ang="0">
                    <a:pos x="91" y="515"/>
                  </a:cxn>
                  <a:cxn ang="0">
                    <a:pos x="119" y="443"/>
                  </a:cxn>
                  <a:cxn ang="0">
                    <a:pos x="105" y="409"/>
                  </a:cxn>
                  <a:cxn ang="0">
                    <a:pos x="103" y="351"/>
                  </a:cxn>
                  <a:cxn ang="0">
                    <a:pos x="55" y="345"/>
                  </a:cxn>
                  <a:cxn ang="0">
                    <a:pos x="67" y="303"/>
                  </a:cxn>
                  <a:cxn ang="0">
                    <a:pos x="49" y="253"/>
                  </a:cxn>
                  <a:cxn ang="0">
                    <a:pos x="22" y="249"/>
                  </a:cxn>
                  <a:cxn ang="0">
                    <a:pos x="0" y="225"/>
                  </a:cxn>
                  <a:cxn ang="0">
                    <a:pos x="18" y="197"/>
                  </a:cxn>
                  <a:cxn ang="0">
                    <a:pos x="65" y="205"/>
                  </a:cxn>
                  <a:cxn ang="0">
                    <a:pos x="97" y="189"/>
                  </a:cxn>
                  <a:cxn ang="0">
                    <a:pos x="147" y="174"/>
                  </a:cxn>
                  <a:cxn ang="0">
                    <a:pos x="177" y="148"/>
                  </a:cxn>
                  <a:cxn ang="0">
                    <a:pos x="163" y="118"/>
                  </a:cxn>
                  <a:cxn ang="0">
                    <a:pos x="181" y="68"/>
                  </a:cxn>
                  <a:cxn ang="0">
                    <a:pos x="223" y="82"/>
                  </a:cxn>
                  <a:cxn ang="0">
                    <a:pos x="264" y="82"/>
                  </a:cxn>
                  <a:cxn ang="0">
                    <a:pos x="316" y="46"/>
                  </a:cxn>
                  <a:cxn ang="0">
                    <a:pos x="366" y="20"/>
                  </a:cxn>
                  <a:cxn ang="0">
                    <a:pos x="424" y="12"/>
                  </a:cxn>
                  <a:cxn ang="0">
                    <a:pos x="466" y="6"/>
                  </a:cxn>
                  <a:cxn ang="0">
                    <a:pos x="460" y="46"/>
                  </a:cxn>
                  <a:cxn ang="0">
                    <a:pos x="454" y="104"/>
                  </a:cxn>
                  <a:cxn ang="0">
                    <a:pos x="434" y="136"/>
                  </a:cxn>
                  <a:cxn ang="0">
                    <a:pos x="382" y="172"/>
                  </a:cxn>
                  <a:cxn ang="0">
                    <a:pos x="388" y="203"/>
                  </a:cxn>
                  <a:cxn ang="0">
                    <a:pos x="406" y="241"/>
                  </a:cxn>
                  <a:cxn ang="0">
                    <a:pos x="396" y="291"/>
                  </a:cxn>
                  <a:cxn ang="0">
                    <a:pos x="410" y="309"/>
                  </a:cxn>
                  <a:cxn ang="0">
                    <a:pos x="408" y="371"/>
                  </a:cxn>
                  <a:cxn ang="0">
                    <a:pos x="356" y="365"/>
                  </a:cxn>
                  <a:cxn ang="0">
                    <a:pos x="336" y="409"/>
                  </a:cxn>
                  <a:cxn ang="0">
                    <a:pos x="300" y="463"/>
                  </a:cxn>
                  <a:cxn ang="0">
                    <a:pos x="264" y="503"/>
                  </a:cxn>
                  <a:cxn ang="0">
                    <a:pos x="203" y="545"/>
                  </a:cxn>
                  <a:cxn ang="0">
                    <a:pos x="195" y="593"/>
                  </a:cxn>
                  <a:cxn ang="0">
                    <a:pos x="123" y="623"/>
                  </a:cxn>
                  <a:cxn ang="0">
                    <a:pos x="83" y="599"/>
                  </a:cxn>
                </a:cxnLst>
                <a:rect l="0" t="0" r="r" b="b"/>
                <a:pathLst>
                  <a:path w="472" h="623">
                    <a:moveTo>
                      <a:pt x="83" y="599"/>
                    </a:moveTo>
                    <a:lnTo>
                      <a:pt x="105" y="569"/>
                    </a:lnTo>
                    <a:lnTo>
                      <a:pt x="91" y="551"/>
                    </a:lnTo>
                    <a:lnTo>
                      <a:pt x="93" y="541"/>
                    </a:lnTo>
                    <a:lnTo>
                      <a:pt x="103" y="531"/>
                    </a:lnTo>
                    <a:lnTo>
                      <a:pt x="91" y="515"/>
                    </a:lnTo>
                    <a:lnTo>
                      <a:pt x="127" y="455"/>
                    </a:lnTo>
                    <a:lnTo>
                      <a:pt x="119" y="443"/>
                    </a:lnTo>
                    <a:lnTo>
                      <a:pt x="97" y="447"/>
                    </a:lnTo>
                    <a:lnTo>
                      <a:pt x="105" y="409"/>
                    </a:lnTo>
                    <a:lnTo>
                      <a:pt x="109" y="381"/>
                    </a:lnTo>
                    <a:lnTo>
                      <a:pt x="103" y="351"/>
                    </a:lnTo>
                    <a:lnTo>
                      <a:pt x="71" y="373"/>
                    </a:lnTo>
                    <a:lnTo>
                      <a:pt x="55" y="345"/>
                    </a:lnTo>
                    <a:lnTo>
                      <a:pt x="65" y="319"/>
                    </a:lnTo>
                    <a:lnTo>
                      <a:pt x="67" y="303"/>
                    </a:lnTo>
                    <a:lnTo>
                      <a:pt x="49" y="283"/>
                    </a:lnTo>
                    <a:lnTo>
                      <a:pt x="49" y="253"/>
                    </a:lnTo>
                    <a:lnTo>
                      <a:pt x="28" y="261"/>
                    </a:lnTo>
                    <a:lnTo>
                      <a:pt x="22" y="249"/>
                    </a:lnTo>
                    <a:lnTo>
                      <a:pt x="31" y="235"/>
                    </a:lnTo>
                    <a:lnTo>
                      <a:pt x="0" y="225"/>
                    </a:lnTo>
                    <a:lnTo>
                      <a:pt x="2" y="211"/>
                    </a:lnTo>
                    <a:lnTo>
                      <a:pt x="18" y="197"/>
                    </a:lnTo>
                    <a:lnTo>
                      <a:pt x="35" y="205"/>
                    </a:lnTo>
                    <a:lnTo>
                      <a:pt x="65" y="205"/>
                    </a:lnTo>
                    <a:lnTo>
                      <a:pt x="77" y="187"/>
                    </a:lnTo>
                    <a:lnTo>
                      <a:pt x="97" y="189"/>
                    </a:lnTo>
                    <a:lnTo>
                      <a:pt x="131" y="189"/>
                    </a:lnTo>
                    <a:lnTo>
                      <a:pt x="147" y="174"/>
                    </a:lnTo>
                    <a:lnTo>
                      <a:pt x="167" y="172"/>
                    </a:lnTo>
                    <a:lnTo>
                      <a:pt x="177" y="148"/>
                    </a:lnTo>
                    <a:lnTo>
                      <a:pt x="141" y="140"/>
                    </a:lnTo>
                    <a:lnTo>
                      <a:pt x="163" y="118"/>
                    </a:lnTo>
                    <a:lnTo>
                      <a:pt x="155" y="94"/>
                    </a:lnTo>
                    <a:lnTo>
                      <a:pt x="181" y="68"/>
                    </a:lnTo>
                    <a:lnTo>
                      <a:pt x="211" y="70"/>
                    </a:lnTo>
                    <a:lnTo>
                      <a:pt x="223" y="82"/>
                    </a:lnTo>
                    <a:lnTo>
                      <a:pt x="241" y="96"/>
                    </a:lnTo>
                    <a:lnTo>
                      <a:pt x="264" y="82"/>
                    </a:lnTo>
                    <a:lnTo>
                      <a:pt x="282" y="54"/>
                    </a:lnTo>
                    <a:lnTo>
                      <a:pt x="316" y="46"/>
                    </a:lnTo>
                    <a:lnTo>
                      <a:pt x="352" y="42"/>
                    </a:lnTo>
                    <a:lnTo>
                      <a:pt x="366" y="20"/>
                    </a:lnTo>
                    <a:lnTo>
                      <a:pt x="398" y="32"/>
                    </a:lnTo>
                    <a:lnTo>
                      <a:pt x="424" y="12"/>
                    </a:lnTo>
                    <a:lnTo>
                      <a:pt x="438" y="0"/>
                    </a:lnTo>
                    <a:lnTo>
                      <a:pt x="466" y="6"/>
                    </a:lnTo>
                    <a:lnTo>
                      <a:pt x="472" y="26"/>
                    </a:lnTo>
                    <a:lnTo>
                      <a:pt x="460" y="46"/>
                    </a:lnTo>
                    <a:lnTo>
                      <a:pt x="462" y="76"/>
                    </a:lnTo>
                    <a:lnTo>
                      <a:pt x="454" y="104"/>
                    </a:lnTo>
                    <a:lnTo>
                      <a:pt x="442" y="122"/>
                    </a:lnTo>
                    <a:lnTo>
                      <a:pt x="434" y="136"/>
                    </a:lnTo>
                    <a:lnTo>
                      <a:pt x="412" y="172"/>
                    </a:lnTo>
                    <a:lnTo>
                      <a:pt x="382" y="172"/>
                    </a:lnTo>
                    <a:lnTo>
                      <a:pt x="380" y="185"/>
                    </a:lnTo>
                    <a:lnTo>
                      <a:pt x="388" y="203"/>
                    </a:lnTo>
                    <a:lnTo>
                      <a:pt x="402" y="215"/>
                    </a:lnTo>
                    <a:lnTo>
                      <a:pt x="406" y="241"/>
                    </a:lnTo>
                    <a:lnTo>
                      <a:pt x="410" y="285"/>
                    </a:lnTo>
                    <a:lnTo>
                      <a:pt x="396" y="291"/>
                    </a:lnTo>
                    <a:lnTo>
                      <a:pt x="394" y="305"/>
                    </a:lnTo>
                    <a:lnTo>
                      <a:pt x="410" y="309"/>
                    </a:lnTo>
                    <a:lnTo>
                      <a:pt x="406" y="335"/>
                    </a:lnTo>
                    <a:lnTo>
                      <a:pt x="408" y="371"/>
                    </a:lnTo>
                    <a:lnTo>
                      <a:pt x="368" y="365"/>
                    </a:lnTo>
                    <a:lnTo>
                      <a:pt x="356" y="365"/>
                    </a:lnTo>
                    <a:lnTo>
                      <a:pt x="334" y="383"/>
                    </a:lnTo>
                    <a:lnTo>
                      <a:pt x="336" y="409"/>
                    </a:lnTo>
                    <a:lnTo>
                      <a:pt x="304" y="441"/>
                    </a:lnTo>
                    <a:lnTo>
                      <a:pt x="300" y="463"/>
                    </a:lnTo>
                    <a:lnTo>
                      <a:pt x="308" y="483"/>
                    </a:lnTo>
                    <a:lnTo>
                      <a:pt x="264" y="503"/>
                    </a:lnTo>
                    <a:lnTo>
                      <a:pt x="229" y="515"/>
                    </a:lnTo>
                    <a:lnTo>
                      <a:pt x="203" y="545"/>
                    </a:lnTo>
                    <a:lnTo>
                      <a:pt x="203" y="575"/>
                    </a:lnTo>
                    <a:lnTo>
                      <a:pt x="195" y="593"/>
                    </a:lnTo>
                    <a:lnTo>
                      <a:pt x="161" y="609"/>
                    </a:lnTo>
                    <a:lnTo>
                      <a:pt x="123" y="623"/>
                    </a:lnTo>
                    <a:lnTo>
                      <a:pt x="101" y="615"/>
                    </a:lnTo>
                    <a:lnTo>
                      <a:pt x="83" y="599"/>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86" name="KERALA"/>
              <p:cNvSpPr>
                <a:spLocks/>
              </p:cNvSpPr>
              <p:nvPr/>
            </p:nvSpPr>
            <p:spPr bwMode="auto">
              <a:xfrm>
                <a:off x="4075550" y="5823842"/>
                <a:ext cx="436562" cy="842962"/>
              </a:xfrm>
              <a:custGeom>
                <a:avLst/>
                <a:gdLst/>
                <a:ahLst/>
                <a:cxnLst>
                  <a:cxn ang="0">
                    <a:pos x="0" y="0"/>
                  </a:cxn>
                  <a:cxn ang="0">
                    <a:pos x="30" y="18"/>
                  </a:cxn>
                  <a:cxn ang="0">
                    <a:pos x="44" y="22"/>
                  </a:cxn>
                  <a:cxn ang="0">
                    <a:pos x="52" y="54"/>
                  </a:cxn>
                  <a:cxn ang="0">
                    <a:pos x="100" y="94"/>
                  </a:cxn>
                  <a:cxn ang="0">
                    <a:pos x="110" y="102"/>
                  </a:cxn>
                  <a:cxn ang="0">
                    <a:pos x="128" y="98"/>
                  </a:cxn>
                  <a:cxn ang="0">
                    <a:pos x="156" y="115"/>
                  </a:cxn>
                  <a:cxn ang="0">
                    <a:pos x="166" y="129"/>
                  </a:cxn>
                  <a:cxn ang="0">
                    <a:pos x="150" y="143"/>
                  </a:cxn>
                  <a:cxn ang="0">
                    <a:pos x="148" y="157"/>
                  </a:cxn>
                  <a:cxn ang="0">
                    <a:pos x="179" y="167"/>
                  </a:cxn>
                  <a:cxn ang="0">
                    <a:pos x="170" y="181"/>
                  </a:cxn>
                  <a:cxn ang="0">
                    <a:pos x="176" y="193"/>
                  </a:cxn>
                  <a:cxn ang="0">
                    <a:pos x="197" y="185"/>
                  </a:cxn>
                  <a:cxn ang="0">
                    <a:pos x="197" y="215"/>
                  </a:cxn>
                  <a:cxn ang="0">
                    <a:pos x="215" y="235"/>
                  </a:cxn>
                  <a:cxn ang="0">
                    <a:pos x="213" y="247"/>
                  </a:cxn>
                  <a:cxn ang="0">
                    <a:pos x="203" y="277"/>
                  </a:cxn>
                  <a:cxn ang="0">
                    <a:pos x="219" y="305"/>
                  </a:cxn>
                  <a:cxn ang="0">
                    <a:pos x="251" y="283"/>
                  </a:cxn>
                  <a:cxn ang="0">
                    <a:pos x="257" y="313"/>
                  </a:cxn>
                  <a:cxn ang="0">
                    <a:pos x="245" y="379"/>
                  </a:cxn>
                  <a:cxn ang="0">
                    <a:pos x="267" y="375"/>
                  </a:cxn>
                  <a:cxn ang="0">
                    <a:pos x="275" y="387"/>
                  </a:cxn>
                  <a:cxn ang="0">
                    <a:pos x="239" y="447"/>
                  </a:cxn>
                  <a:cxn ang="0">
                    <a:pos x="251" y="463"/>
                  </a:cxn>
                  <a:cxn ang="0">
                    <a:pos x="241" y="473"/>
                  </a:cxn>
                  <a:cxn ang="0">
                    <a:pos x="239" y="483"/>
                  </a:cxn>
                  <a:cxn ang="0">
                    <a:pos x="253" y="501"/>
                  </a:cxn>
                  <a:cxn ang="0">
                    <a:pos x="231" y="531"/>
                  </a:cxn>
                  <a:cxn ang="0">
                    <a:pos x="209" y="503"/>
                  </a:cxn>
                  <a:cxn ang="0">
                    <a:pos x="166" y="443"/>
                  </a:cxn>
                  <a:cxn ang="0">
                    <a:pos x="144" y="383"/>
                  </a:cxn>
                  <a:cxn ang="0">
                    <a:pos x="142" y="323"/>
                  </a:cxn>
                  <a:cxn ang="0">
                    <a:pos x="120" y="263"/>
                  </a:cxn>
                  <a:cxn ang="0">
                    <a:pos x="104" y="211"/>
                  </a:cxn>
                  <a:cxn ang="0">
                    <a:pos x="74" y="141"/>
                  </a:cxn>
                  <a:cxn ang="0">
                    <a:pos x="44" y="98"/>
                  </a:cxn>
                  <a:cxn ang="0">
                    <a:pos x="32" y="84"/>
                  </a:cxn>
                  <a:cxn ang="0">
                    <a:pos x="8" y="30"/>
                  </a:cxn>
                  <a:cxn ang="0">
                    <a:pos x="0" y="0"/>
                  </a:cxn>
                </a:cxnLst>
                <a:rect l="0" t="0" r="r" b="b"/>
                <a:pathLst>
                  <a:path w="275" h="531">
                    <a:moveTo>
                      <a:pt x="0" y="0"/>
                    </a:moveTo>
                    <a:lnTo>
                      <a:pt x="30" y="18"/>
                    </a:lnTo>
                    <a:lnTo>
                      <a:pt x="44" y="22"/>
                    </a:lnTo>
                    <a:lnTo>
                      <a:pt x="52" y="54"/>
                    </a:lnTo>
                    <a:lnTo>
                      <a:pt x="100" y="94"/>
                    </a:lnTo>
                    <a:lnTo>
                      <a:pt x="110" y="102"/>
                    </a:lnTo>
                    <a:lnTo>
                      <a:pt x="128" y="98"/>
                    </a:lnTo>
                    <a:lnTo>
                      <a:pt x="156" y="115"/>
                    </a:lnTo>
                    <a:lnTo>
                      <a:pt x="166" y="129"/>
                    </a:lnTo>
                    <a:lnTo>
                      <a:pt x="150" y="143"/>
                    </a:lnTo>
                    <a:lnTo>
                      <a:pt x="148" y="157"/>
                    </a:lnTo>
                    <a:lnTo>
                      <a:pt x="179" y="167"/>
                    </a:lnTo>
                    <a:lnTo>
                      <a:pt x="170" y="181"/>
                    </a:lnTo>
                    <a:lnTo>
                      <a:pt x="176" y="193"/>
                    </a:lnTo>
                    <a:lnTo>
                      <a:pt x="197" y="185"/>
                    </a:lnTo>
                    <a:lnTo>
                      <a:pt x="197" y="215"/>
                    </a:lnTo>
                    <a:lnTo>
                      <a:pt x="215" y="235"/>
                    </a:lnTo>
                    <a:lnTo>
                      <a:pt x="213" y="247"/>
                    </a:lnTo>
                    <a:lnTo>
                      <a:pt x="203" y="277"/>
                    </a:lnTo>
                    <a:lnTo>
                      <a:pt x="219" y="305"/>
                    </a:lnTo>
                    <a:lnTo>
                      <a:pt x="251" y="283"/>
                    </a:lnTo>
                    <a:lnTo>
                      <a:pt x="257" y="313"/>
                    </a:lnTo>
                    <a:lnTo>
                      <a:pt x="245" y="379"/>
                    </a:lnTo>
                    <a:lnTo>
                      <a:pt x="267" y="375"/>
                    </a:lnTo>
                    <a:lnTo>
                      <a:pt x="275" y="387"/>
                    </a:lnTo>
                    <a:lnTo>
                      <a:pt x="239" y="447"/>
                    </a:lnTo>
                    <a:lnTo>
                      <a:pt x="251" y="463"/>
                    </a:lnTo>
                    <a:lnTo>
                      <a:pt x="241" y="473"/>
                    </a:lnTo>
                    <a:lnTo>
                      <a:pt x="239" y="483"/>
                    </a:lnTo>
                    <a:lnTo>
                      <a:pt x="253" y="501"/>
                    </a:lnTo>
                    <a:lnTo>
                      <a:pt x="231" y="531"/>
                    </a:lnTo>
                    <a:lnTo>
                      <a:pt x="209" y="503"/>
                    </a:lnTo>
                    <a:lnTo>
                      <a:pt x="166" y="443"/>
                    </a:lnTo>
                    <a:lnTo>
                      <a:pt x="144" y="383"/>
                    </a:lnTo>
                    <a:lnTo>
                      <a:pt x="142" y="323"/>
                    </a:lnTo>
                    <a:lnTo>
                      <a:pt x="120" y="263"/>
                    </a:lnTo>
                    <a:lnTo>
                      <a:pt x="104" y="211"/>
                    </a:lnTo>
                    <a:lnTo>
                      <a:pt x="74" y="141"/>
                    </a:lnTo>
                    <a:lnTo>
                      <a:pt x="44" y="98"/>
                    </a:lnTo>
                    <a:lnTo>
                      <a:pt x="32" y="84"/>
                    </a:lnTo>
                    <a:lnTo>
                      <a:pt x="8" y="30"/>
                    </a:lnTo>
                    <a:lnTo>
                      <a:pt x="0" y="0"/>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87" name="GOA"/>
              <p:cNvSpPr>
                <a:spLocks/>
              </p:cNvSpPr>
              <p:nvPr/>
            </p:nvSpPr>
            <p:spPr bwMode="auto">
              <a:xfrm>
                <a:off x="3892987" y="5268217"/>
                <a:ext cx="98425" cy="165100"/>
              </a:xfrm>
              <a:custGeom>
                <a:avLst/>
                <a:gdLst/>
                <a:ahLst/>
                <a:cxnLst>
                  <a:cxn ang="0">
                    <a:pos x="2" y="0"/>
                  </a:cxn>
                  <a:cxn ang="0">
                    <a:pos x="24" y="2"/>
                  </a:cxn>
                  <a:cxn ang="0">
                    <a:pos x="28" y="16"/>
                  </a:cxn>
                  <a:cxn ang="0">
                    <a:pos x="42" y="12"/>
                  </a:cxn>
                  <a:cxn ang="0">
                    <a:pos x="62" y="16"/>
                  </a:cxn>
                  <a:cxn ang="0">
                    <a:pos x="62" y="36"/>
                  </a:cxn>
                  <a:cxn ang="0">
                    <a:pos x="62" y="64"/>
                  </a:cxn>
                  <a:cxn ang="0">
                    <a:pos x="62" y="94"/>
                  </a:cxn>
                  <a:cxn ang="0">
                    <a:pos x="44" y="104"/>
                  </a:cxn>
                  <a:cxn ang="0">
                    <a:pos x="34" y="88"/>
                  </a:cxn>
                  <a:cxn ang="0">
                    <a:pos x="24" y="76"/>
                  </a:cxn>
                  <a:cxn ang="0">
                    <a:pos x="28" y="58"/>
                  </a:cxn>
                  <a:cxn ang="0">
                    <a:pos x="14" y="40"/>
                  </a:cxn>
                  <a:cxn ang="0">
                    <a:pos x="0" y="20"/>
                  </a:cxn>
                  <a:cxn ang="0">
                    <a:pos x="2" y="0"/>
                  </a:cxn>
                </a:cxnLst>
                <a:rect l="0" t="0" r="r" b="b"/>
                <a:pathLst>
                  <a:path w="62" h="104">
                    <a:moveTo>
                      <a:pt x="2" y="0"/>
                    </a:moveTo>
                    <a:lnTo>
                      <a:pt x="24" y="2"/>
                    </a:lnTo>
                    <a:lnTo>
                      <a:pt x="28" y="16"/>
                    </a:lnTo>
                    <a:lnTo>
                      <a:pt x="42" y="12"/>
                    </a:lnTo>
                    <a:lnTo>
                      <a:pt x="62" y="16"/>
                    </a:lnTo>
                    <a:lnTo>
                      <a:pt x="62" y="36"/>
                    </a:lnTo>
                    <a:lnTo>
                      <a:pt x="62" y="64"/>
                    </a:lnTo>
                    <a:lnTo>
                      <a:pt x="62" y="94"/>
                    </a:lnTo>
                    <a:lnTo>
                      <a:pt x="44" y="104"/>
                    </a:lnTo>
                    <a:lnTo>
                      <a:pt x="34" y="88"/>
                    </a:lnTo>
                    <a:lnTo>
                      <a:pt x="24" y="76"/>
                    </a:lnTo>
                    <a:lnTo>
                      <a:pt x="28" y="58"/>
                    </a:lnTo>
                    <a:lnTo>
                      <a:pt x="14" y="40"/>
                    </a:lnTo>
                    <a:lnTo>
                      <a:pt x="0" y="20"/>
                    </a:lnTo>
                    <a:lnTo>
                      <a:pt x="2" y="0"/>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88" name="KARNATAKA"/>
              <p:cNvSpPr>
                <a:spLocks/>
              </p:cNvSpPr>
              <p:nvPr/>
            </p:nvSpPr>
            <p:spPr bwMode="auto">
              <a:xfrm>
                <a:off x="3962837" y="4803080"/>
                <a:ext cx="776287" cy="1238250"/>
              </a:xfrm>
              <a:custGeom>
                <a:avLst/>
                <a:gdLst/>
                <a:ahLst/>
                <a:cxnLst>
                  <a:cxn ang="0">
                    <a:pos x="24" y="297"/>
                  </a:cxn>
                  <a:cxn ang="0">
                    <a:pos x="47" y="241"/>
                  </a:cxn>
                  <a:cxn ang="0">
                    <a:pos x="22" y="207"/>
                  </a:cxn>
                  <a:cxn ang="0">
                    <a:pos x="55" y="203"/>
                  </a:cxn>
                  <a:cxn ang="0">
                    <a:pos x="99" y="162"/>
                  </a:cxn>
                  <a:cxn ang="0">
                    <a:pos x="143" y="162"/>
                  </a:cxn>
                  <a:cxn ang="0">
                    <a:pos x="179" y="132"/>
                  </a:cxn>
                  <a:cxn ang="0">
                    <a:pos x="179" y="106"/>
                  </a:cxn>
                  <a:cxn ang="0">
                    <a:pos x="237" y="112"/>
                  </a:cxn>
                  <a:cxn ang="0">
                    <a:pos x="258" y="92"/>
                  </a:cxn>
                  <a:cxn ang="0">
                    <a:pos x="296" y="80"/>
                  </a:cxn>
                  <a:cxn ang="0">
                    <a:pos x="320" y="64"/>
                  </a:cxn>
                  <a:cxn ang="0">
                    <a:pos x="338" y="28"/>
                  </a:cxn>
                  <a:cxn ang="0">
                    <a:pos x="366" y="0"/>
                  </a:cxn>
                  <a:cxn ang="0">
                    <a:pos x="390" y="16"/>
                  </a:cxn>
                  <a:cxn ang="0">
                    <a:pos x="394" y="48"/>
                  </a:cxn>
                  <a:cxn ang="0">
                    <a:pos x="378" y="90"/>
                  </a:cxn>
                  <a:cxn ang="0">
                    <a:pos x="380" y="132"/>
                  </a:cxn>
                  <a:cxn ang="0">
                    <a:pos x="378" y="162"/>
                  </a:cxn>
                  <a:cxn ang="0">
                    <a:pos x="354" y="229"/>
                  </a:cxn>
                  <a:cxn ang="0">
                    <a:pos x="388" y="243"/>
                  </a:cxn>
                  <a:cxn ang="0">
                    <a:pos x="376" y="289"/>
                  </a:cxn>
                  <a:cxn ang="0">
                    <a:pos x="332" y="285"/>
                  </a:cxn>
                  <a:cxn ang="0">
                    <a:pos x="314" y="337"/>
                  </a:cxn>
                  <a:cxn ang="0">
                    <a:pos x="334" y="363"/>
                  </a:cxn>
                  <a:cxn ang="0">
                    <a:pos x="324" y="395"/>
                  </a:cxn>
                  <a:cxn ang="0">
                    <a:pos x="290" y="399"/>
                  </a:cxn>
                  <a:cxn ang="0">
                    <a:pos x="288" y="433"/>
                  </a:cxn>
                  <a:cxn ang="0">
                    <a:pos x="308" y="485"/>
                  </a:cxn>
                  <a:cxn ang="0">
                    <a:pos x="310" y="519"/>
                  </a:cxn>
                  <a:cxn ang="0">
                    <a:pos x="332" y="523"/>
                  </a:cxn>
                  <a:cxn ang="0">
                    <a:pos x="330" y="471"/>
                  </a:cxn>
                  <a:cxn ang="0">
                    <a:pos x="350" y="495"/>
                  </a:cxn>
                  <a:cxn ang="0">
                    <a:pos x="354" y="525"/>
                  </a:cxn>
                  <a:cxn ang="0">
                    <a:pos x="396" y="539"/>
                  </a:cxn>
                  <a:cxn ang="0">
                    <a:pos x="440" y="529"/>
                  </a:cxn>
                  <a:cxn ang="0">
                    <a:pos x="470" y="567"/>
                  </a:cxn>
                  <a:cxn ang="0">
                    <a:pos x="489" y="597"/>
                  </a:cxn>
                  <a:cxn ang="0">
                    <a:pos x="442" y="659"/>
                  </a:cxn>
                  <a:cxn ang="0">
                    <a:pos x="400" y="643"/>
                  </a:cxn>
                  <a:cxn ang="0">
                    <a:pos x="382" y="693"/>
                  </a:cxn>
                  <a:cxn ang="0">
                    <a:pos x="396" y="723"/>
                  </a:cxn>
                  <a:cxn ang="0">
                    <a:pos x="366" y="749"/>
                  </a:cxn>
                  <a:cxn ang="0">
                    <a:pos x="316" y="764"/>
                  </a:cxn>
                  <a:cxn ang="0">
                    <a:pos x="284" y="780"/>
                  </a:cxn>
                  <a:cxn ang="0">
                    <a:pos x="237" y="772"/>
                  </a:cxn>
                  <a:cxn ang="0">
                    <a:pos x="199" y="741"/>
                  </a:cxn>
                  <a:cxn ang="0">
                    <a:pos x="123" y="697"/>
                  </a:cxn>
                  <a:cxn ang="0">
                    <a:pos x="101" y="661"/>
                  </a:cxn>
                  <a:cxn ang="0">
                    <a:pos x="61" y="609"/>
                  </a:cxn>
                  <a:cxn ang="0">
                    <a:pos x="55" y="539"/>
                  </a:cxn>
                  <a:cxn ang="0">
                    <a:pos x="37" y="491"/>
                  </a:cxn>
                  <a:cxn ang="0">
                    <a:pos x="26" y="449"/>
                  </a:cxn>
                  <a:cxn ang="0">
                    <a:pos x="20" y="417"/>
                  </a:cxn>
                  <a:cxn ang="0">
                    <a:pos x="0" y="397"/>
                  </a:cxn>
                  <a:cxn ang="0">
                    <a:pos x="18" y="349"/>
                  </a:cxn>
                  <a:cxn ang="0">
                    <a:pos x="18" y="327"/>
                  </a:cxn>
                  <a:cxn ang="0">
                    <a:pos x="2" y="307"/>
                  </a:cxn>
                </a:cxnLst>
                <a:rect l="0" t="0" r="r" b="b"/>
                <a:pathLst>
                  <a:path w="489" h="780">
                    <a:moveTo>
                      <a:pt x="2" y="307"/>
                    </a:moveTo>
                    <a:lnTo>
                      <a:pt x="24" y="297"/>
                    </a:lnTo>
                    <a:lnTo>
                      <a:pt x="39" y="269"/>
                    </a:lnTo>
                    <a:lnTo>
                      <a:pt x="47" y="241"/>
                    </a:lnTo>
                    <a:lnTo>
                      <a:pt x="35" y="223"/>
                    </a:lnTo>
                    <a:lnTo>
                      <a:pt x="22" y="207"/>
                    </a:lnTo>
                    <a:lnTo>
                      <a:pt x="49" y="191"/>
                    </a:lnTo>
                    <a:lnTo>
                      <a:pt x="55" y="203"/>
                    </a:lnTo>
                    <a:lnTo>
                      <a:pt x="85" y="184"/>
                    </a:lnTo>
                    <a:lnTo>
                      <a:pt x="99" y="162"/>
                    </a:lnTo>
                    <a:lnTo>
                      <a:pt x="131" y="174"/>
                    </a:lnTo>
                    <a:lnTo>
                      <a:pt x="143" y="162"/>
                    </a:lnTo>
                    <a:lnTo>
                      <a:pt x="177" y="162"/>
                    </a:lnTo>
                    <a:lnTo>
                      <a:pt x="179" y="132"/>
                    </a:lnTo>
                    <a:lnTo>
                      <a:pt x="169" y="116"/>
                    </a:lnTo>
                    <a:lnTo>
                      <a:pt x="179" y="106"/>
                    </a:lnTo>
                    <a:lnTo>
                      <a:pt x="211" y="124"/>
                    </a:lnTo>
                    <a:lnTo>
                      <a:pt x="237" y="112"/>
                    </a:lnTo>
                    <a:lnTo>
                      <a:pt x="260" y="122"/>
                    </a:lnTo>
                    <a:lnTo>
                      <a:pt x="258" y="92"/>
                    </a:lnTo>
                    <a:lnTo>
                      <a:pt x="272" y="78"/>
                    </a:lnTo>
                    <a:lnTo>
                      <a:pt x="296" y="80"/>
                    </a:lnTo>
                    <a:lnTo>
                      <a:pt x="306" y="64"/>
                    </a:lnTo>
                    <a:lnTo>
                      <a:pt x="320" y="64"/>
                    </a:lnTo>
                    <a:lnTo>
                      <a:pt x="322" y="30"/>
                    </a:lnTo>
                    <a:lnTo>
                      <a:pt x="338" y="28"/>
                    </a:lnTo>
                    <a:lnTo>
                      <a:pt x="358" y="16"/>
                    </a:lnTo>
                    <a:lnTo>
                      <a:pt x="366" y="0"/>
                    </a:lnTo>
                    <a:lnTo>
                      <a:pt x="378" y="14"/>
                    </a:lnTo>
                    <a:lnTo>
                      <a:pt x="390" y="16"/>
                    </a:lnTo>
                    <a:lnTo>
                      <a:pt x="398" y="38"/>
                    </a:lnTo>
                    <a:lnTo>
                      <a:pt x="394" y="48"/>
                    </a:lnTo>
                    <a:lnTo>
                      <a:pt x="400" y="60"/>
                    </a:lnTo>
                    <a:lnTo>
                      <a:pt x="378" y="90"/>
                    </a:lnTo>
                    <a:lnTo>
                      <a:pt x="402" y="108"/>
                    </a:lnTo>
                    <a:lnTo>
                      <a:pt x="380" y="132"/>
                    </a:lnTo>
                    <a:lnTo>
                      <a:pt x="370" y="144"/>
                    </a:lnTo>
                    <a:lnTo>
                      <a:pt x="378" y="162"/>
                    </a:lnTo>
                    <a:lnTo>
                      <a:pt x="372" y="207"/>
                    </a:lnTo>
                    <a:lnTo>
                      <a:pt x="354" y="229"/>
                    </a:lnTo>
                    <a:lnTo>
                      <a:pt x="362" y="239"/>
                    </a:lnTo>
                    <a:lnTo>
                      <a:pt x="388" y="243"/>
                    </a:lnTo>
                    <a:lnTo>
                      <a:pt x="378" y="261"/>
                    </a:lnTo>
                    <a:lnTo>
                      <a:pt x="376" y="289"/>
                    </a:lnTo>
                    <a:lnTo>
                      <a:pt x="354" y="285"/>
                    </a:lnTo>
                    <a:lnTo>
                      <a:pt x="332" y="285"/>
                    </a:lnTo>
                    <a:lnTo>
                      <a:pt x="330" y="313"/>
                    </a:lnTo>
                    <a:lnTo>
                      <a:pt x="314" y="337"/>
                    </a:lnTo>
                    <a:lnTo>
                      <a:pt x="324" y="353"/>
                    </a:lnTo>
                    <a:lnTo>
                      <a:pt x="334" y="363"/>
                    </a:lnTo>
                    <a:lnTo>
                      <a:pt x="332" y="387"/>
                    </a:lnTo>
                    <a:lnTo>
                      <a:pt x="324" y="395"/>
                    </a:lnTo>
                    <a:lnTo>
                      <a:pt x="290" y="387"/>
                    </a:lnTo>
                    <a:lnTo>
                      <a:pt x="290" y="399"/>
                    </a:lnTo>
                    <a:lnTo>
                      <a:pt x="298" y="409"/>
                    </a:lnTo>
                    <a:lnTo>
                      <a:pt x="288" y="433"/>
                    </a:lnTo>
                    <a:lnTo>
                      <a:pt x="306" y="457"/>
                    </a:lnTo>
                    <a:lnTo>
                      <a:pt x="308" y="485"/>
                    </a:lnTo>
                    <a:lnTo>
                      <a:pt x="312" y="505"/>
                    </a:lnTo>
                    <a:lnTo>
                      <a:pt x="310" y="519"/>
                    </a:lnTo>
                    <a:lnTo>
                      <a:pt x="312" y="535"/>
                    </a:lnTo>
                    <a:lnTo>
                      <a:pt x="332" y="523"/>
                    </a:lnTo>
                    <a:lnTo>
                      <a:pt x="320" y="493"/>
                    </a:lnTo>
                    <a:lnTo>
                      <a:pt x="330" y="471"/>
                    </a:lnTo>
                    <a:lnTo>
                      <a:pt x="360" y="477"/>
                    </a:lnTo>
                    <a:lnTo>
                      <a:pt x="350" y="495"/>
                    </a:lnTo>
                    <a:lnTo>
                      <a:pt x="348" y="511"/>
                    </a:lnTo>
                    <a:lnTo>
                      <a:pt x="354" y="525"/>
                    </a:lnTo>
                    <a:lnTo>
                      <a:pt x="364" y="549"/>
                    </a:lnTo>
                    <a:lnTo>
                      <a:pt x="396" y="539"/>
                    </a:lnTo>
                    <a:lnTo>
                      <a:pt x="404" y="525"/>
                    </a:lnTo>
                    <a:lnTo>
                      <a:pt x="440" y="529"/>
                    </a:lnTo>
                    <a:lnTo>
                      <a:pt x="438" y="551"/>
                    </a:lnTo>
                    <a:lnTo>
                      <a:pt x="470" y="567"/>
                    </a:lnTo>
                    <a:lnTo>
                      <a:pt x="468" y="591"/>
                    </a:lnTo>
                    <a:lnTo>
                      <a:pt x="489" y="597"/>
                    </a:lnTo>
                    <a:lnTo>
                      <a:pt x="477" y="631"/>
                    </a:lnTo>
                    <a:lnTo>
                      <a:pt x="442" y="659"/>
                    </a:lnTo>
                    <a:lnTo>
                      <a:pt x="430" y="645"/>
                    </a:lnTo>
                    <a:lnTo>
                      <a:pt x="400" y="643"/>
                    </a:lnTo>
                    <a:lnTo>
                      <a:pt x="374" y="669"/>
                    </a:lnTo>
                    <a:lnTo>
                      <a:pt x="382" y="693"/>
                    </a:lnTo>
                    <a:lnTo>
                      <a:pt x="360" y="715"/>
                    </a:lnTo>
                    <a:lnTo>
                      <a:pt x="396" y="723"/>
                    </a:lnTo>
                    <a:lnTo>
                      <a:pt x="386" y="747"/>
                    </a:lnTo>
                    <a:lnTo>
                      <a:pt x="366" y="749"/>
                    </a:lnTo>
                    <a:lnTo>
                      <a:pt x="350" y="764"/>
                    </a:lnTo>
                    <a:lnTo>
                      <a:pt x="316" y="764"/>
                    </a:lnTo>
                    <a:lnTo>
                      <a:pt x="296" y="762"/>
                    </a:lnTo>
                    <a:lnTo>
                      <a:pt x="284" y="780"/>
                    </a:lnTo>
                    <a:lnTo>
                      <a:pt x="254" y="780"/>
                    </a:lnTo>
                    <a:lnTo>
                      <a:pt x="237" y="772"/>
                    </a:lnTo>
                    <a:lnTo>
                      <a:pt x="227" y="758"/>
                    </a:lnTo>
                    <a:lnTo>
                      <a:pt x="199" y="741"/>
                    </a:lnTo>
                    <a:lnTo>
                      <a:pt x="181" y="745"/>
                    </a:lnTo>
                    <a:lnTo>
                      <a:pt x="123" y="697"/>
                    </a:lnTo>
                    <a:lnTo>
                      <a:pt x="115" y="665"/>
                    </a:lnTo>
                    <a:lnTo>
                      <a:pt x="101" y="661"/>
                    </a:lnTo>
                    <a:lnTo>
                      <a:pt x="71" y="643"/>
                    </a:lnTo>
                    <a:lnTo>
                      <a:pt x="61" y="609"/>
                    </a:lnTo>
                    <a:lnTo>
                      <a:pt x="51" y="563"/>
                    </a:lnTo>
                    <a:lnTo>
                      <a:pt x="55" y="539"/>
                    </a:lnTo>
                    <a:lnTo>
                      <a:pt x="51" y="513"/>
                    </a:lnTo>
                    <a:lnTo>
                      <a:pt x="37" y="491"/>
                    </a:lnTo>
                    <a:lnTo>
                      <a:pt x="33" y="469"/>
                    </a:lnTo>
                    <a:lnTo>
                      <a:pt x="26" y="449"/>
                    </a:lnTo>
                    <a:lnTo>
                      <a:pt x="26" y="439"/>
                    </a:lnTo>
                    <a:lnTo>
                      <a:pt x="20" y="417"/>
                    </a:lnTo>
                    <a:lnTo>
                      <a:pt x="4" y="411"/>
                    </a:lnTo>
                    <a:lnTo>
                      <a:pt x="0" y="397"/>
                    </a:lnTo>
                    <a:lnTo>
                      <a:pt x="18" y="387"/>
                    </a:lnTo>
                    <a:lnTo>
                      <a:pt x="18" y="349"/>
                    </a:lnTo>
                    <a:lnTo>
                      <a:pt x="18" y="333"/>
                    </a:lnTo>
                    <a:lnTo>
                      <a:pt x="18" y="327"/>
                    </a:lnTo>
                    <a:lnTo>
                      <a:pt x="18" y="309"/>
                    </a:lnTo>
                    <a:lnTo>
                      <a:pt x="2" y="307"/>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89" name="ANDHRA PRADESH"/>
              <p:cNvSpPr>
                <a:spLocks/>
              </p:cNvSpPr>
              <p:nvPr/>
            </p:nvSpPr>
            <p:spPr bwMode="auto">
              <a:xfrm>
                <a:off x="4420037" y="4564955"/>
                <a:ext cx="1419225" cy="1303337"/>
              </a:xfrm>
              <a:custGeom>
                <a:avLst/>
                <a:gdLst/>
                <a:ahLst/>
                <a:cxnLst>
                  <a:cxn ang="0">
                    <a:pos x="122" y="138"/>
                  </a:cxn>
                  <a:cxn ang="0">
                    <a:pos x="144" y="108"/>
                  </a:cxn>
                  <a:cxn ang="0">
                    <a:pos x="174" y="62"/>
                  </a:cxn>
                  <a:cxn ang="0">
                    <a:pos x="197" y="14"/>
                  </a:cxn>
                  <a:cxn ang="0">
                    <a:pos x="247" y="4"/>
                  </a:cxn>
                  <a:cxn ang="0">
                    <a:pos x="309" y="32"/>
                  </a:cxn>
                  <a:cxn ang="0">
                    <a:pos x="371" y="50"/>
                  </a:cxn>
                  <a:cxn ang="0">
                    <a:pos x="369" y="100"/>
                  </a:cxn>
                  <a:cxn ang="0">
                    <a:pos x="404" y="130"/>
                  </a:cxn>
                  <a:cxn ang="0">
                    <a:pos x="450" y="168"/>
                  </a:cxn>
                  <a:cxn ang="0">
                    <a:pos x="478" y="228"/>
                  </a:cxn>
                  <a:cxn ang="0">
                    <a:pos x="554" y="232"/>
                  </a:cxn>
                  <a:cxn ang="0">
                    <a:pos x="633" y="202"/>
                  </a:cxn>
                  <a:cxn ang="0">
                    <a:pos x="637" y="152"/>
                  </a:cxn>
                  <a:cxn ang="0">
                    <a:pos x="673" y="176"/>
                  </a:cxn>
                  <a:cxn ang="0">
                    <a:pos x="693" y="170"/>
                  </a:cxn>
                  <a:cxn ang="0">
                    <a:pos x="713" y="122"/>
                  </a:cxn>
                  <a:cxn ang="0">
                    <a:pos x="745" y="100"/>
                  </a:cxn>
                  <a:cxn ang="0">
                    <a:pos x="787" y="100"/>
                  </a:cxn>
                  <a:cxn ang="0">
                    <a:pos x="843" y="116"/>
                  </a:cxn>
                  <a:cxn ang="0">
                    <a:pos x="894" y="84"/>
                  </a:cxn>
                  <a:cxn ang="0">
                    <a:pos x="833" y="160"/>
                  </a:cxn>
                  <a:cxn ang="0">
                    <a:pos x="799" y="190"/>
                  </a:cxn>
                  <a:cxn ang="0">
                    <a:pos x="723" y="260"/>
                  </a:cxn>
                  <a:cxn ang="0">
                    <a:pos x="639" y="310"/>
                  </a:cxn>
                  <a:cxn ang="0">
                    <a:pos x="627" y="347"/>
                  </a:cxn>
                  <a:cxn ang="0">
                    <a:pos x="618" y="367"/>
                  </a:cxn>
                  <a:cxn ang="0">
                    <a:pos x="604" y="385"/>
                  </a:cxn>
                  <a:cxn ang="0">
                    <a:pos x="552" y="403"/>
                  </a:cxn>
                  <a:cxn ang="0">
                    <a:pos x="506" y="427"/>
                  </a:cxn>
                  <a:cxn ang="0">
                    <a:pos x="482" y="463"/>
                  </a:cxn>
                  <a:cxn ang="0">
                    <a:pos x="456" y="461"/>
                  </a:cxn>
                  <a:cxn ang="0">
                    <a:pos x="401" y="475"/>
                  </a:cxn>
                  <a:cxn ang="0">
                    <a:pos x="373" y="563"/>
                  </a:cxn>
                  <a:cxn ang="0">
                    <a:pos x="383" y="629"/>
                  </a:cxn>
                  <a:cxn ang="0">
                    <a:pos x="395" y="695"/>
                  </a:cxn>
                  <a:cxn ang="0">
                    <a:pos x="369" y="725"/>
                  </a:cxn>
                  <a:cxn ang="0">
                    <a:pos x="283" y="767"/>
                  </a:cxn>
                  <a:cxn ang="0">
                    <a:pos x="195" y="807"/>
                  </a:cxn>
                  <a:cxn ang="0">
                    <a:pos x="189" y="781"/>
                  </a:cxn>
                  <a:cxn ang="0">
                    <a:pos x="182" y="717"/>
                  </a:cxn>
                  <a:cxn ang="0">
                    <a:pos x="116" y="675"/>
                  </a:cxn>
                  <a:cxn ang="0">
                    <a:pos x="60" y="661"/>
                  </a:cxn>
                  <a:cxn ang="0">
                    <a:pos x="42" y="621"/>
                  </a:cxn>
                  <a:cxn ang="0">
                    <a:pos x="24" y="685"/>
                  </a:cxn>
                  <a:cxn ang="0">
                    <a:pos x="20" y="633"/>
                  </a:cxn>
                  <a:cxn ang="0">
                    <a:pos x="10" y="559"/>
                  </a:cxn>
                  <a:cxn ang="0">
                    <a:pos x="36" y="545"/>
                  </a:cxn>
                  <a:cxn ang="0">
                    <a:pos x="36" y="503"/>
                  </a:cxn>
                  <a:cxn ang="0">
                    <a:pos x="44" y="435"/>
                  </a:cxn>
                  <a:cxn ang="0">
                    <a:pos x="90" y="411"/>
                  </a:cxn>
                  <a:cxn ang="0">
                    <a:pos x="66" y="379"/>
                  </a:cxn>
                  <a:cxn ang="0">
                    <a:pos x="82" y="292"/>
                  </a:cxn>
                  <a:cxn ang="0">
                    <a:pos x="112" y="210"/>
                  </a:cxn>
                  <a:cxn ang="0">
                    <a:pos x="102" y="166"/>
                  </a:cxn>
                </a:cxnLst>
                <a:rect l="0" t="0" r="r" b="b"/>
                <a:pathLst>
                  <a:path w="894" h="821">
                    <a:moveTo>
                      <a:pt x="102" y="166"/>
                    </a:moveTo>
                    <a:lnTo>
                      <a:pt x="108" y="140"/>
                    </a:lnTo>
                    <a:lnTo>
                      <a:pt x="122" y="138"/>
                    </a:lnTo>
                    <a:lnTo>
                      <a:pt x="122" y="126"/>
                    </a:lnTo>
                    <a:lnTo>
                      <a:pt x="134" y="124"/>
                    </a:lnTo>
                    <a:lnTo>
                      <a:pt x="144" y="108"/>
                    </a:lnTo>
                    <a:lnTo>
                      <a:pt x="130" y="84"/>
                    </a:lnTo>
                    <a:lnTo>
                      <a:pt x="152" y="52"/>
                    </a:lnTo>
                    <a:lnTo>
                      <a:pt x="174" y="62"/>
                    </a:lnTo>
                    <a:lnTo>
                      <a:pt x="182" y="40"/>
                    </a:lnTo>
                    <a:lnTo>
                      <a:pt x="189" y="40"/>
                    </a:lnTo>
                    <a:lnTo>
                      <a:pt x="197" y="14"/>
                    </a:lnTo>
                    <a:lnTo>
                      <a:pt x="201" y="0"/>
                    </a:lnTo>
                    <a:lnTo>
                      <a:pt x="229" y="2"/>
                    </a:lnTo>
                    <a:lnTo>
                      <a:pt x="247" y="4"/>
                    </a:lnTo>
                    <a:lnTo>
                      <a:pt x="265" y="28"/>
                    </a:lnTo>
                    <a:lnTo>
                      <a:pt x="283" y="24"/>
                    </a:lnTo>
                    <a:lnTo>
                      <a:pt x="309" y="32"/>
                    </a:lnTo>
                    <a:lnTo>
                      <a:pt x="331" y="34"/>
                    </a:lnTo>
                    <a:lnTo>
                      <a:pt x="345" y="26"/>
                    </a:lnTo>
                    <a:lnTo>
                      <a:pt x="371" y="50"/>
                    </a:lnTo>
                    <a:lnTo>
                      <a:pt x="369" y="72"/>
                    </a:lnTo>
                    <a:lnTo>
                      <a:pt x="357" y="88"/>
                    </a:lnTo>
                    <a:lnTo>
                      <a:pt x="369" y="100"/>
                    </a:lnTo>
                    <a:lnTo>
                      <a:pt x="369" y="116"/>
                    </a:lnTo>
                    <a:lnTo>
                      <a:pt x="385" y="132"/>
                    </a:lnTo>
                    <a:lnTo>
                      <a:pt x="404" y="130"/>
                    </a:lnTo>
                    <a:lnTo>
                      <a:pt x="410" y="146"/>
                    </a:lnTo>
                    <a:lnTo>
                      <a:pt x="426" y="146"/>
                    </a:lnTo>
                    <a:lnTo>
                      <a:pt x="450" y="168"/>
                    </a:lnTo>
                    <a:lnTo>
                      <a:pt x="450" y="186"/>
                    </a:lnTo>
                    <a:lnTo>
                      <a:pt x="478" y="198"/>
                    </a:lnTo>
                    <a:lnTo>
                      <a:pt x="478" y="228"/>
                    </a:lnTo>
                    <a:lnTo>
                      <a:pt x="506" y="232"/>
                    </a:lnTo>
                    <a:lnTo>
                      <a:pt x="526" y="234"/>
                    </a:lnTo>
                    <a:lnTo>
                      <a:pt x="554" y="232"/>
                    </a:lnTo>
                    <a:lnTo>
                      <a:pt x="596" y="206"/>
                    </a:lnTo>
                    <a:lnTo>
                      <a:pt x="616" y="216"/>
                    </a:lnTo>
                    <a:lnTo>
                      <a:pt x="633" y="202"/>
                    </a:lnTo>
                    <a:lnTo>
                      <a:pt x="624" y="188"/>
                    </a:lnTo>
                    <a:lnTo>
                      <a:pt x="631" y="176"/>
                    </a:lnTo>
                    <a:lnTo>
                      <a:pt x="637" y="152"/>
                    </a:lnTo>
                    <a:lnTo>
                      <a:pt x="647" y="156"/>
                    </a:lnTo>
                    <a:lnTo>
                      <a:pt x="661" y="182"/>
                    </a:lnTo>
                    <a:lnTo>
                      <a:pt x="673" y="176"/>
                    </a:lnTo>
                    <a:lnTo>
                      <a:pt x="675" y="164"/>
                    </a:lnTo>
                    <a:lnTo>
                      <a:pt x="685" y="164"/>
                    </a:lnTo>
                    <a:lnTo>
                      <a:pt x="693" y="170"/>
                    </a:lnTo>
                    <a:lnTo>
                      <a:pt x="703" y="162"/>
                    </a:lnTo>
                    <a:lnTo>
                      <a:pt x="703" y="138"/>
                    </a:lnTo>
                    <a:lnTo>
                      <a:pt x="713" y="122"/>
                    </a:lnTo>
                    <a:lnTo>
                      <a:pt x="727" y="124"/>
                    </a:lnTo>
                    <a:lnTo>
                      <a:pt x="743" y="116"/>
                    </a:lnTo>
                    <a:lnTo>
                      <a:pt x="745" y="100"/>
                    </a:lnTo>
                    <a:lnTo>
                      <a:pt x="761" y="86"/>
                    </a:lnTo>
                    <a:lnTo>
                      <a:pt x="777" y="100"/>
                    </a:lnTo>
                    <a:lnTo>
                      <a:pt x="787" y="100"/>
                    </a:lnTo>
                    <a:lnTo>
                      <a:pt x="795" y="124"/>
                    </a:lnTo>
                    <a:lnTo>
                      <a:pt x="833" y="120"/>
                    </a:lnTo>
                    <a:lnTo>
                      <a:pt x="843" y="116"/>
                    </a:lnTo>
                    <a:lnTo>
                      <a:pt x="858" y="94"/>
                    </a:lnTo>
                    <a:lnTo>
                      <a:pt x="884" y="78"/>
                    </a:lnTo>
                    <a:lnTo>
                      <a:pt x="894" y="84"/>
                    </a:lnTo>
                    <a:lnTo>
                      <a:pt x="876" y="108"/>
                    </a:lnTo>
                    <a:lnTo>
                      <a:pt x="856" y="136"/>
                    </a:lnTo>
                    <a:lnTo>
                      <a:pt x="833" y="160"/>
                    </a:lnTo>
                    <a:lnTo>
                      <a:pt x="825" y="172"/>
                    </a:lnTo>
                    <a:lnTo>
                      <a:pt x="821" y="182"/>
                    </a:lnTo>
                    <a:lnTo>
                      <a:pt x="799" y="190"/>
                    </a:lnTo>
                    <a:lnTo>
                      <a:pt x="767" y="206"/>
                    </a:lnTo>
                    <a:lnTo>
                      <a:pt x="745" y="228"/>
                    </a:lnTo>
                    <a:lnTo>
                      <a:pt x="723" y="260"/>
                    </a:lnTo>
                    <a:lnTo>
                      <a:pt x="695" y="276"/>
                    </a:lnTo>
                    <a:lnTo>
                      <a:pt x="663" y="292"/>
                    </a:lnTo>
                    <a:lnTo>
                      <a:pt x="639" y="310"/>
                    </a:lnTo>
                    <a:lnTo>
                      <a:pt x="622" y="326"/>
                    </a:lnTo>
                    <a:lnTo>
                      <a:pt x="618" y="337"/>
                    </a:lnTo>
                    <a:lnTo>
                      <a:pt x="627" y="347"/>
                    </a:lnTo>
                    <a:lnTo>
                      <a:pt x="616" y="349"/>
                    </a:lnTo>
                    <a:lnTo>
                      <a:pt x="614" y="359"/>
                    </a:lnTo>
                    <a:lnTo>
                      <a:pt x="618" y="367"/>
                    </a:lnTo>
                    <a:lnTo>
                      <a:pt x="624" y="371"/>
                    </a:lnTo>
                    <a:lnTo>
                      <a:pt x="616" y="379"/>
                    </a:lnTo>
                    <a:lnTo>
                      <a:pt x="604" y="385"/>
                    </a:lnTo>
                    <a:lnTo>
                      <a:pt x="592" y="391"/>
                    </a:lnTo>
                    <a:lnTo>
                      <a:pt x="570" y="393"/>
                    </a:lnTo>
                    <a:lnTo>
                      <a:pt x="552" y="403"/>
                    </a:lnTo>
                    <a:lnTo>
                      <a:pt x="528" y="401"/>
                    </a:lnTo>
                    <a:lnTo>
                      <a:pt x="514" y="403"/>
                    </a:lnTo>
                    <a:lnTo>
                      <a:pt x="506" y="427"/>
                    </a:lnTo>
                    <a:lnTo>
                      <a:pt x="496" y="433"/>
                    </a:lnTo>
                    <a:lnTo>
                      <a:pt x="494" y="445"/>
                    </a:lnTo>
                    <a:lnTo>
                      <a:pt x="482" y="463"/>
                    </a:lnTo>
                    <a:lnTo>
                      <a:pt x="472" y="473"/>
                    </a:lnTo>
                    <a:lnTo>
                      <a:pt x="458" y="471"/>
                    </a:lnTo>
                    <a:lnTo>
                      <a:pt x="456" y="461"/>
                    </a:lnTo>
                    <a:lnTo>
                      <a:pt x="446" y="455"/>
                    </a:lnTo>
                    <a:lnTo>
                      <a:pt x="420" y="461"/>
                    </a:lnTo>
                    <a:lnTo>
                      <a:pt x="401" y="475"/>
                    </a:lnTo>
                    <a:lnTo>
                      <a:pt x="385" y="505"/>
                    </a:lnTo>
                    <a:lnTo>
                      <a:pt x="377" y="525"/>
                    </a:lnTo>
                    <a:lnTo>
                      <a:pt x="373" y="563"/>
                    </a:lnTo>
                    <a:lnTo>
                      <a:pt x="377" y="589"/>
                    </a:lnTo>
                    <a:lnTo>
                      <a:pt x="385" y="605"/>
                    </a:lnTo>
                    <a:lnTo>
                      <a:pt x="383" y="629"/>
                    </a:lnTo>
                    <a:lnTo>
                      <a:pt x="381" y="643"/>
                    </a:lnTo>
                    <a:lnTo>
                      <a:pt x="383" y="665"/>
                    </a:lnTo>
                    <a:lnTo>
                      <a:pt x="395" y="695"/>
                    </a:lnTo>
                    <a:lnTo>
                      <a:pt x="387" y="707"/>
                    </a:lnTo>
                    <a:lnTo>
                      <a:pt x="397" y="731"/>
                    </a:lnTo>
                    <a:lnTo>
                      <a:pt x="369" y="725"/>
                    </a:lnTo>
                    <a:lnTo>
                      <a:pt x="329" y="757"/>
                    </a:lnTo>
                    <a:lnTo>
                      <a:pt x="297" y="745"/>
                    </a:lnTo>
                    <a:lnTo>
                      <a:pt x="283" y="767"/>
                    </a:lnTo>
                    <a:lnTo>
                      <a:pt x="247" y="771"/>
                    </a:lnTo>
                    <a:lnTo>
                      <a:pt x="213" y="779"/>
                    </a:lnTo>
                    <a:lnTo>
                      <a:pt x="195" y="807"/>
                    </a:lnTo>
                    <a:lnTo>
                      <a:pt x="172" y="821"/>
                    </a:lnTo>
                    <a:lnTo>
                      <a:pt x="154" y="809"/>
                    </a:lnTo>
                    <a:lnTo>
                      <a:pt x="189" y="781"/>
                    </a:lnTo>
                    <a:lnTo>
                      <a:pt x="201" y="747"/>
                    </a:lnTo>
                    <a:lnTo>
                      <a:pt x="180" y="741"/>
                    </a:lnTo>
                    <a:lnTo>
                      <a:pt x="182" y="717"/>
                    </a:lnTo>
                    <a:lnTo>
                      <a:pt x="150" y="701"/>
                    </a:lnTo>
                    <a:lnTo>
                      <a:pt x="152" y="679"/>
                    </a:lnTo>
                    <a:lnTo>
                      <a:pt x="116" y="675"/>
                    </a:lnTo>
                    <a:lnTo>
                      <a:pt x="108" y="689"/>
                    </a:lnTo>
                    <a:lnTo>
                      <a:pt x="76" y="699"/>
                    </a:lnTo>
                    <a:lnTo>
                      <a:pt x="60" y="661"/>
                    </a:lnTo>
                    <a:lnTo>
                      <a:pt x="62" y="645"/>
                    </a:lnTo>
                    <a:lnTo>
                      <a:pt x="72" y="627"/>
                    </a:lnTo>
                    <a:lnTo>
                      <a:pt x="42" y="621"/>
                    </a:lnTo>
                    <a:lnTo>
                      <a:pt x="32" y="643"/>
                    </a:lnTo>
                    <a:lnTo>
                      <a:pt x="44" y="673"/>
                    </a:lnTo>
                    <a:lnTo>
                      <a:pt x="24" y="685"/>
                    </a:lnTo>
                    <a:lnTo>
                      <a:pt x="22" y="665"/>
                    </a:lnTo>
                    <a:lnTo>
                      <a:pt x="24" y="655"/>
                    </a:lnTo>
                    <a:lnTo>
                      <a:pt x="20" y="633"/>
                    </a:lnTo>
                    <a:lnTo>
                      <a:pt x="18" y="607"/>
                    </a:lnTo>
                    <a:lnTo>
                      <a:pt x="0" y="583"/>
                    </a:lnTo>
                    <a:lnTo>
                      <a:pt x="10" y="559"/>
                    </a:lnTo>
                    <a:lnTo>
                      <a:pt x="2" y="549"/>
                    </a:lnTo>
                    <a:lnTo>
                      <a:pt x="2" y="537"/>
                    </a:lnTo>
                    <a:lnTo>
                      <a:pt x="36" y="545"/>
                    </a:lnTo>
                    <a:lnTo>
                      <a:pt x="44" y="537"/>
                    </a:lnTo>
                    <a:lnTo>
                      <a:pt x="46" y="513"/>
                    </a:lnTo>
                    <a:lnTo>
                      <a:pt x="36" y="503"/>
                    </a:lnTo>
                    <a:lnTo>
                      <a:pt x="26" y="487"/>
                    </a:lnTo>
                    <a:lnTo>
                      <a:pt x="42" y="461"/>
                    </a:lnTo>
                    <a:lnTo>
                      <a:pt x="44" y="435"/>
                    </a:lnTo>
                    <a:lnTo>
                      <a:pt x="66" y="435"/>
                    </a:lnTo>
                    <a:lnTo>
                      <a:pt x="88" y="439"/>
                    </a:lnTo>
                    <a:lnTo>
                      <a:pt x="90" y="411"/>
                    </a:lnTo>
                    <a:lnTo>
                      <a:pt x="100" y="393"/>
                    </a:lnTo>
                    <a:lnTo>
                      <a:pt x="74" y="389"/>
                    </a:lnTo>
                    <a:lnTo>
                      <a:pt x="66" y="379"/>
                    </a:lnTo>
                    <a:lnTo>
                      <a:pt x="84" y="357"/>
                    </a:lnTo>
                    <a:lnTo>
                      <a:pt x="90" y="312"/>
                    </a:lnTo>
                    <a:lnTo>
                      <a:pt x="82" y="292"/>
                    </a:lnTo>
                    <a:lnTo>
                      <a:pt x="114" y="258"/>
                    </a:lnTo>
                    <a:lnTo>
                      <a:pt x="90" y="240"/>
                    </a:lnTo>
                    <a:lnTo>
                      <a:pt x="112" y="210"/>
                    </a:lnTo>
                    <a:lnTo>
                      <a:pt x="106" y="198"/>
                    </a:lnTo>
                    <a:lnTo>
                      <a:pt x="110" y="188"/>
                    </a:lnTo>
                    <a:lnTo>
                      <a:pt x="102" y="166"/>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90" name="ORISSA"/>
              <p:cNvSpPr>
                <a:spLocks/>
              </p:cNvSpPr>
              <p:nvPr/>
            </p:nvSpPr>
            <p:spPr bwMode="auto">
              <a:xfrm>
                <a:off x="5255062" y="4074417"/>
                <a:ext cx="1023937" cy="862012"/>
              </a:xfrm>
              <a:custGeom>
                <a:avLst/>
                <a:gdLst/>
                <a:ahLst/>
                <a:cxnLst>
                  <a:cxn ang="0">
                    <a:pos x="10" y="519"/>
                  </a:cxn>
                  <a:cxn ang="0">
                    <a:pos x="30" y="485"/>
                  </a:cxn>
                  <a:cxn ang="0">
                    <a:pos x="56" y="445"/>
                  </a:cxn>
                  <a:cxn ang="0">
                    <a:pos x="78" y="381"/>
                  </a:cxn>
                  <a:cxn ang="0">
                    <a:pos x="66" y="351"/>
                  </a:cxn>
                  <a:cxn ang="0">
                    <a:pos x="44" y="301"/>
                  </a:cxn>
                  <a:cxn ang="0">
                    <a:pos x="78" y="285"/>
                  </a:cxn>
                  <a:cxn ang="0">
                    <a:pos x="96" y="313"/>
                  </a:cxn>
                  <a:cxn ang="0">
                    <a:pos x="115" y="307"/>
                  </a:cxn>
                  <a:cxn ang="0">
                    <a:pos x="143" y="311"/>
                  </a:cxn>
                  <a:cxn ang="0">
                    <a:pos x="109" y="285"/>
                  </a:cxn>
                  <a:cxn ang="0">
                    <a:pos x="100" y="229"/>
                  </a:cxn>
                  <a:cxn ang="0">
                    <a:pos x="119" y="191"/>
                  </a:cxn>
                  <a:cxn ang="0">
                    <a:pos x="135" y="157"/>
                  </a:cxn>
                  <a:cxn ang="0">
                    <a:pos x="187" y="165"/>
                  </a:cxn>
                  <a:cxn ang="0">
                    <a:pos x="203" y="115"/>
                  </a:cxn>
                  <a:cxn ang="0">
                    <a:pos x="229" y="56"/>
                  </a:cxn>
                  <a:cxn ang="0">
                    <a:pos x="287" y="14"/>
                  </a:cxn>
                  <a:cxn ang="0">
                    <a:pos x="324" y="26"/>
                  </a:cxn>
                  <a:cxn ang="0">
                    <a:pos x="358" y="14"/>
                  </a:cxn>
                  <a:cxn ang="0">
                    <a:pos x="394" y="24"/>
                  </a:cxn>
                  <a:cxn ang="0">
                    <a:pos x="408" y="58"/>
                  </a:cxn>
                  <a:cxn ang="0">
                    <a:pos x="442" y="56"/>
                  </a:cxn>
                  <a:cxn ang="0">
                    <a:pos x="470" y="60"/>
                  </a:cxn>
                  <a:cxn ang="0">
                    <a:pos x="490" y="0"/>
                  </a:cxn>
                  <a:cxn ang="0">
                    <a:pos x="532" y="26"/>
                  </a:cxn>
                  <a:cxn ang="0">
                    <a:pos x="565" y="36"/>
                  </a:cxn>
                  <a:cxn ang="0">
                    <a:pos x="595" y="66"/>
                  </a:cxn>
                  <a:cxn ang="0">
                    <a:pos x="625" y="79"/>
                  </a:cxn>
                  <a:cxn ang="0">
                    <a:pos x="645" y="103"/>
                  </a:cxn>
                  <a:cxn ang="0">
                    <a:pos x="603" y="119"/>
                  </a:cxn>
                  <a:cxn ang="0">
                    <a:pos x="583" y="169"/>
                  </a:cxn>
                  <a:cxn ang="0">
                    <a:pos x="599" y="211"/>
                  </a:cxn>
                  <a:cxn ang="0">
                    <a:pos x="575" y="241"/>
                  </a:cxn>
                  <a:cxn ang="0">
                    <a:pos x="547" y="263"/>
                  </a:cxn>
                  <a:cxn ang="0">
                    <a:pos x="522" y="303"/>
                  </a:cxn>
                  <a:cxn ang="0">
                    <a:pos x="470" y="317"/>
                  </a:cxn>
                  <a:cxn ang="0">
                    <a:pos x="446" y="307"/>
                  </a:cxn>
                  <a:cxn ang="0">
                    <a:pos x="418" y="313"/>
                  </a:cxn>
                  <a:cxn ang="0">
                    <a:pos x="412" y="323"/>
                  </a:cxn>
                  <a:cxn ang="0">
                    <a:pos x="416" y="333"/>
                  </a:cxn>
                  <a:cxn ang="0">
                    <a:pos x="426" y="343"/>
                  </a:cxn>
                  <a:cxn ang="0">
                    <a:pos x="390" y="369"/>
                  </a:cxn>
                  <a:cxn ang="0">
                    <a:pos x="368" y="393"/>
                  </a:cxn>
                  <a:cxn ang="0">
                    <a:pos x="332" y="401"/>
                  </a:cxn>
                  <a:cxn ang="0">
                    <a:pos x="307" y="429"/>
                  </a:cxn>
                  <a:cxn ang="0">
                    <a:pos x="261" y="409"/>
                  </a:cxn>
                  <a:cxn ang="0">
                    <a:pos x="235" y="395"/>
                  </a:cxn>
                  <a:cxn ang="0">
                    <a:pos x="217" y="425"/>
                  </a:cxn>
                  <a:cxn ang="0">
                    <a:pos x="187" y="431"/>
                  </a:cxn>
                  <a:cxn ang="0">
                    <a:pos x="177" y="471"/>
                  </a:cxn>
                  <a:cxn ang="0">
                    <a:pos x="159" y="473"/>
                  </a:cxn>
                  <a:cxn ang="0">
                    <a:pos x="147" y="485"/>
                  </a:cxn>
                  <a:cxn ang="0">
                    <a:pos x="121" y="465"/>
                  </a:cxn>
                  <a:cxn ang="0">
                    <a:pos x="105" y="485"/>
                  </a:cxn>
                  <a:cxn ang="0">
                    <a:pos x="107" y="511"/>
                  </a:cxn>
                  <a:cxn ang="0">
                    <a:pos x="70" y="515"/>
                  </a:cxn>
                  <a:cxn ang="0">
                    <a:pos x="0" y="543"/>
                  </a:cxn>
                </a:cxnLst>
                <a:rect l="0" t="0" r="r" b="b"/>
                <a:pathLst>
                  <a:path w="645" h="543">
                    <a:moveTo>
                      <a:pt x="0" y="543"/>
                    </a:moveTo>
                    <a:lnTo>
                      <a:pt x="10" y="519"/>
                    </a:lnTo>
                    <a:lnTo>
                      <a:pt x="12" y="489"/>
                    </a:lnTo>
                    <a:lnTo>
                      <a:pt x="30" y="485"/>
                    </a:lnTo>
                    <a:lnTo>
                      <a:pt x="56" y="463"/>
                    </a:lnTo>
                    <a:lnTo>
                      <a:pt x="56" y="445"/>
                    </a:lnTo>
                    <a:lnTo>
                      <a:pt x="88" y="421"/>
                    </a:lnTo>
                    <a:lnTo>
                      <a:pt x="78" y="381"/>
                    </a:lnTo>
                    <a:lnTo>
                      <a:pt x="86" y="357"/>
                    </a:lnTo>
                    <a:lnTo>
                      <a:pt x="66" y="351"/>
                    </a:lnTo>
                    <a:lnTo>
                      <a:pt x="68" y="321"/>
                    </a:lnTo>
                    <a:lnTo>
                      <a:pt x="44" y="301"/>
                    </a:lnTo>
                    <a:lnTo>
                      <a:pt x="52" y="285"/>
                    </a:lnTo>
                    <a:lnTo>
                      <a:pt x="78" y="285"/>
                    </a:lnTo>
                    <a:lnTo>
                      <a:pt x="90" y="297"/>
                    </a:lnTo>
                    <a:lnTo>
                      <a:pt x="96" y="313"/>
                    </a:lnTo>
                    <a:lnTo>
                      <a:pt x="107" y="305"/>
                    </a:lnTo>
                    <a:lnTo>
                      <a:pt x="115" y="307"/>
                    </a:lnTo>
                    <a:lnTo>
                      <a:pt x="123" y="317"/>
                    </a:lnTo>
                    <a:lnTo>
                      <a:pt x="143" y="311"/>
                    </a:lnTo>
                    <a:lnTo>
                      <a:pt x="141" y="295"/>
                    </a:lnTo>
                    <a:lnTo>
                      <a:pt x="109" y="285"/>
                    </a:lnTo>
                    <a:lnTo>
                      <a:pt x="111" y="241"/>
                    </a:lnTo>
                    <a:lnTo>
                      <a:pt x="100" y="229"/>
                    </a:lnTo>
                    <a:lnTo>
                      <a:pt x="103" y="193"/>
                    </a:lnTo>
                    <a:lnTo>
                      <a:pt x="119" y="191"/>
                    </a:lnTo>
                    <a:lnTo>
                      <a:pt x="131" y="175"/>
                    </a:lnTo>
                    <a:lnTo>
                      <a:pt x="135" y="157"/>
                    </a:lnTo>
                    <a:lnTo>
                      <a:pt x="171" y="155"/>
                    </a:lnTo>
                    <a:lnTo>
                      <a:pt x="187" y="165"/>
                    </a:lnTo>
                    <a:lnTo>
                      <a:pt x="215" y="135"/>
                    </a:lnTo>
                    <a:lnTo>
                      <a:pt x="203" y="115"/>
                    </a:lnTo>
                    <a:lnTo>
                      <a:pt x="229" y="91"/>
                    </a:lnTo>
                    <a:lnTo>
                      <a:pt x="229" y="56"/>
                    </a:lnTo>
                    <a:lnTo>
                      <a:pt x="273" y="20"/>
                    </a:lnTo>
                    <a:lnTo>
                      <a:pt x="287" y="14"/>
                    </a:lnTo>
                    <a:lnTo>
                      <a:pt x="295" y="24"/>
                    </a:lnTo>
                    <a:lnTo>
                      <a:pt x="324" y="26"/>
                    </a:lnTo>
                    <a:lnTo>
                      <a:pt x="334" y="16"/>
                    </a:lnTo>
                    <a:lnTo>
                      <a:pt x="358" y="14"/>
                    </a:lnTo>
                    <a:lnTo>
                      <a:pt x="388" y="4"/>
                    </a:lnTo>
                    <a:lnTo>
                      <a:pt x="394" y="24"/>
                    </a:lnTo>
                    <a:lnTo>
                      <a:pt x="386" y="42"/>
                    </a:lnTo>
                    <a:lnTo>
                      <a:pt x="408" y="58"/>
                    </a:lnTo>
                    <a:lnTo>
                      <a:pt x="428" y="40"/>
                    </a:lnTo>
                    <a:lnTo>
                      <a:pt x="442" y="56"/>
                    </a:lnTo>
                    <a:lnTo>
                      <a:pt x="466" y="50"/>
                    </a:lnTo>
                    <a:lnTo>
                      <a:pt x="470" y="60"/>
                    </a:lnTo>
                    <a:lnTo>
                      <a:pt x="488" y="52"/>
                    </a:lnTo>
                    <a:lnTo>
                      <a:pt x="490" y="0"/>
                    </a:lnTo>
                    <a:lnTo>
                      <a:pt x="522" y="16"/>
                    </a:lnTo>
                    <a:lnTo>
                      <a:pt x="532" y="26"/>
                    </a:lnTo>
                    <a:lnTo>
                      <a:pt x="543" y="24"/>
                    </a:lnTo>
                    <a:lnTo>
                      <a:pt x="565" y="36"/>
                    </a:lnTo>
                    <a:lnTo>
                      <a:pt x="589" y="46"/>
                    </a:lnTo>
                    <a:lnTo>
                      <a:pt x="595" y="66"/>
                    </a:lnTo>
                    <a:lnTo>
                      <a:pt x="617" y="62"/>
                    </a:lnTo>
                    <a:lnTo>
                      <a:pt x="625" y="79"/>
                    </a:lnTo>
                    <a:lnTo>
                      <a:pt x="639" y="79"/>
                    </a:lnTo>
                    <a:lnTo>
                      <a:pt x="645" y="103"/>
                    </a:lnTo>
                    <a:lnTo>
                      <a:pt x="625" y="109"/>
                    </a:lnTo>
                    <a:lnTo>
                      <a:pt x="603" y="119"/>
                    </a:lnTo>
                    <a:lnTo>
                      <a:pt x="581" y="149"/>
                    </a:lnTo>
                    <a:lnTo>
                      <a:pt x="583" y="169"/>
                    </a:lnTo>
                    <a:lnTo>
                      <a:pt x="595" y="189"/>
                    </a:lnTo>
                    <a:lnTo>
                      <a:pt x="599" y="211"/>
                    </a:lnTo>
                    <a:lnTo>
                      <a:pt x="585" y="223"/>
                    </a:lnTo>
                    <a:lnTo>
                      <a:pt x="575" y="241"/>
                    </a:lnTo>
                    <a:lnTo>
                      <a:pt x="565" y="261"/>
                    </a:lnTo>
                    <a:lnTo>
                      <a:pt x="547" y="263"/>
                    </a:lnTo>
                    <a:lnTo>
                      <a:pt x="536" y="289"/>
                    </a:lnTo>
                    <a:lnTo>
                      <a:pt x="522" y="303"/>
                    </a:lnTo>
                    <a:lnTo>
                      <a:pt x="494" y="303"/>
                    </a:lnTo>
                    <a:lnTo>
                      <a:pt x="470" y="317"/>
                    </a:lnTo>
                    <a:lnTo>
                      <a:pt x="448" y="323"/>
                    </a:lnTo>
                    <a:lnTo>
                      <a:pt x="446" y="307"/>
                    </a:lnTo>
                    <a:lnTo>
                      <a:pt x="424" y="303"/>
                    </a:lnTo>
                    <a:lnTo>
                      <a:pt x="418" y="313"/>
                    </a:lnTo>
                    <a:lnTo>
                      <a:pt x="414" y="319"/>
                    </a:lnTo>
                    <a:lnTo>
                      <a:pt x="412" y="323"/>
                    </a:lnTo>
                    <a:lnTo>
                      <a:pt x="414" y="329"/>
                    </a:lnTo>
                    <a:lnTo>
                      <a:pt x="416" y="333"/>
                    </a:lnTo>
                    <a:lnTo>
                      <a:pt x="428" y="333"/>
                    </a:lnTo>
                    <a:lnTo>
                      <a:pt x="426" y="343"/>
                    </a:lnTo>
                    <a:lnTo>
                      <a:pt x="400" y="355"/>
                    </a:lnTo>
                    <a:lnTo>
                      <a:pt x="390" y="369"/>
                    </a:lnTo>
                    <a:lnTo>
                      <a:pt x="374" y="383"/>
                    </a:lnTo>
                    <a:lnTo>
                      <a:pt x="368" y="393"/>
                    </a:lnTo>
                    <a:lnTo>
                      <a:pt x="358" y="387"/>
                    </a:lnTo>
                    <a:lnTo>
                      <a:pt x="332" y="401"/>
                    </a:lnTo>
                    <a:lnTo>
                      <a:pt x="317" y="425"/>
                    </a:lnTo>
                    <a:lnTo>
                      <a:pt x="307" y="429"/>
                    </a:lnTo>
                    <a:lnTo>
                      <a:pt x="269" y="433"/>
                    </a:lnTo>
                    <a:lnTo>
                      <a:pt x="261" y="409"/>
                    </a:lnTo>
                    <a:lnTo>
                      <a:pt x="251" y="409"/>
                    </a:lnTo>
                    <a:lnTo>
                      <a:pt x="235" y="395"/>
                    </a:lnTo>
                    <a:lnTo>
                      <a:pt x="219" y="409"/>
                    </a:lnTo>
                    <a:lnTo>
                      <a:pt x="217" y="425"/>
                    </a:lnTo>
                    <a:lnTo>
                      <a:pt x="201" y="433"/>
                    </a:lnTo>
                    <a:lnTo>
                      <a:pt x="187" y="431"/>
                    </a:lnTo>
                    <a:lnTo>
                      <a:pt x="177" y="447"/>
                    </a:lnTo>
                    <a:lnTo>
                      <a:pt x="177" y="471"/>
                    </a:lnTo>
                    <a:lnTo>
                      <a:pt x="167" y="479"/>
                    </a:lnTo>
                    <a:lnTo>
                      <a:pt x="159" y="473"/>
                    </a:lnTo>
                    <a:lnTo>
                      <a:pt x="149" y="473"/>
                    </a:lnTo>
                    <a:lnTo>
                      <a:pt x="147" y="485"/>
                    </a:lnTo>
                    <a:lnTo>
                      <a:pt x="135" y="491"/>
                    </a:lnTo>
                    <a:lnTo>
                      <a:pt x="121" y="465"/>
                    </a:lnTo>
                    <a:lnTo>
                      <a:pt x="111" y="461"/>
                    </a:lnTo>
                    <a:lnTo>
                      <a:pt x="105" y="485"/>
                    </a:lnTo>
                    <a:lnTo>
                      <a:pt x="98" y="497"/>
                    </a:lnTo>
                    <a:lnTo>
                      <a:pt x="107" y="511"/>
                    </a:lnTo>
                    <a:lnTo>
                      <a:pt x="90" y="525"/>
                    </a:lnTo>
                    <a:lnTo>
                      <a:pt x="70" y="515"/>
                    </a:lnTo>
                    <a:lnTo>
                      <a:pt x="28" y="541"/>
                    </a:lnTo>
                    <a:lnTo>
                      <a:pt x="0" y="543"/>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91" name="MAHARASHTRA"/>
              <p:cNvSpPr>
                <a:spLocks/>
              </p:cNvSpPr>
              <p:nvPr/>
            </p:nvSpPr>
            <p:spPr bwMode="auto">
              <a:xfrm>
                <a:off x="3765987" y="4134742"/>
                <a:ext cx="1400175" cy="1158875"/>
              </a:xfrm>
              <a:custGeom>
                <a:avLst/>
                <a:gdLst/>
                <a:ahLst/>
                <a:cxnLst>
                  <a:cxn ang="0">
                    <a:pos x="56" y="664"/>
                  </a:cxn>
                  <a:cxn ang="0">
                    <a:pos x="40" y="549"/>
                  </a:cxn>
                  <a:cxn ang="0">
                    <a:pos x="18" y="425"/>
                  </a:cxn>
                  <a:cxn ang="0">
                    <a:pos x="8" y="373"/>
                  </a:cxn>
                  <a:cxn ang="0">
                    <a:pos x="20" y="345"/>
                  </a:cxn>
                  <a:cxn ang="0">
                    <a:pos x="10" y="317"/>
                  </a:cxn>
                  <a:cxn ang="0">
                    <a:pos x="0" y="237"/>
                  </a:cxn>
                  <a:cxn ang="0">
                    <a:pos x="54" y="217"/>
                  </a:cxn>
                  <a:cxn ang="0">
                    <a:pos x="80" y="173"/>
                  </a:cxn>
                  <a:cxn ang="0">
                    <a:pos x="120" y="163"/>
                  </a:cxn>
                  <a:cxn ang="0">
                    <a:pos x="120" y="103"/>
                  </a:cxn>
                  <a:cxn ang="0">
                    <a:pos x="130" y="91"/>
                  </a:cxn>
                  <a:cxn ang="0">
                    <a:pos x="155" y="65"/>
                  </a:cxn>
                  <a:cxn ang="0">
                    <a:pos x="134" y="57"/>
                  </a:cxn>
                  <a:cxn ang="0">
                    <a:pos x="134" y="22"/>
                  </a:cxn>
                  <a:cxn ang="0">
                    <a:pos x="197" y="0"/>
                  </a:cxn>
                  <a:cxn ang="0">
                    <a:pos x="225" y="51"/>
                  </a:cxn>
                  <a:cxn ang="0">
                    <a:pos x="269" y="77"/>
                  </a:cxn>
                  <a:cxn ang="0">
                    <a:pos x="373" y="85"/>
                  </a:cxn>
                  <a:cxn ang="0">
                    <a:pos x="410" y="105"/>
                  </a:cxn>
                  <a:cxn ang="0">
                    <a:pos x="448" y="75"/>
                  </a:cxn>
                  <a:cxn ang="0">
                    <a:pos x="520" y="41"/>
                  </a:cxn>
                  <a:cxn ang="0">
                    <a:pos x="522" y="87"/>
                  </a:cxn>
                  <a:cxn ang="0">
                    <a:pos x="617" y="65"/>
                  </a:cxn>
                  <a:cxn ang="0">
                    <a:pos x="709" y="57"/>
                  </a:cxn>
                  <a:cxn ang="0">
                    <a:pos x="771" y="71"/>
                  </a:cxn>
                  <a:cxn ang="0">
                    <a:pos x="834" y="93"/>
                  </a:cxn>
                  <a:cxn ang="0">
                    <a:pos x="832" y="137"/>
                  </a:cxn>
                  <a:cxn ang="0">
                    <a:pos x="840" y="185"/>
                  </a:cxn>
                  <a:cxn ang="0">
                    <a:pos x="832" y="227"/>
                  </a:cxn>
                  <a:cxn ang="0">
                    <a:pos x="844" y="261"/>
                  </a:cxn>
                  <a:cxn ang="0">
                    <a:pos x="862" y="299"/>
                  </a:cxn>
                  <a:cxn ang="0">
                    <a:pos x="846" y="323"/>
                  </a:cxn>
                  <a:cxn ang="0">
                    <a:pos x="820" y="389"/>
                  </a:cxn>
                  <a:cxn ang="0">
                    <a:pos x="781" y="387"/>
                  </a:cxn>
                  <a:cxn ang="0">
                    <a:pos x="781" y="343"/>
                  </a:cxn>
                  <a:cxn ang="0">
                    <a:pos x="743" y="305"/>
                  </a:cxn>
                  <a:cxn ang="0">
                    <a:pos x="677" y="299"/>
                  </a:cxn>
                  <a:cxn ang="0">
                    <a:pos x="613" y="271"/>
                  </a:cxn>
                  <a:cxn ang="0">
                    <a:pos x="594" y="311"/>
                  </a:cxn>
                  <a:cxn ang="0">
                    <a:pos x="542" y="355"/>
                  </a:cxn>
                  <a:cxn ang="0">
                    <a:pos x="534" y="397"/>
                  </a:cxn>
                  <a:cxn ang="0">
                    <a:pos x="514" y="437"/>
                  </a:cxn>
                  <a:cxn ang="0">
                    <a:pos x="482" y="437"/>
                  </a:cxn>
                  <a:cxn ang="0">
                    <a:pos x="444" y="485"/>
                  </a:cxn>
                  <a:cxn ang="0">
                    <a:pos x="396" y="499"/>
                  </a:cxn>
                  <a:cxn ang="0">
                    <a:pos x="361" y="533"/>
                  </a:cxn>
                  <a:cxn ang="0">
                    <a:pos x="293" y="537"/>
                  </a:cxn>
                  <a:cxn ang="0">
                    <a:pos x="267" y="583"/>
                  </a:cxn>
                  <a:cxn ang="0">
                    <a:pos x="209" y="605"/>
                  </a:cxn>
                  <a:cxn ang="0">
                    <a:pos x="146" y="628"/>
                  </a:cxn>
                  <a:cxn ang="0">
                    <a:pos x="163" y="690"/>
                  </a:cxn>
                  <a:cxn ang="0">
                    <a:pos x="122" y="726"/>
                  </a:cxn>
                  <a:cxn ang="0">
                    <a:pos x="82" y="714"/>
                  </a:cxn>
                </a:cxnLst>
                <a:rect l="0" t="0" r="r" b="b"/>
                <a:pathLst>
                  <a:path w="882" h="730">
                    <a:moveTo>
                      <a:pt x="82" y="714"/>
                    </a:moveTo>
                    <a:lnTo>
                      <a:pt x="56" y="680"/>
                    </a:lnTo>
                    <a:lnTo>
                      <a:pt x="56" y="664"/>
                    </a:lnTo>
                    <a:lnTo>
                      <a:pt x="48" y="638"/>
                    </a:lnTo>
                    <a:lnTo>
                      <a:pt x="42" y="605"/>
                    </a:lnTo>
                    <a:lnTo>
                      <a:pt x="40" y="549"/>
                    </a:lnTo>
                    <a:lnTo>
                      <a:pt x="34" y="505"/>
                    </a:lnTo>
                    <a:lnTo>
                      <a:pt x="22" y="455"/>
                    </a:lnTo>
                    <a:lnTo>
                      <a:pt x="18" y="425"/>
                    </a:lnTo>
                    <a:lnTo>
                      <a:pt x="10" y="405"/>
                    </a:lnTo>
                    <a:lnTo>
                      <a:pt x="16" y="391"/>
                    </a:lnTo>
                    <a:lnTo>
                      <a:pt x="8" y="373"/>
                    </a:lnTo>
                    <a:lnTo>
                      <a:pt x="10" y="363"/>
                    </a:lnTo>
                    <a:lnTo>
                      <a:pt x="22" y="355"/>
                    </a:lnTo>
                    <a:lnTo>
                      <a:pt x="20" y="345"/>
                    </a:lnTo>
                    <a:lnTo>
                      <a:pt x="26" y="333"/>
                    </a:lnTo>
                    <a:lnTo>
                      <a:pt x="16" y="331"/>
                    </a:lnTo>
                    <a:lnTo>
                      <a:pt x="10" y="317"/>
                    </a:lnTo>
                    <a:lnTo>
                      <a:pt x="10" y="279"/>
                    </a:lnTo>
                    <a:lnTo>
                      <a:pt x="4" y="257"/>
                    </a:lnTo>
                    <a:lnTo>
                      <a:pt x="0" y="237"/>
                    </a:lnTo>
                    <a:lnTo>
                      <a:pt x="10" y="205"/>
                    </a:lnTo>
                    <a:lnTo>
                      <a:pt x="34" y="213"/>
                    </a:lnTo>
                    <a:lnTo>
                      <a:pt x="54" y="217"/>
                    </a:lnTo>
                    <a:lnTo>
                      <a:pt x="66" y="199"/>
                    </a:lnTo>
                    <a:lnTo>
                      <a:pt x="80" y="199"/>
                    </a:lnTo>
                    <a:lnTo>
                      <a:pt x="80" y="173"/>
                    </a:lnTo>
                    <a:lnTo>
                      <a:pt x="84" y="145"/>
                    </a:lnTo>
                    <a:lnTo>
                      <a:pt x="104" y="159"/>
                    </a:lnTo>
                    <a:lnTo>
                      <a:pt x="120" y="163"/>
                    </a:lnTo>
                    <a:lnTo>
                      <a:pt x="132" y="143"/>
                    </a:lnTo>
                    <a:lnTo>
                      <a:pt x="138" y="123"/>
                    </a:lnTo>
                    <a:lnTo>
                      <a:pt x="120" y="103"/>
                    </a:lnTo>
                    <a:lnTo>
                      <a:pt x="104" y="97"/>
                    </a:lnTo>
                    <a:lnTo>
                      <a:pt x="106" y="89"/>
                    </a:lnTo>
                    <a:lnTo>
                      <a:pt x="130" y="91"/>
                    </a:lnTo>
                    <a:lnTo>
                      <a:pt x="144" y="85"/>
                    </a:lnTo>
                    <a:lnTo>
                      <a:pt x="144" y="71"/>
                    </a:lnTo>
                    <a:lnTo>
                      <a:pt x="155" y="65"/>
                    </a:lnTo>
                    <a:lnTo>
                      <a:pt x="179" y="61"/>
                    </a:lnTo>
                    <a:lnTo>
                      <a:pt x="157" y="53"/>
                    </a:lnTo>
                    <a:lnTo>
                      <a:pt x="134" y="57"/>
                    </a:lnTo>
                    <a:lnTo>
                      <a:pt x="128" y="47"/>
                    </a:lnTo>
                    <a:lnTo>
                      <a:pt x="136" y="38"/>
                    </a:lnTo>
                    <a:lnTo>
                      <a:pt x="134" y="22"/>
                    </a:lnTo>
                    <a:lnTo>
                      <a:pt x="169" y="8"/>
                    </a:lnTo>
                    <a:lnTo>
                      <a:pt x="181" y="12"/>
                    </a:lnTo>
                    <a:lnTo>
                      <a:pt x="197" y="0"/>
                    </a:lnTo>
                    <a:lnTo>
                      <a:pt x="209" y="8"/>
                    </a:lnTo>
                    <a:lnTo>
                      <a:pt x="205" y="30"/>
                    </a:lnTo>
                    <a:lnTo>
                      <a:pt x="225" y="51"/>
                    </a:lnTo>
                    <a:lnTo>
                      <a:pt x="249" y="49"/>
                    </a:lnTo>
                    <a:lnTo>
                      <a:pt x="267" y="65"/>
                    </a:lnTo>
                    <a:lnTo>
                      <a:pt x="269" y="77"/>
                    </a:lnTo>
                    <a:lnTo>
                      <a:pt x="295" y="83"/>
                    </a:lnTo>
                    <a:lnTo>
                      <a:pt x="351" y="83"/>
                    </a:lnTo>
                    <a:lnTo>
                      <a:pt x="373" y="85"/>
                    </a:lnTo>
                    <a:lnTo>
                      <a:pt x="378" y="115"/>
                    </a:lnTo>
                    <a:lnTo>
                      <a:pt x="402" y="119"/>
                    </a:lnTo>
                    <a:lnTo>
                      <a:pt x="410" y="105"/>
                    </a:lnTo>
                    <a:lnTo>
                      <a:pt x="430" y="103"/>
                    </a:lnTo>
                    <a:lnTo>
                      <a:pt x="432" y="85"/>
                    </a:lnTo>
                    <a:lnTo>
                      <a:pt x="448" y="75"/>
                    </a:lnTo>
                    <a:lnTo>
                      <a:pt x="448" y="59"/>
                    </a:lnTo>
                    <a:lnTo>
                      <a:pt x="472" y="55"/>
                    </a:lnTo>
                    <a:lnTo>
                      <a:pt x="520" y="41"/>
                    </a:lnTo>
                    <a:lnTo>
                      <a:pt x="530" y="65"/>
                    </a:lnTo>
                    <a:lnTo>
                      <a:pt x="516" y="71"/>
                    </a:lnTo>
                    <a:lnTo>
                      <a:pt x="522" y="87"/>
                    </a:lnTo>
                    <a:lnTo>
                      <a:pt x="576" y="83"/>
                    </a:lnTo>
                    <a:lnTo>
                      <a:pt x="594" y="79"/>
                    </a:lnTo>
                    <a:lnTo>
                      <a:pt x="617" y="65"/>
                    </a:lnTo>
                    <a:lnTo>
                      <a:pt x="635" y="79"/>
                    </a:lnTo>
                    <a:lnTo>
                      <a:pt x="675" y="79"/>
                    </a:lnTo>
                    <a:lnTo>
                      <a:pt x="709" y="57"/>
                    </a:lnTo>
                    <a:lnTo>
                      <a:pt x="737" y="63"/>
                    </a:lnTo>
                    <a:lnTo>
                      <a:pt x="745" y="77"/>
                    </a:lnTo>
                    <a:lnTo>
                      <a:pt x="771" y="71"/>
                    </a:lnTo>
                    <a:lnTo>
                      <a:pt x="777" y="81"/>
                    </a:lnTo>
                    <a:lnTo>
                      <a:pt x="815" y="71"/>
                    </a:lnTo>
                    <a:lnTo>
                      <a:pt x="834" y="93"/>
                    </a:lnTo>
                    <a:lnTo>
                      <a:pt x="862" y="105"/>
                    </a:lnTo>
                    <a:lnTo>
                      <a:pt x="836" y="121"/>
                    </a:lnTo>
                    <a:lnTo>
                      <a:pt x="832" y="137"/>
                    </a:lnTo>
                    <a:lnTo>
                      <a:pt x="848" y="149"/>
                    </a:lnTo>
                    <a:lnTo>
                      <a:pt x="848" y="177"/>
                    </a:lnTo>
                    <a:lnTo>
                      <a:pt x="840" y="185"/>
                    </a:lnTo>
                    <a:lnTo>
                      <a:pt x="854" y="193"/>
                    </a:lnTo>
                    <a:lnTo>
                      <a:pt x="854" y="221"/>
                    </a:lnTo>
                    <a:lnTo>
                      <a:pt x="832" y="227"/>
                    </a:lnTo>
                    <a:lnTo>
                      <a:pt x="832" y="235"/>
                    </a:lnTo>
                    <a:lnTo>
                      <a:pt x="842" y="243"/>
                    </a:lnTo>
                    <a:lnTo>
                      <a:pt x="844" y="261"/>
                    </a:lnTo>
                    <a:lnTo>
                      <a:pt x="830" y="263"/>
                    </a:lnTo>
                    <a:lnTo>
                      <a:pt x="840" y="279"/>
                    </a:lnTo>
                    <a:lnTo>
                      <a:pt x="862" y="299"/>
                    </a:lnTo>
                    <a:lnTo>
                      <a:pt x="882" y="319"/>
                    </a:lnTo>
                    <a:lnTo>
                      <a:pt x="864" y="333"/>
                    </a:lnTo>
                    <a:lnTo>
                      <a:pt x="846" y="323"/>
                    </a:lnTo>
                    <a:lnTo>
                      <a:pt x="820" y="349"/>
                    </a:lnTo>
                    <a:lnTo>
                      <a:pt x="816" y="369"/>
                    </a:lnTo>
                    <a:lnTo>
                      <a:pt x="820" y="389"/>
                    </a:lnTo>
                    <a:lnTo>
                      <a:pt x="816" y="401"/>
                    </a:lnTo>
                    <a:lnTo>
                      <a:pt x="797" y="403"/>
                    </a:lnTo>
                    <a:lnTo>
                      <a:pt x="781" y="387"/>
                    </a:lnTo>
                    <a:lnTo>
                      <a:pt x="781" y="371"/>
                    </a:lnTo>
                    <a:lnTo>
                      <a:pt x="769" y="359"/>
                    </a:lnTo>
                    <a:lnTo>
                      <a:pt x="781" y="343"/>
                    </a:lnTo>
                    <a:lnTo>
                      <a:pt x="783" y="321"/>
                    </a:lnTo>
                    <a:lnTo>
                      <a:pt x="757" y="297"/>
                    </a:lnTo>
                    <a:lnTo>
                      <a:pt x="743" y="305"/>
                    </a:lnTo>
                    <a:lnTo>
                      <a:pt x="721" y="303"/>
                    </a:lnTo>
                    <a:lnTo>
                      <a:pt x="695" y="295"/>
                    </a:lnTo>
                    <a:lnTo>
                      <a:pt x="677" y="299"/>
                    </a:lnTo>
                    <a:lnTo>
                      <a:pt x="659" y="275"/>
                    </a:lnTo>
                    <a:lnTo>
                      <a:pt x="641" y="273"/>
                    </a:lnTo>
                    <a:lnTo>
                      <a:pt x="613" y="271"/>
                    </a:lnTo>
                    <a:lnTo>
                      <a:pt x="609" y="285"/>
                    </a:lnTo>
                    <a:lnTo>
                      <a:pt x="601" y="311"/>
                    </a:lnTo>
                    <a:lnTo>
                      <a:pt x="594" y="311"/>
                    </a:lnTo>
                    <a:lnTo>
                      <a:pt x="586" y="333"/>
                    </a:lnTo>
                    <a:lnTo>
                      <a:pt x="564" y="323"/>
                    </a:lnTo>
                    <a:lnTo>
                      <a:pt x="542" y="355"/>
                    </a:lnTo>
                    <a:lnTo>
                      <a:pt x="556" y="379"/>
                    </a:lnTo>
                    <a:lnTo>
                      <a:pt x="546" y="395"/>
                    </a:lnTo>
                    <a:lnTo>
                      <a:pt x="534" y="397"/>
                    </a:lnTo>
                    <a:lnTo>
                      <a:pt x="534" y="409"/>
                    </a:lnTo>
                    <a:lnTo>
                      <a:pt x="520" y="411"/>
                    </a:lnTo>
                    <a:lnTo>
                      <a:pt x="514" y="437"/>
                    </a:lnTo>
                    <a:lnTo>
                      <a:pt x="502" y="435"/>
                    </a:lnTo>
                    <a:lnTo>
                      <a:pt x="490" y="421"/>
                    </a:lnTo>
                    <a:lnTo>
                      <a:pt x="482" y="437"/>
                    </a:lnTo>
                    <a:lnTo>
                      <a:pt x="462" y="449"/>
                    </a:lnTo>
                    <a:lnTo>
                      <a:pt x="446" y="451"/>
                    </a:lnTo>
                    <a:lnTo>
                      <a:pt x="444" y="485"/>
                    </a:lnTo>
                    <a:lnTo>
                      <a:pt x="430" y="485"/>
                    </a:lnTo>
                    <a:lnTo>
                      <a:pt x="420" y="501"/>
                    </a:lnTo>
                    <a:lnTo>
                      <a:pt x="396" y="499"/>
                    </a:lnTo>
                    <a:lnTo>
                      <a:pt x="382" y="513"/>
                    </a:lnTo>
                    <a:lnTo>
                      <a:pt x="384" y="543"/>
                    </a:lnTo>
                    <a:lnTo>
                      <a:pt x="361" y="533"/>
                    </a:lnTo>
                    <a:lnTo>
                      <a:pt x="335" y="545"/>
                    </a:lnTo>
                    <a:lnTo>
                      <a:pt x="303" y="527"/>
                    </a:lnTo>
                    <a:lnTo>
                      <a:pt x="293" y="537"/>
                    </a:lnTo>
                    <a:lnTo>
                      <a:pt x="303" y="553"/>
                    </a:lnTo>
                    <a:lnTo>
                      <a:pt x="301" y="583"/>
                    </a:lnTo>
                    <a:lnTo>
                      <a:pt x="267" y="583"/>
                    </a:lnTo>
                    <a:lnTo>
                      <a:pt x="255" y="595"/>
                    </a:lnTo>
                    <a:lnTo>
                      <a:pt x="223" y="583"/>
                    </a:lnTo>
                    <a:lnTo>
                      <a:pt x="209" y="605"/>
                    </a:lnTo>
                    <a:lnTo>
                      <a:pt x="179" y="624"/>
                    </a:lnTo>
                    <a:lnTo>
                      <a:pt x="173" y="612"/>
                    </a:lnTo>
                    <a:lnTo>
                      <a:pt x="146" y="628"/>
                    </a:lnTo>
                    <a:lnTo>
                      <a:pt x="159" y="644"/>
                    </a:lnTo>
                    <a:lnTo>
                      <a:pt x="171" y="662"/>
                    </a:lnTo>
                    <a:lnTo>
                      <a:pt x="163" y="690"/>
                    </a:lnTo>
                    <a:lnTo>
                      <a:pt x="148" y="718"/>
                    </a:lnTo>
                    <a:lnTo>
                      <a:pt x="126" y="728"/>
                    </a:lnTo>
                    <a:lnTo>
                      <a:pt x="122" y="726"/>
                    </a:lnTo>
                    <a:lnTo>
                      <a:pt x="108" y="730"/>
                    </a:lnTo>
                    <a:lnTo>
                      <a:pt x="104" y="716"/>
                    </a:lnTo>
                    <a:lnTo>
                      <a:pt x="82" y="714"/>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92" name="GUJARAT"/>
              <p:cNvSpPr>
                <a:spLocks/>
              </p:cNvSpPr>
              <p:nvPr/>
            </p:nvSpPr>
            <p:spPr bwMode="auto">
              <a:xfrm>
                <a:off x="3057962" y="3623567"/>
                <a:ext cx="1042987" cy="842962"/>
              </a:xfrm>
              <a:custGeom>
                <a:avLst/>
                <a:gdLst/>
                <a:ahLst/>
                <a:cxnLst>
                  <a:cxn ang="0">
                    <a:pos x="490" y="457"/>
                  </a:cxn>
                  <a:cxn ang="0">
                    <a:pos x="460" y="419"/>
                  </a:cxn>
                  <a:cxn ang="0">
                    <a:pos x="464" y="363"/>
                  </a:cxn>
                  <a:cxn ang="0">
                    <a:pos x="446" y="334"/>
                  </a:cxn>
                  <a:cxn ang="0">
                    <a:pos x="444" y="306"/>
                  </a:cxn>
                  <a:cxn ang="0">
                    <a:pos x="470" y="292"/>
                  </a:cxn>
                  <a:cxn ang="0">
                    <a:pos x="440" y="288"/>
                  </a:cxn>
                  <a:cxn ang="0">
                    <a:pos x="434" y="278"/>
                  </a:cxn>
                  <a:cxn ang="0">
                    <a:pos x="414" y="312"/>
                  </a:cxn>
                  <a:cxn ang="0">
                    <a:pos x="396" y="332"/>
                  </a:cxn>
                  <a:cxn ang="0">
                    <a:pos x="418" y="360"/>
                  </a:cxn>
                  <a:cxn ang="0">
                    <a:pos x="390" y="405"/>
                  </a:cxn>
                  <a:cxn ang="0">
                    <a:pos x="289" y="447"/>
                  </a:cxn>
                  <a:cxn ang="0">
                    <a:pos x="209" y="425"/>
                  </a:cxn>
                  <a:cxn ang="0">
                    <a:pos x="118" y="316"/>
                  </a:cxn>
                  <a:cxn ang="0">
                    <a:pos x="86" y="280"/>
                  </a:cxn>
                  <a:cxn ang="0">
                    <a:pos x="78" y="234"/>
                  </a:cxn>
                  <a:cxn ang="0">
                    <a:pos x="106" y="254"/>
                  </a:cxn>
                  <a:cxn ang="0">
                    <a:pos x="142" y="250"/>
                  </a:cxn>
                  <a:cxn ang="0">
                    <a:pos x="183" y="228"/>
                  </a:cxn>
                  <a:cxn ang="0">
                    <a:pos x="225" y="196"/>
                  </a:cxn>
                  <a:cxn ang="0">
                    <a:pos x="243" y="176"/>
                  </a:cxn>
                  <a:cxn ang="0">
                    <a:pos x="229" y="188"/>
                  </a:cxn>
                  <a:cxn ang="0">
                    <a:pos x="203" y="184"/>
                  </a:cxn>
                  <a:cxn ang="0">
                    <a:pos x="163" y="202"/>
                  </a:cxn>
                  <a:cxn ang="0">
                    <a:pos x="106" y="196"/>
                  </a:cxn>
                  <a:cxn ang="0">
                    <a:pos x="44" y="142"/>
                  </a:cxn>
                  <a:cxn ang="0">
                    <a:pos x="34" y="94"/>
                  </a:cxn>
                  <a:cxn ang="0">
                    <a:pos x="44" y="82"/>
                  </a:cxn>
                  <a:cxn ang="0">
                    <a:pos x="2" y="98"/>
                  </a:cxn>
                  <a:cxn ang="0">
                    <a:pos x="66" y="56"/>
                  </a:cxn>
                  <a:cxn ang="0">
                    <a:pos x="126" y="30"/>
                  </a:cxn>
                  <a:cxn ang="0">
                    <a:pos x="203" y="46"/>
                  </a:cxn>
                  <a:cxn ang="0">
                    <a:pos x="247" y="20"/>
                  </a:cxn>
                  <a:cxn ang="0">
                    <a:pos x="263" y="46"/>
                  </a:cxn>
                  <a:cxn ang="0">
                    <a:pos x="317" y="30"/>
                  </a:cxn>
                  <a:cxn ang="0">
                    <a:pos x="331" y="8"/>
                  </a:cxn>
                  <a:cxn ang="0">
                    <a:pos x="400" y="6"/>
                  </a:cxn>
                  <a:cxn ang="0">
                    <a:pos x="446" y="14"/>
                  </a:cxn>
                  <a:cxn ang="0">
                    <a:pos x="468" y="30"/>
                  </a:cxn>
                  <a:cxn ang="0">
                    <a:pos x="516" y="36"/>
                  </a:cxn>
                  <a:cxn ang="0">
                    <a:pos x="534" y="92"/>
                  </a:cxn>
                  <a:cxn ang="0">
                    <a:pos x="548" y="106"/>
                  </a:cxn>
                  <a:cxn ang="0">
                    <a:pos x="572" y="142"/>
                  </a:cxn>
                  <a:cxn ang="0">
                    <a:pos x="615" y="178"/>
                  </a:cxn>
                  <a:cxn ang="0">
                    <a:pos x="645" y="220"/>
                  </a:cxn>
                  <a:cxn ang="0">
                    <a:pos x="633" y="260"/>
                  </a:cxn>
                  <a:cxn ang="0">
                    <a:pos x="609" y="288"/>
                  </a:cxn>
                  <a:cxn ang="0">
                    <a:pos x="599" y="336"/>
                  </a:cxn>
                  <a:cxn ang="0">
                    <a:pos x="574" y="369"/>
                  </a:cxn>
                  <a:cxn ang="0">
                    <a:pos x="625" y="383"/>
                  </a:cxn>
                  <a:cxn ang="0">
                    <a:pos x="590" y="407"/>
                  </a:cxn>
                  <a:cxn ang="0">
                    <a:pos x="550" y="419"/>
                  </a:cxn>
                  <a:cxn ang="0">
                    <a:pos x="578" y="465"/>
                  </a:cxn>
                  <a:cxn ang="0">
                    <a:pos x="530" y="467"/>
                  </a:cxn>
                  <a:cxn ang="0">
                    <a:pos x="512" y="521"/>
                  </a:cxn>
                  <a:cxn ang="0">
                    <a:pos x="488" y="509"/>
                  </a:cxn>
                  <a:cxn ang="0">
                    <a:pos x="468" y="531"/>
                  </a:cxn>
                  <a:cxn ang="0">
                    <a:pos x="470" y="505"/>
                  </a:cxn>
                  <a:cxn ang="0">
                    <a:pos x="472" y="483"/>
                  </a:cxn>
                </a:cxnLst>
                <a:rect l="0" t="0" r="r" b="b"/>
                <a:pathLst>
                  <a:path w="657" h="531">
                    <a:moveTo>
                      <a:pt x="472" y="483"/>
                    </a:moveTo>
                    <a:lnTo>
                      <a:pt x="476" y="469"/>
                    </a:lnTo>
                    <a:lnTo>
                      <a:pt x="490" y="457"/>
                    </a:lnTo>
                    <a:lnTo>
                      <a:pt x="492" y="445"/>
                    </a:lnTo>
                    <a:lnTo>
                      <a:pt x="474" y="433"/>
                    </a:lnTo>
                    <a:lnTo>
                      <a:pt x="460" y="419"/>
                    </a:lnTo>
                    <a:lnTo>
                      <a:pt x="448" y="401"/>
                    </a:lnTo>
                    <a:lnTo>
                      <a:pt x="450" y="375"/>
                    </a:lnTo>
                    <a:lnTo>
                      <a:pt x="464" y="363"/>
                    </a:lnTo>
                    <a:lnTo>
                      <a:pt x="482" y="356"/>
                    </a:lnTo>
                    <a:lnTo>
                      <a:pt x="446" y="354"/>
                    </a:lnTo>
                    <a:lnTo>
                      <a:pt x="446" y="334"/>
                    </a:lnTo>
                    <a:lnTo>
                      <a:pt x="456" y="326"/>
                    </a:lnTo>
                    <a:lnTo>
                      <a:pt x="444" y="324"/>
                    </a:lnTo>
                    <a:lnTo>
                      <a:pt x="444" y="306"/>
                    </a:lnTo>
                    <a:lnTo>
                      <a:pt x="450" y="296"/>
                    </a:lnTo>
                    <a:lnTo>
                      <a:pt x="466" y="298"/>
                    </a:lnTo>
                    <a:lnTo>
                      <a:pt x="470" y="292"/>
                    </a:lnTo>
                    <a:lnTo>
                      <a:pt x="456" y="282"/>
                    </a:lnTo>
                    <a:lnTo>
                      <a:pt x="444" y="288"/>
                    </a:lnTo>
                    <a:lnTo>
                      <a:pt x="440" y="288"/>
                    </a:lnTo>
                    <a:lnTo>
                      <a:pt x="438" y="288"/>
                    </a:lnTo>
                    <a:lnTo>
                      <a:pt x="436" y="286"/>
                    </a:lnTo>
                    <a:lnTo>
                      <a:pt x="434" y="278"/>
                    </a:lnTo>
                    <a:lnTo>
                      <a:pt x="418" y="284"/>
                    </a:lnTo>
                    <a:lnTo>
                      <a:pt x="424" y="308"/>
                    </a:lnTo>
                    <a:lnTo>
                      <a:pt x="414" y="312"/>
                    </a:lnTo>
                    <a:lnTo>
                      <a:pt x="404" y="312"/>
                    </a:lnTo>
                    <a:lnTo>
                      <a:pt x="394" y="322"/>
                    </a:lnTo>
                    <a:lnTo>
                      <a:pt x="396" y="332"/>
                    </a:lnTo>
                    <a:lnTo>
                      <a:pt x="390" y="338"/>
                    </a:lnTo>
                    <a:lnTo>
                      <a:pt x="410" y="340"/>
                    </a:lnTo>
                    <a:lnTo>
                      <a:pt x="418" y="360"/>
                    </a:lnTo>
                    <a:lnTo>
                      <a:pt x="412" y="375"/>
                    </a:lnTo>
                    <a:lnTo>
                      <a:pt x="394" y="389"/>
                    </a:lnTo>
                    <a:lnTo>
                      <a:pt x="390" y="405"/>
                    </a:lnTo>
                    <a:lnTo>
                      <a:pt x="335" y="425"/>
                    </a:lnTo>
                    <a:lnTo>
                      <a:pt x="327" y="435"/>
                    </a:lnTo>
                    <a:lnTo>
                      <a:pt x="289" y="447"/>
                    </a:lnTo>
                    <a:lnTo>
                      <a:pt x="265" y="451"/>
                    </a:lnTo>
                    <a:lnTo>
                      <a:pt x="235" y="445"/>
                    </a:lnTo>
                    <a:lnTo>
                      <a:pt x="209" y="425"/>
                    </a:lnTo>
                    <a:lnTo>
                      <a:pt x="177" y="397"/>
                    </a:lnTo>
                    <a:lnTo>
                      <a:pt x="150" y="356"/>
                    </a:lnTo>
                    <a:lnTo>
                      <a:pt x="118" y="316"/>
                    </a:lnTo>
                    <a:lnTo>
                      <a:pt x="116" y="308"/>
                    </a:lnTo>
                    <a:lnTo>
                      <a:pt x="106" y="306"/>
                    </a:lnTo>
                    <a:lnTo>
                      <a:pt x="86" y="280"/>
                    </a:lnTo>
                    <a:lnTo>
                      <a:pt x="74" y="264"/>
                    </a:lnTo>
                    <a:lnTo>
                      <a:pt x="70" y="246"/>
                    </a:lnTo>
                    <a:lnTo>
                      <a:pt x="78" y="234"/>
                    </a:lnTo>
                    <a:lnTo>
                      <a:pt x="96" y="236"/>
                    </a:lnTo>
                    <a:lnTo>
                      <a:pt x="96" y="250"/>
                    </a:lnTo>
                    <a:lnTo>
                      <a:pt x="106" y="254"/>
                    </a:lnTo>
                    <a:lnTo>
                      <a:pt x="124" y="250"/>
                    </a:lnTo>
                    <a:lnTo>
                      <a:pt x="132" y="248"/>
                    </a:lnTo>
                    <a:lnTo>
                      <a:pt x="142" y="250"/>
                    </a:lnTo>
                    <a:lnTo>
                      <a:pt x="150" y="244"/>
                    </a:lnTo>
                    <a:lnTo>
                      <a:pt x="159" y="244"/>
                    </a:lnTo>
                    <a:lnTo>
                      <a:pt x="183" y="228"/>
                    </a:lnTo>
                    <a:lnTo>
                      <a:pt x="203" y="226"/>
                    </a:lnTo>
                    <a:lnTo>
                      <a:pt x="215" y="210"/>
                    </a:lnTo>
                    <a:lnTo>
                      <a:pt x="225" y="196"/>
                    </a:lnTo>
                    <a:lnTo>
                      <a:pt x="229" y="192"/>
                    </a:lnTo>
                    <a:lnTo>
                      <a:pt x="243" y="188"/>
                    </a:lnTo>
                    <a:lnTo>
                      <a:pt x="243" y="176"/>
                    </a:lnTo>
                    <a:lnTo>
                      <a:pt x="233" y="174"/>
                    </a:lnTo>
                    <a:lnTo>
                      <a:pt x="229" y="176"/>
                    </a:lnTo>
                    <a:lnTo>
                      <a:pt x="229" y="188"/>
                    </a:lnTo>
                    <a:lnTo>
                      <a:pt x="223" y="190"/>
                    </a:lnTo>
                    <a:lnTo>
                      <a:pt x="217" y="190"/>
                    </a:lnTo>
                    <a:lnTo>
                      <a:pt x="203" y="184"/>
                    </a:lnTo>
                    <a:lnTo>
                      <a:pt x="199" y="190"/>
                    </a:lnTo>
                    <a:lnTo>
                      <a:pt x="173" y="198"/>
                    </a:lnTo>
                    <a:lnTo>
                      <a:pt x="163" y="202"/>
                    </a:lnTo>
                    <a:lnTo>
                      <a:pt x="155" y="208"/>
                    </a:lnTo>
                    <a:lnTo>
                      <a:pt x="140" y="206"/>
                    </a:lnTo>
                    <a:lnTo>
                      <a:pt x="106" y="196"/>
                    </a:lnTo>
                    <a:lnTo>
                      <a:pt x="84" y="178"/>
                    </a:lnTo>
                    <a:lnTo>
                      <a:pt x="66" y="170"/>
                    </a:lnTo>
                    <a:lnTo>
                      <a:pt x="44" y="142"/>
                    </a:lnTo>
                    <a:lnTo>
                      <a:pt x="34" y="126"/>
                    </a:lnTo>
                    <a:lnTo>
                      <a:pt x="26" y="106"/>
                    </a:lnTo>
                    <a:lnTo>
                      <a:pt x="34" y="94"/>
                    </a:lnTo>
                    <a:lnTo>
                      <a:pt x="54" y="84"/>
                    </a:lnTo>
                    <a:lnTo>
                      <a:pt x="70" y="76"/>
                    </a:lnTo>
                    <a:lnTo>
                      <a:pt x="44" y="82"/>
                    </a:lnTo>
                    <a:lnTo>
                      <a:pt x="22" y="88"/>
                    </a:lnTo>
                    <a:lnTo>
                      <a:pt x="18" y="102"/>
                    </a:lnTo>
                    <a:lnTo>
                      <a:pt x="2" y="98"/>
                    </a:lnTo>
                    <a:lnTo>
                      <a:pt x="0" y="86"/>
                    </a:lnTo>
                    <a:lnTo>
                      <a:pt x="22" y="54"/>
                    </a:lnTo>
                    <a:lnTo>
                      <a:pt x="66" y="56"/>
                    </a:lnTo>
                    <a:lnTo>
                      <a:pt x="74" y="20"/>
                    </a:lnTo>
                    <a:lnTo>
                      <a:pt x="106" y="22"/>
                    </a:lnTo>
                    <a:lnTo>
                      <a:pt x="126" y="30"/>
                    </a:lnTo>
                    <a:lnTo>
                      <a:pt x="157" y="30"/>
                    </a:lnTo>
                    <a:lnTo>
                      <a:pt x="169" y="44"/>
                    </a:lnTo>
                    <a:lnTo>
                      <a:pt x="203" y="46"/>
                    </a:lnTo>
                    <a:lnTo>
                      <a:pt x="213" y="30"/>
                    </a:lnTo>
                    <a:lnTo>
                      <a:pt x="237" y="30"/>
                    </a:lnTo>
                    <a:lnTo>
                      <a:pt x="247" y="20"/>
                    </a:lnTo>
                    <a:lnTo>
                      <a:pt x="263" y="22"/>
                    </a:lnTo>
                    <a:lnTo>
                      <a:pt x="261" y="36"/>
                    </a:lnTo>
                    <a:lnTo>
                      <a:pt x="263" y="46"/>
                    </a:lnTo>
                    <a:lnTo>
                      <a:pt x="283" y="46"/>
                    </a:lnTo>
                    <a:lnTo>
                      <a:pt x="293" y="34"/>
                    </a:lnTo>
                    <a:lnTo>
                      <a:pt x="317" y="30"/>
                    </a:lnTo>
                    <a:lnTo>
                      <a:pt x="305" y="10"/>
                    </a:lnTo>
                    <a:lnTo>
                      <a:pt x="317" y="0"/>
                    </a:lnTo>
                    <a:lnTo>
                      <a:pt x="331" y="8"/>
                    </a:lnTo>
                    <a:lnTo>
                      <a:pt x="363" y="0"/>
                    </a:lnTo>
                    <a:lnTo>
                      <a:pt x="378" y="8"/>
                    </a:lnTo>
                    <a:lnTo>
                      <a:pt x="400" y="6"/>
                    </a:lnTo>
                    <a:lnTo>
                      <a:pt x="420" y="2"/>
                    </a:lnTo>
                    <a:lnTo>
                      <a:pt x="428" y="12"/>
                    </a:lnTo>
                    <a:lnTo>
                      <a:pt x="446" y="14"/>
                    </a:lnTo>
                    <a:lnTo>
                      <a:pt x="450" y="28"/>
                    </a:lnTo>
                    <a:lnTo>
                      <a:pt x="456" y="38"/>
                    </a:lnTo>
                    <a:lnTo>
                      <a:pt x="468" y="30"/>
                    </a:lnTo>
                    <a:lnTo>
                      <a:pt x="480" y="48"/>
                    </a:lnTo>
                    <a:lnTo>
                      <a:pt x="506" y="46"/>
                    </a:lnTo>
                    <a:lnTo>
                      <a:pt x="516" y="36"/>
                    </a:lnTo>
                    <a:lnTo>
                      <a:pt x="530" y="54"/>
                    </a:lnTo>
                    <a:lnTo>
                      <a:pt x="518" y="70"/>
                    </a:lnTo>
                    <a:lnTo>
                      <a:pt x="534" y="92"/>
                    </a:lnTo>
                    <a:lnTo>
                      <a:pt x="546" y="80"/>
                    </a:lnTo>
                    <a:lnTo>
                      <a:pt x="556" y="100"/>
                    </a:lnTo>
                    <a:lnTo>
                      <a:pt x="548" y="106"/>
                    </a:lnTo>
                    <a:lnTo>
                      <a:pt x="544" y="116"/>
                    </a:lnTo>
                    <a:lnTo>
                      <a:pt x="562" y="126"/>
                    </a:lnTo>
                    <a:lnTo>
                      <a:pt x="572" y="142"/>
                    </a:lnTo>
                    <a:lnTo>
                      <a:pt x="572" y="158"/>
                    </a:lnTo>
                    <a:lnTo>
                      <a:pt x="596" y="166"/>
                    </a:lnTo>
                    <a:lnTo>
                      <a:pt x="615" y="178"/>
                    </a:lnTo>
                    <a:lnTo>
                      <a:pt x="623" y="194"/>
                    </a:lnTo>
                    <a:lnTo>
                      <a:pt x="641" y="206"/>
                    </a:lnTo>
                    <a:lnTo>
                      <a:pt x="645" y="220"/>
                    </a:lnTo>
                    <a:lnTo>
                      <a:pt x="657" y="232"/>
                    </a:lnTo>
                    <a:lnTo>
                      <a:pt x="647" y="258"/>
                    </a:lnTo>
                    <a:lnTo>
                      <a:pt x="633" y="260"/>
                    </a:lnTo>
                    <a:lnTo>
                      <a:pt x="615" y="264"/>
                    </a:lnTo>
                    <a:lnTo>
                      <a:pt x="619" y="280"/>
                    </a:lnTo>
                    <a:lnTo>
                      <a:pt x="609" y="288"/>
                    </a:lnTo>
                    <a:lnTo>
                      <a:pt x="609" y="304"/>
                    </a:lnTo>
                    <a:lnTo>
                      <a:pt x="615" y="330"/>
                    </a:lnTo>
                    <a:lnTo>
                      <a:pt x="599" y="336"/>
                    </a:lnTo>
                    <a:lnTo>
                      <a:pt x="580" y="344"/>
                    </a:lnTo>
                    <a:lnTo>
                      <a:pt x="582" y="360"/>
                    </a:lnTo>
                    <a:lnTo>
                      <a:pt x="574" y="369"/>
                    </a:lnTo>
                    <a:lnTo>
                      <a:pt x="580" y="379"/>
                    </a:lnTo>
                    <a:lnTo>
                      <a:pt x="603" y="375"/>
                    </a:lnTo>
                    <a:lnTo>
                      <a:pt x="625" y="383"/>
                    </a:lnTo>
                    <a:lnTo>
                      <a:pt x="601" y="387"/>
                    </a:lnTo>
                    <a:lnTo>
                      <a:pt x="590" y="393"/>
                    </a:lnTo>
                    <a:lnTo>
                      <a:pt x="590" y="407"/>
                    </a:lnTo>
                    <a:lnTo>
                      <a:pt x="576" y="413"/>
                    </a:lnTo>
                    <a:lnTo>
                      <a:pt x="552" y="411"/>
                    </a:lnTo>
                    <a:lnTo>
                      <a:pt x="550" y="419"/>
                    </a:lnTo>
                    <a:lnTo>
                      <a:pt x="566" y="425"/>
                    </a:lnTo>
                    <a:lnTo>
                      <a:pt x="584" y="445"/>
                    </a:lnTo>
                    <a:lnTo>
                      <a:pt x="578" y="465"/>
                    </a:lnTo>
                    <a:lnTo>
                      <a:pt x="566" y="485"/>
                    </a:lnTo>
                    <a:lnTo>
                      <a:pt x="550" y="481"/>
                    </a:lnTo>
                    <a:lnTo>
                      <a:pt x="530" y="467"/>
                    </a:lnTo>
                    <a:lnTo>
                      <a:pt x="526" y="495"/>
                    </a:lnTo>
                    <a:lnTo>
                      <a:pt x="526" y="521"/>
                    </a:lnTo>
                    <a:lnTo>
                      <a:pt x="512" y="521"/>
                    </a:lnTo>
                    <a:lnTo>
                      <a:pt x="502" y="515"/>
                    </a:lnTo>
                    <a:lnTo>
                      <a:pt x="486" y="521"/>
                    </a:lnTo>
                    <a:lnTo>
                      <a:pt x="488" y="509"/>
                    </a:lnTo>
                    <a:lnTo>
                      <a:pt x="480" y="505"/>
                    </a:lnTo>
                    <a:lnTo>
                      <a:pt x="470" y="515"/>
                    </a:lnTo>
                    <a:lnTo>
                      <a:pt x="468" y="531"/>
                    </a:lnTo>
                    <a:lnTo>
                      <a:pt x="456" y="527"/>
                    </a:lnTo>
                    <a:lnTo>
                      <a:pt x="460" y="513"/>
                    </a:lnTo>
                    <a:lnTo>
                      <a:pt x="470" y="505"/>
                    </a:lnTo>
                    <a:lnTo>
                      <a:pt x="474" y="497"/>
                    </a:lnTo>
                    <a:lnTo>
                      <a:pt x="466" y="489"/>
                    </a:lnTo>
                    <a:lnTo>
                      <a:pt x="472" y="483"/>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93" name="CHHATTISGARH"/>
              <p:cNvSpPr>
                <a:spLocks/>
              </p:cNvSpPr>
              <p:nvPr/>
            </p:nvSpPr>
            <p:spPr bwMode="auto">
              <a:xfrm>
                <a:off x="5061387" y="3791842"/>
                <a:ext cx="696912" cy="1144587"/>
              </a:xfrm>
              <a:custGeom>
                <a:avLst/>
                <a:gdLst/>
                <a:ahLst/>
                <a:cxnLst>
                  <a:cxn ang="0">
                    <a:pos x="52" y="291"/>
                  </a:cxn>
                  <a:cxn ang="0">
                    <a:pos x="66" y="263"/>
                  </a:cxn>
                  <a:cxn ang="0">
                    <a:pos x="72" y="232"/>
                  </a:cxn>
                  <a:cxn ang="0">
                    <a:pos x="84" y="218"/>
                  </a:cxn>
                  <a:cxn ang="0">
                    <a:pos x="96" y="188"/>
                  </a:cxn>
                  <a:cxn ang="0">
                    <a:pos x="124" y="196"/>
                  </a:cxn>
                  <a:cxn ang="0">
                    <a:pos x="168" y="152"/>
                  </a:cxn>
                  <a:cxn ang="0">
                    <a:pos x="182" y="124"/>
                  </a:cxn>
                  <a:cxn ang="0">
                    <a:pos x="210" y="94"/>
                  </a:cxn>
                  <a:cxn ang="0">
                    <a:pos x="180" y="70"/>
                  </a:cxn>
                  <a:cxn ang="0">
                    <a:pos x="152" y="74"/>
                  </a:cxn>
                  <a:cxn ang="0">
                    <a:pos x="156" y="54"/>
                  </a:cxn>
                  <a:cxn ang="0">
                    <a:pos x="158" y="28"/>
                  </a:cxn>
                  <a:cxn ang="0">
                    <a:pos x="180" y="34"/>
                  </a:cxn>
                  <a:cxn ang="0">
                    <a:pos x="243" y="44"/>
                  </a:cxn>
                  <a:cxn ang="0">
                    <a:pos x="283" y="24"/>
                  </a:cxn>
                  <a:cxn ang="0">
                    <a:pos x="317" y="20"/>
                  </a:cxn>
                  <a:cxn ang="0">
                    <a:pos x="339" y="2"/>
                  </a:cxn>
                  <a:cxn ang="0">
                    <a:pos x="369" y="38"/>
                  </a:cxn>
                  <a:cxn ang="0">
                    <a:pos x="389" y="60"/>
                  </a:cxn>
                  <a:cxn ang="0">
                    <a:pos x="401" y="96"/>
                  </a:cxn>
                  <a:cxn ang="0">
                    <a:pos x="415" y="130"/>
                  </a:cxn>
                  <a:cxn ang="0">
                    <a:pos x="439" y="144"/>
                  </a:cxn>
                  <a:cxn ang="0">
                    <a:pos x="413" y="170"/>
                  </a:cxn>
                  <a:cxn ang="0">
                    <a:pos x="409" y="192"/>
                  </a:cxn>
                  <a:cxn ang="0">
                    <a:pos x="351" y="234"/>
                  </a:cxn>
                  <a:cxn ang="0">
                    <a:pos x="325" y="293"/>
                  </a:cxn>
                  <a:cxn ang="0">
                    <a:pos x="309" y="343"/>
                  </a:cxn>
                  <a:cxn ang="0">
                    <a:pos x="257" y="335"/>
                  </a:cxn>
                  <a:cxn ang="0">
                    <a:pos x="241" y="369"/>
                  </a:cxn>
                  <a:cxn ang="0">
                    <a:pos x="222" y="407"/>
                  </a:cxn>
                  <a:cxn ang="0">
                    <a:pos x="231" y="463"/>
                  </a:cxn>
                  <a:cxn ang="0">
                    <a:pos x="265" y="489"/>
                  </a:cxn>
                  <a:cxn ang="0">
                    <a:pos x="237" y="485"/>
                  </a:cxn>
                  <a:cxn ang="0">
                    <a:pos x="218" y="491"/>
                  </a:cxn>
                  <a:cxn ang="0">
                    <a:pos x="200" y="463"/>
                  </a:cxn>
                  <a:cxn ang="0">
                    <a:pos x="166" y="479"/>
                  </a:cxn>
                  <a:cxn ang="0">
                    <a:pos x="188" y="529"/>
                  </a:cxn>
                  <a:cxn ang="0">
                    <a:pos x="200" y="559"/>
                  </a:cxn>
                  <a:cxn ang="0">
                    <a:pos x="178" y="623"/>
                  </a:cxn>
                  <a:cxn ang="0">
                    <a:pos x="152" y="663"/>
                  </a:cxn>
                  <a:cxn ang="0">
                    <a:pos x="132" y="697"/>
                  </a:cxn>
                  <a:cxn ang="0">
                    <a:pos x="74" y="715"/>
                  </a:cxn>
                  <a:cxn ang="0">
                    <a:pos x="46" y="673"/>
                  </a:cxn>
                  <a:cxn ang="0">
                    <a:pos x="22" y="633"/>
                  </a:cxn>
                  <a:cxn ang="0">
                    <a:pos x="0" y="617"/>
                  </a:cxn>
                  <a:cxn ang="0">
                    <a:pos x="0" y="585"/>
                  </a:cxn>
                  <a:cxn ang="0">
                    <a:pos x="30" y="539"/>
                  </a:cxn>
                  <a:cxn ang="0">
                    <a:pos x="66" y="535"/>
                  </a:cxn>
                  <a:cxn ang="0">
                    <a:pos x="24" y="495"/>
                  </a:cxn>
                  <a:cxn ang="0">
                    <a:pos x="28" y="477"/>
                  </a:cxn>
                  <a:cxn ang="0">
                    <a:pos x="16" y="451"/>
                  </a:cxn>
                  <a:cxn ang="0">
                    <a:pos x="38" y="437"/>
                  </a:cxn>
                  <a:cxn ang="0">
                    <a:pos x="24" y="401"/>
                  </a:cxn>
                  <a:cxn ang="0">
                    <a:pos x="32" y="365"/>
                  </a:cxn>
                  <a:cxn ang="0">
                    <a:pos x="20" y="335"/>
                  </a:cxn>
                </a:cxnLst>
                <a:rect l="0" t="0" r="r" b="b"/>
                <a:pathLst>
                  <a:path w="439" h="721">
                    <a:moveTo>
                      <a:pt x="46" y="321"/>
                    </a:moveTo>
                    <a:lnTo>
                      <a:pt x="52" y="291"/>
                    </a:lnTo>
                    <a:lnTo>
                      <a:pt x="52" y="269"/>
                    </a:lnTo>
                    <a:lnTo>
                      <a:pt x="66" y="263"/>
                    </a:lnTo>
                    <a:lnTo>
                      <a:pt x="66" y="242"/>
                    </a:lnTo>
                    <a:lnTo>
                      <a:pt x="72" y="232"/>
                    </a:lnTo>
                    <a:lnTo>
                      <a:pt x="78" y="228"/>
                    </a:lnTo>
                    <a:lnTo>
                      <a:pt x="84" y="218"/>
                    </a:lnTo>
                    <a:lnTo>
                      <a:pt x="96" y="214"/>
                    </a:lnTo>
                    <a:lnTo>
                      <a:pt x="96" y="188"/>
                    </a:lnTo>
                    <a:lnTo>
                      <a:pt x="112" y="194"/>
                    </a:lnTo>
                    <a:lnTo>
                      <a:pt x="124" y="196"/>
                    </a:lnTo>
                    <a:lnTo>
                      <a:pt x="154" y="176"/>
                    </a:lnTo>
                    <a:lnTo>
                      <a:pt x="168" y="152"/>
                    </a:lnTo>
                    <a:lnTo>
                      <a:pt x="180" y="138"/>
                    </a:lnTo>
                    <a:lnTo>
                      <a:pt x="182" y="124"/>
                    </a:lnTo>
                    <a:lnTo>
                      <a:pt x="204" y="118"/>
                    </a:lnTo>
                    <a:lnTo>
                      <a:pt x="210" y="94"/>
                    </a:lnTo>
                    <a:lnTo>
                      <a:pt x="184" y="86"/>
                    </a:lnTo>
                    <a:lnTo>
                      <a:pt x="180" y="70"/>
                    </a:lnTo>
                    <a:lnTo>
                      <a:pt x="164" y="68"/>
                    </a:lnTo>
                    <a:lnTo>
                      <a:pt x="152" y="74"/>
                    </a:lnTo>
                    <a:lnTo>
                      <a:pt x="144" y="66"/>
                    </a:lnTo>
                    <a:lnTo>
                      <a:pt x="156" y="54"/>
                    </a:lnTo>
                    <a:lnTo>
                      <a:pt x="150" y="32"/>
                    </a:lnTo>
                    <a:lnTo>
                      <a:pt x="158" y="28"/>
                    </a:lnTo>
                    <a:lnTo>
                      <a:pt x="170" y="40"/>
                    </a:lnTo>
                    <a:lnTo>
                      <a:pt x="180" y="34"/>
                    </a:lnTo>
                    <a:lnTo>
                      <a:pt x="198" y="34"/>
                    </a:lnTo>
                    <a:lnTo>
                      <a:pt x="243" y="44"/>
                    </a:lnTo>
                    <a:lnTo>
                      <a:pt x="273" y="18"/>
                    </a:lnTo>
                    <a:lnTo>
                      <a:pt x="283" y="24"/>
                    </a:lnTo>
                    <a:lnTo>
                      <a:pt x="305" y="26"/>
                    </a:lnTo>
                    <a:lnTo>
                      <a:pt x="317" y="20"/>
                    </a:lnTo>
                    <a:lnTo>
                      <a:pt x="331" y="0"/>
                    </a:lnTo>
                    <a:lnTo>
                      <a:pt x="339" y="2"/>
                    </a:lnTo>
                    <a:lnTo>
                      <a:pt x="355" y="26"/>
                    </a:lnTo>
                    <a:lnTo>
                      <a:pt x="369" y="38"/>
                    </a:lnTo>
                    <a:lnTo>
                      <a:pt x="369" y="60"/>
                    </a:lnTo>
                    <a:lnTo>
                      <a:pt x="389" y="60"/>
                    </a:lnTo>
                    <a:lnTo>
                      <a:pt x="393" y="88"/>
                    </a:lnTo>
                    <a:lnTo>
                      <a:pt x="401" y="96"/>
                    </a:lnTo>
                    <a:lnTo>
                      <a:pt x="405" y="118"/>
                    </a:lnTo>
                    <a:lnTo>
                      <a:pt x="415" y="130"/>
                    </a:lnTo>
                    <a:lnTo>
                      <a:pt x="433" y="130"/>
                    </a:lnTo>
                    <a:lnTo>
                      <a:pt x="439" y="144"/>
                    </a:lnTo>
                    <a:lnTo>
                      <a:pt x="423" y="152"/>
                    </a:lnTo>
                    <a:lnTo>
                      <a:pt x="413" y="170"/>
                    </a:lnTo>
                    <a:lnTo>
                      <a:pt x="401" y="172"/>
                    </a:lnTo>
                    <a:lnTo>
                      <a:pt x="409" y="192"/>
                    </a:lnTo>
                    <a:lnTo>
                      <a:pt x="395" y="198"/>
                    </a:lnTo>
                    <a:lnTo>
                      <a:pt x="351" y="234"/>
                    </a:lnTo>
                    <a:lnTo>
                      <a:pt x="351" y="267"/>
                    </a:lnTo>
                    <a:lnTo>
                      <a:pt x="325" y="293"/>
                    </a:lnTo>
                    <a:lnTo>
                      <a:pt x="337" y="313"/>
                    </a:lnTo>
                    <a:lnTo>
                      <a:pt x="309" y="343"/>
                    </a:lnTo>
                    <a:lnTo>
                      <a:pt x="293" y="333"/>
                    </a:lnTo>
                    <a:lnTo>
                      <a:pt x="257" y="335"/>
                    </a:lnTo>
                    <a:lnTo>
                      <a:pt x="253" y="353"/>
                    </a:lnTo>
                    <a:lnTo>
                      <a:pt x="241" y="369"/>
                    </a:lnTo>
                    <a:lnTo>
                      <a:pt x="225" y="371"/>
                    </a:lnTo>
                    <a:lnTo>
                      <a:pt x="222" y="407"/>
                    </a:lnTo>
                    <a:lnTo>
                      <a:pt x="233" y="419"/>
                    </a:lnTo>
                    <a:lnTo>
                      <a:pt x="231" y="463"/>
                    </a:lnTo>
                    <a:lnTo>
                      <a:pt x="263" y="473"/>
                    </a:lnTo>
                    <a:lnTo>
                      <a:pt x="265" y="489"/>
                    </a:lnTo>
                    <a:lnTo>
                      <a:pt x="245" y="495"/>
                    </a:lnTo>
                    <a:lnTo>
                      <a:pt x="237" y="485"/>
                    </a:lnTo>
                    <a:lnTo>
                      <a:pt x="229" y="483"/>
                    </a:lnTo>
                    <a:lnTo>
                      <a:pt x="218" y="491"/>
                    </a:lnTo>
                    <a:lnTo>
                      <a:pt x="212" y="475"/>
                    </a:lnTo>
                    <a:lnTo>
                      <a:pt x="200" y="463"/>
                    </a:lnTo>
                    <a:lnTo>
                      <a:pt x="174" y="463"/>
                    </a:lnTo>
                    <a:lnTo>
                      <a:pt x="166" y="479"/>
                    </a:lnTo>
                    <a:lnTo>
                      <a:pt x="190" y="499"/>
                    </a:lnTo>
                    <a:lnTo>
                      <a:pt x="188" y="529"/>
                    </a:lnTo>
                    <a:lnTo>
                      <a:pt x="208" y="535"/>
                    </a:lnTo>
                    <a:lnTo>
                      <a:pt x="200" y="559"/>
                    </a:lnTo>
                    <a:lnTo>
                      <a:pt x="210" y="599"/>
                    </a:lnTo>
                    <a:lnTo>
                      <a:pt x="178" y="623"/>
                    </a:lnTo>
                    <a:lnTo>
                      <a:pt x="178" y="641"/>
                    </a:lnTo>
                    <a:lnTo>
                      <a:pt x="152" y="663"/>
                    </a:lnTo>
                    <a:lnTo>
                      <a:pt x="134" y="667"/>
                    </a:lnTo>
                    <a:lnTo>
                      <a:pt x="132" y="697"/>
                    </a:lnTo>
                    <a:lnTo>
                      <a:pt x="122" y="721"/>
                    </a:lnTo>
                    <a:lnTo>
                      <a:pt x="74" y="715"/>
                    </a:lnTo>
                    <a:lnTo>
                      <a:pt x="74" y="685"/>
                    </a:lnTo>
                    <a:lnTo>
                      <a:pt x="46" y="673"/>
                    </a:lnTo>
                    <a:lnTo>
                      <a:pt x="46" y="655"/>
                    </a:lnTo>
                    <a:lnTo>
                      <a:pt x="22" y="633"/>
                    </a:lnTo>
                    <a:lnTo>
                      <a:pt x="6" y="633"/>
                    </a:lnTo>
                    <a:lnTo>
                      <a:pt x="0" y="617"/>
                    </a:lnTo>
                    <a:lnTo>
                      <a:pt x="4" y="605"/>
                    </a:lnTo>
                    <a:lnTo>
                      <a:pt x="0" y="585"/>
                    </a:lnTo>
                    <a:lnTo>
                      <a:pt x="4" y="565"/>
                    </a:lnTo>
                    <a:lnTo>
                      <a:pt x="30" y="539"/>
                    </a:lnTo>
                    <a:lnTo>
                      <a:pt x="48" y="549"/>
                    </a:lnTo>
                    <a:lnTo>
                      <a:pt x="66" y="535"/>
                    </a:lnTo>
                    <a:lnTo>
                      <a:pt x="50" y="517"/>
                    </a:lnTo>
                    <a:lnTo>
                      <a:pt x="24" y="495"/>
                    </a:lnTo>
                    <a:lnTo>
                      <a:pt x="14" y="479"/>
                    </a:lnTo>
                    <a:lnTo>
                      <a:pt x="28" y="477"/>
                    </a:lnTo>
                    <a:lnTo>
                      <a:pt x="26" y="459"/>
                    </a:lnTo>
                    <a:lnTo>
                      <a:pt x="16" y="451"/>
                    </a:lnTo>
                    <a:lnTo>
                      <a:pt x="16" y="443"/>
                    </a:lnTo>
                    <a:lnTo>
                      <a:pt x="38" y="437"/>
                    </a:lnTo>
                    <a:lnTo>
                      <a:pt x="38" y="409"/>
                    </a:lnTo>
                    <a:lnTo>
                      <a:pt x="24" y="401"/>
                    </a:lnTo>
                    <a:lnTo>
                      <a:pt x="32" y="393"/>
                    </a:lnTo>
                    <a:lnTo>
                      <a:pt x="32" y="365"/>
                    </a:lnTo>
                    <a:lnTo>
                      <a:pt x="16" y="353"/>
                    </a:lnTo>
                    <a:lnTo>
                      <a:pt x="20" y="335"/>
                    </a:lnTo>
                    <a:lnTo>
                      <a:pt x="46" y="321"/>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94" name="ARUNACHAL PRADESH"/>
              <p:cNvSpPr>
                <a:spLocks/>
              </p:cNvSpPr>
              <p:nvPr/>
            </p:nvSpPr>
            <p:spPr bwMode="auto">
              <a:xfrm>
                <a:off x="6920350" y="2726630"/>
                <a:ext cx="920750" cy="523875"/>
              </a:xfrm>
              <a:custGeom>
                <a:avLst/>
                <a:gdLst/>
                <a:ahLst/>
                <a:cxnLst>
                  <a:cxn ang="0">
                    <a:pos x="110" y="304"/>
                  </a:cxn>
                  <a:cxn ang="0">
                    <a:pos x="86" y="316"/>
                  </a:cxn>
                  <a:cxn ang="0">
                    <a:pos x="52" y="308"/>
                  </a:cxn>
                  <a:cxn ang="0">
                    <a:pos x="52" y="280"/>
                  </a:cxn>
                  <a:cxn ang="0">
                    <a:pos x="20" y="264"/>
                  </a:cxn>
                  <a:cxn ang="0">
                    <a:pos x="0" y="246"/>
                  </a:cxn>
                  <a:cxn ang="0">
                    <a:pos x="30" y="228"/>
                  </a:cxn>
                  <a:cxn ang="0">
                    <a:pos x="80" y="214"/>
                  </a:cxn>
                  <a:cxn ang="0">
                    <a:pos x="108" y="178"/>
                  </a:cxn>
                  <a:cxn ang="0">
                    <a:pos x="152" y="144"/>
                  </a:cxn>
                  <a:cxn ang="0">
                    <a:pos x="183" y="110"/>
                  </a:cxn>
                  <a:cxn ang="0">
                    <a:pos x="233" y="88"/>
                  </a:cxn>
                  <a:cxn ang="0">
                    <a:pos x="261" y="48"/>
                  </a:cxn>
                  <a:cxn ang="0">
                    <a:pos x="295" y="26"/>
                  </a:cxn>
                  <a:cxn ang="0">
                    <a:pos x="351" y="48"/>
                  </a:cxn>
                  <a:cxn ang="0">
                    <a:pos x="386" y="26"/>
                  </a:cxn>
                  <a:cxn ang="0">
                    <a:pos x="450" y="14"/>
                  </a:cxn>
                  <a:cxn ang="0">
                    <a:pos x="444" y="44"/>
                  </a:cxn>
                  <a:cxn ang="0">
                    <a:pos x="464" y="44"/>
                  </a:cxn>
                  <a:cxn ang="0">
                    <a:pos x="488" y="56"/>
                  </a:cxn>
                  <a:cxn ang="0">
                    <a:pos x="474" y="94"/>
                  </a:cxn>
                  <a:cxn ang="0">
                    <a:pos x="482" y="120"/>
                  </a:cxn>
                  <a:cxn ang="0">
                    <a:pos x="520" y="114"/>
                  </a:cxn>
                  <a:cxn ang="0">
                    <a:pos x="556" y="112"/>
                  </a:cxn>
                  <a:cxn ang="0">
                    <a:pos x="574" y="144"/>
                  </a:cxn>
                  <a:cxn ang="0">
                    <a:pos x="568" y="172"/>
                  </a:cxn>
                  <a:cxn ang="0">
                    <a:pos x="536" y="200"/>
                  </a:cxn>
                  <a:cxn ang="0">
                    <a:pos x="568" y="252"/>
                  </a:cxn>
                  <a:cxn ang="0">
                    <a:pos x="530" y="234"/>
                  </a:cxn>
                  <a:cxn ang="0">
                    <a:pos x="500" y="244"/>
                  </a:cxn>
                  <a:cxn ang="0">
                    <a:pos x="444" y="270"/>
                  </a:cxn>
                  <a:cxn ang="0">
                    <a:pos x="404" y="316"/>
                  </a:cxn>
                  <a:cxn ang="0">
                    <a:pos x="373" y="284"/>
                  </a:cxn>
                  <a:cxn ang="0">
                    <a:pos x="396" y="258"/>
                  </a:cxn>
                  <a:cxn ang="0">
                    <a:pos x="416" y="256"/>
                  </a:cxn>
                  <a:cxn ang="0">
                    <a:pos x="450" y="240"/>
                  </a:cxn>
                  <a:cxn ang="0">
                    <a:pos x="436" y="226"/>
                  </a:cxn>
                  <a:cxn ang="0">
                    <a:pos x="420" y="196"/>
                  </a:cxn>
                  <a:cxn ang="0">
                    <a:pos x="434" y="166"/>
                  </a:cxn>
                  <a:cxn ang="0">
                    <a:pos x="390" y="184"/>
                  </a:cxn>
                  <a:cxn ang="0">
                    <a:pos x="341" y="198"/>
                  </a:cxn>
                  <a:cxn ang="0">
                    <a:pos x="273" y="224"/>
                  </a:cxn>
                  <a:cxn ang="0">
                    <a:pos x="231" y="272"/>
                  </a:cxn>
                  <a:cxn ang="0">
                    <a:pos x="211" y="308"/>
                  </a:cxn>
                  <a:cxn ang="0">
                    <a:pos x="185" y="304"/>
                  </a:cxn>
                  <a:cxn ang="0">
                    <a:pos x="134" y="304"/>
                  </a:cxn>
                </a:cxnLst>
                <a:rect l="0" t="0" r="r" b="b"/>
                <a:pathLst>
                  <a:path w="580" h="330">
                    <a:moveTo>
                      <a:pt x="124" y="304"/>
                    </a:moveTo>
                    <a:lnTo>
                      <a:pt x="110" y="304"/>
                    </a:lnTo>
                    <a:lnTo>
                      <a:pt x="104" y="312"/>
                    </a:lnTo>
                    <a:lnTo>
                      <a:pt x="86" y="316"/>
                    </a:lnTo>
                    <a:lnTo>
                      <a:pt x="60" y="318"/>
                    </a:lnTo>
                    <a:lnTo>
                      <a:pt x="52" y="308"/>
                    </a:lnTo>
                    <a:lnTo>
                      <a:pt x="42" y="296"/>
                    </a:lnTo>
                    <a:lnTo>
                      <a:pt x="52" y="280"/>
                    </a:lnTo>
                    <a:lnTo>
                      <a:pt x="44" y="258"/>
                    </a:lnTo>
                    <a:lnTo>
                      <a:pt x="20" y="264"/>
                    </a:lnTo>
                    <a:lnTo>
                      <a:pt x="8" y="258"/>
                    </a:lnTo>
                    <a:lnTo>
                      <a:pt x="0" y="246"/>
                    </a:lnTo>
                    <a:lnTo>
                      <a:pt x="8" y="224"/>
                    </a:lnTo>
                    <a:lnTo>
                      <a:pt x="30" y="228"/>
                    </a:lnTo>
                    <a:lnTo>
                      <a:pt x="54" y="214"/>
                    </a:lnTo>
                    <a:lnTo>
                      <a:pt x="80" y="214"/>
                    </a:lnTo>
                    <a:lnTo>
                      <a:pt x="106" y="196"/>
                    </a:lnTo>
                    <a:lnTo>
                      <a:pt x="108" y="178"/>
                    </a:lnTo>
                    <a:lnTo>
                      <a:pt x="124" y="170"/>
                    </a:lnTo>
                    <a:lnTo>
                      <a:pt x="152" y="144"/>
                    </a:lnTo>
                    <a:lnTo>
                      <a:pt x="152" y="116"/>
                    </a:lnTo>
                    <a:lnTo>
                      <a:pt x="183" y="110"/>
                    </a:lnTo>
                    <a:lnTo>
                      <a:pt x="207" y="106"/>
                    </a:lnTo>
                    <a:lnTo>
                      <a:pt x="233" y="88"/>
                    </a:lnTo>
                    <a:lnTo>
                      <a:pt x="237" y="68"/>
                    </a:lnTo>
                    <a:lnTo>
                      <a:pt x="261" y="48"/>
                    </a:lnTo>
                    <a:lnTo>
                      <a:pt x="283" y="42"/>
                    </a:lnTo>
                    <a:lnTo>
                      <a:pt x="295" y="26"/>
                    </a:lnTo>
                    <a:lnTo>
                      <a:pt x="311" y="44"/>
                    </a:lnTo>
                    <a:lnTo>
                      <a:pt x="351" y="48"/>
                    </a:lnTo>
                    <a:lnTo>
                      <a:pt x="371" y="52"/>
                    </a:lnTo>
                    <a:lnTo>
                      <a:pt x="386" y="26"/>
                    </a:lnTo>
                    <a:lnTo>
                      <a:pt x="434" y="0"/>
                    </a:lnTo>
                    <a:lnTo>
                      <a:pt x="450" y="14"/>
                    </a:lnTo>
                    <a:lnTo>
                      <a:pt x="456" y="28"/>
                    </a:lnTo>
                    <a:lnTo>
                      <a:pt x="444" y="44"/>
                    </a:lnTo>
                    <a:lnTo>
                      <a:pt x="448" y="56"/>
                    </a:lnTo>
                    <a:lnTo>
                      <a:pt x="464" y="44"/>
                    </a:lnTo>
                    <a:lnTo>
                      <a:pt x="480" y="42"/>
                    </a:lnTo>
                    <a:lnTo>
                      <a:pt x="488" y="56"/>
                    </a:lnTo>
                    <a:lnTo>
                      <a:pt x="494" y="74"/>
                    </a:lnTo>
                    <a:lnTo>
                      <a:pt x="474" y="94"/>
                    </a:lnTo>
                    <a:lnTo>
                      <a:pt x="470" y="112"/>
                    </a:lnTo>
                    <a:lnTo>
                      <a:pt x="482" y="120"/>
                    </a:lnTo>
                    <a:lnTo>
                      <a:pt x="502" y="104"/>
                    </a:lnTo>
                    <a:lnTo>
                      <a:pt x="520" y="114"/>
                    </a:lnTo>
                    <a:lnTo>
                      <a:pt x="542" y="120"/>
                    </a:lnTo>
                    <a:lnTo>
                      <a:pt x="556" y="112"/>
                    </a:lnTo>
                    <a:lnTo>
                      <a:pt x="574" y="126"/>
                    </a:lnTo>
                    <a:lnTo>
                      <a:pt x="574" y="144"/>
                    </a:lnTo>
                    <a:lnTo>
                      <a:pt x="580" y="162"/>
                    </a:lnTo>
                    <a:lnTo>
                      <a:pt x="568" y="172"/>
                    </a:lnTo>
                    <a:lnTo>
                      <a:pt x="548" y="190"/>
                    </a:lnTo>
                    <a:lnTo>
                      <a:pt x="536" y="200"/>
                    </a:lnTo>
                    <a:lnTo>
                      <a:pt x="538" y="218"/>
                    </a:lnTo>
                    <a:lnTo>
                      <a:pt x="568" y="252"/>
                    </a:lnTo>
                    <a:lnTo>
                      <a:pt x="560" y="260"/>
                    </a:lnTo>
                    <a:lnTo>
                      <a:pt x="530" y="234"/>
                    </a:lnTo>
                    <a:lnTo>
                      <a:pt x="510" y="234"/>
                    </a:lnTo>
                    <a:lnTo>
                      <a:pt x="500" y="244"/>
                    </a:lnTo>
                    <a:lnTo>
                      <a:pt x="466" y="248"/>
                    </a:lnTo>
                    <a:lnTo>
                      <a:pt x="444" y="270"/>
                    </a:lnTo>
                    <a:lnTo>
                      <a:pt x="428" y="288"/>
                    </a:lnTo>
                    <a:lnTo>
                      <a:pt x="404" y="316"/>
                    </a:lnTo>
                    <a:lnTo>
                      <a:pt x="375" y="330"/>
                    </a:lnTo>
                    <a:lnTo>
                      <a:pt x="373" y="284"/>
                    </a:lnTo>
                    <a:lnTo>
                      <a:pt x="390" y="272"/>
                    </a:lnTo>
                    <a:lnTo>
                      <a:pt x="396" y="258"/>
                    </a:lnTo>
                    <a:lnTo>
                      <a:pt x="404" y="252"/>
                    </a:lnTo>
                    <a:lnTo>
                      <a:pt x="416" y="256"/>
                    </a:lnTo>
                    <a:lnTo>
                      <a:pt x="430" y="248"/>
                    </a:lnTo>
                    <a:lnTo>
                      <a:pt x="450" y="240"/>
                    </a:lnTo>
                    <a:lnTo>
                      <a:pt x="448" y="230"/>
                    </a:lnTo>
                    <a:lnTo>
                      <a:pt x="436" y="226"/>
                    </a:lnTo>
                    <a:lnTo>
                      <a:pt x="436" y="214"/>
                    </a:lnTo>
                    <a:lnTo>
                      <a:pt x="420" y="196"/>
                    </a:lnTo>
                    <a:lnTo>
                      <a:pt x="436" y="184"/>
                    </a:lnTo>
                    <a:lnTo>
                      <a:pt x="434" y="166"/>
                    </a:lnTo>
                    <a:lnTo>
                      <a:pt x="406" y="170"/>
                    </a:lnTo>
                    <a:lnTo>
                      <a:pt x="390" y="184"/>
                    </a:lnTo>
                    <a:lnTo>
                      <a:pt x="369" y="186"/>
                    </a:lnTo>
                    <a:lnTo>
                      <a:pt x="341" y="198"/>
                    </a:lnTo>
                    <a:lnTo>
                      <a:pt x="309" y="220"/>
                    </a:lnTo>
                    <a:lnTo>
                      <a:pt x="273" y="224"/>
                    </a:lnTo>
                    <a:lnTo>
                      <a:pt x="263" y="244"/>
                    </a:lnTo>
                    <a:lnTo>
                      <a:pt x="231" y="272"/>
                    </a:lnTo>
                    <a:lnTo>
                      <a:pt x="229" y="290"/>
                    </a:lnTo>
                    <a:lnTo>
                      <a:pt x="211" y="308"/>
                    </a:lnTo>
                    <a:lnTo>
                      <a:pt x="191" y="308"/>
                    </a:lnTo>
                    <a:lnTo>
                      <a:pt x="185" y="304"/>
                    </a:lnTo>
                    <a:lnTo>
                      <a:pt x="146" y="314"/>
                    </a:lnTo>
                    <a:lnTo>
                      <a:pt x="134" y="304"/>
                    </a:lnTo>
                    <a:lnTo>
                      <a:pt x="124" y="304"/>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95" name="NAGALAND"/>
              <p:cNvSpPr>
                <a:spLocks/>
              </p:cNvSpPr>
              <p:nvPr/>
            </p:nvSpPr>
            <p:spPr bwMode="auto">
              <a:xfrm>
                <a:off x="7229912" y="3177480"/>
                <a:ext cx="292100" cy="344487"/>
              </a:xfrm>
              <a:custGeom>
                <a:avLst/>
                <a:gdLst/>
                <a:ahLst/>
                <a:cxnLst>
                  <a:cxn ang="0">
                    <a:pos x="76" y="87"/>
                  </a:cxn>
                  <a:cxn ang="0">
                    <a:pos x="80" y="72"/>
                  </a:cxn>
                  <a:cxn ang="0">
                    <a:pos x="86" y="66"/>
                  </a:cxn>
                  <a:cxn ang="0">
                    <a:pos x="96" y="70"/>
                  </a:cxn>
                  <a:cxn ang="0">
                    <a:pos x="104" y="54"/>
                  </a:cxn>
                  <a:cxn ang="0">
                    <a:pos x="118" y="44"/>
                  </a:cxn>
                  <a:cxn ang="0">
                    <a:pos x="128" y="40"/>
                  </a:cxn>
                  <a:cxn ang="0">
                    <a:pos x="146" y="14"/>
                  </a:cxn>
                  <a:cxn ang="0">
                    <a:pos x="158" y="10"/>
                  </a:cxn>
                  <a:cxn ang="0">
                    <a:pos x="178" y="0"/>
                  </a:cxn>
                  <a:cxn ang="0">
                    <a:pos x="180" y="46"/>
                  </a:cxn>
                  <a:cxn ang="0">
                    <a:pos x="174" y="54"/>
                  </a:cxn>
                  <a:cxn ang="0">
                    <a:pos x="168" y="64"/>
                  </a:cxn>
                  <a:cxn ang="0">
                    <a:pos x="174" y="77"/>
                  </a:cxn>
                  <a:cxn ang="0">
                    <a:pos x="184" y="97"/>
                  </a:cxn>
                  <a:cxn ang="0">
                    <a:pos x="182" y="127"/>
                  </a:cxn>
                  <a:cxn ang="0">
                    <a:pos x="170" y="133"/>
                  </a:cxn>
                  <a:cxn ang="0">
                    <a:pos x="164" y="159"/>
                  </a:cxn>
                  <a:cxn ang="0">
                    <a:pos x="150" y="173"/>
                  </a:cxn>
                  <a:cxn ang="0">
                    <a:pos x="130" y="183"/>
                  </a:cxn>
                  <a:cxn ang="0">
                    <a:pos x="120" y="175"/>
                  </a:cxn>
                  <a:cxn ang="0">
                    <a:pos x="122" y="159"/>
                  </a:cxn>
                  <a:cxn ang="0">
                    <a:pos x="112" y="167"/>
                  </a:cxn>
                  <a:cxn ang="0">
                    <a:pos x="106" y="179"/>
                  </a:cxn>
                  <a:cxn ang="0">
                    <a:pos x="100" y="183"/>
                  </a:cxn>
                  <a:cxn ang="0">
                    <a:pos x="90" y="181"/>
                  </a:cxn>
                  <a:cxn ang="0">
                    <a:pos x="74" y="175"/>
                  </a:cxn>
                  <a:cxn ang="0">
                    <a:pos x="62" y="175"/>
                  </a:cxn>
                  <a:cxn ang="0">
                    <a:pos x="56" y="183"/>
                  </a:cxn>
                  <a:cxn ang="0">
                    <a:pos x="40" y="185"/>
                  </a:cxn>
                  <a:cxn ang="0">
                    <a:pos x="44" y="197"/>
                  </a:cxn>
                  <a:cxn ang="0">
                    <a:pos x="26" y="217"/>
                  </a:cxn>
                  <a:cxn ang="0">
                    <a:pos x="10" y="213"/>
                  </a:cxn>
                  <a:cxn ang="0">
                    <a:pos x="10" y="201"/>
                  </a:cxn>
                  <a:cxn ang="0">
                    <a:pos x="0" y="185"/>
                  </a:cxn>
                  <a:cxn ang="0">
                    <a:pos x="20" y="153"/>
                  </a:cxn>
                  <a:cxn ang="0">
                    <a:pos x="38" y="131"/>
                  </a:cxn>
                  <a:cxn ang="0">
                    <a:pos x="42" y="137"/>
                  </a:cxn>
                  <a:cxn ang="0">
                    <a:pos x="48" y="145"/>
                  </a:cxn>
                  <a:cxn ang="0">
                    <a:pos x="60" y="139"/>
                  </a:cxn>
                  <a:cxn ang="0">
                    <a:pos x="62" y="109"/>
                  </a:cxn>
                  <a:cxn ang="0">
                    <a:pos x="64" y="95"/>
                  </a:cxn>
                  <a:cxn ang="0">
                    <a:pos x="76" y="87"/>
                  </a:cxn>
                </a:cxnLst>
                <a:rect l="0" t="0" r="r" b="b"/>
                <a:pathLst>
                  <a:path w="184" h="217">
                    <a:moveTo>
                      <a:pt x="76" y="87"/>
                    </a:moveTo>
                    <a:lnTo>
                      <a:pt x="80" y="72"/>
                    </a:lnTo>
                    <a:lnTo>
                      <a:pt x="86" y="66"/>
                    </a:lnTo>
                    <a:lnTo>
                      <a:pt x="96" y="70"/>
                    </a:lnTo>
                    <a:lnTo>
                      <a:pt x="104" y="54"/>
                    </a:lnTo>
                    <a:lnTo>
                      <a:pt x="118" y="44"/>
                    </a:lnTo>
                    <a:lnTo>
                      <a:pt x="128" y="40"/>
                    </a:lnTo>
                    <a:lnTo>
                      <a:pt x="146" y="14"/>
                    </a:lnTo>
                    <a:lnTo>
                      <a:pt x="158" y="10"/>
                    </a:lnTo>
                    <a:lnTo>
                      <a:pt x="178" y="0"/>
                    </a:lnTo>
                    <a:lnTo>
                      <a:pt x="180" y="46"/>
                    </a:lnTo>
                    <a:lnTo>
                      <a:pt x="174" y="54"/>
                    </a:lnTo>
                    <a:lnTo>
                      <a:pt x="168" y="64"/>
                    </a:lnTo>
                    <a:lnTo>
                      <a:pt x="174" y="77"/>
                    </a:lnTo>
                    <a:lnTo>
                      <a:pt x="184" y="97"/>
                    </a:lnTo>
                    <a:lnTo>
                      <a:pt x="182" y="127"/>
                    </a:lnTo>
                    <a:lnTo>
                      <a:pt x="170" y="133"/>
                    </a:lnTo>
                    <a:lnTo>
                      <a:pt x="164" y="159"/>
                    </a:lnTo>
                    <a:lnTo>
                      <a:pt x="150" y="173"/>
                    </a:lnTo>
                    <a:lnTo>
                      <a:pt x="130" y="183"/>
                    </a:lnTo>
                    <a:lnTo>
                      <a:pt x="120" y="175"/>
                    </a:lnTo>
                    <a:lnTo>
                      <a:pt x="122" y="159"/>
                    </a:lnTo>
                    <a:lnTo>
                      <a:pt x="112" y="167"/>
                    </a:lnTo>
                    <a:lnTo>
                      <a:pt x="106" y="179"/>
                    </a:lnTo>
                    <a:lnTo>
                      <a:pt x="100" y="183"/>
                    </a:lnTo>
                    <a:lnTo>
                      <a:pt x="90" y="181"/>
                    </a:lnTo>
                    <a:lnTo>
                      <a:pt x="74" y="175"/>
                    </a:lnTo>
                    <a:lnTo>
                      <a:pt x="62" y="175"/>
                    </a:lnTo>
                    <a:lnTo>
                      <a:pt x="56" y="183"/>
                    </a:lnTo>
                    <a:lnTo>
                      <a:pt x="40" y="185"/>
                    </a:lnTo>
                    <a:lnTo>
                      <a:pt x="44" y="197"/>
                    </a:lnTo>
                    <a:lnTo>
                      <a:pt x="26" y="217"/>
                    </a:lnTo>
                    <a:lnTo>
                      <a:pt x="10" y="213"/>
                    </a:lnTo>
                    <a:lnTo>
                      <a:pt x="10" y="201"/>
                    </a:lnTo>
                    <a:lnTo>
                      <a:pt x="0" y="185"/>
                    </a:lnTo>
                    <a:lnTo>
                      <a:pt x="20" y="153"/>
                    </a:lnTo>
                    <a:lnTo>
                      <a:pt x="38" y="131"/>
                    </a:lnTo>
                    <a:lnTo>
                      <a:pt x="42" y="137"/>
                    </a:lnTo>
                    <a:lnTo>
                      <a:pt x="48" y="145"/>
                    </a:lnTo>
                    <a:lnTo>
                      <a:pt x="60" y="139"/>
                    </a:lnTo>
                    <a:lnTo>
                      <a:pt x="62" y="109"/>
                    </a:lnTo>
                    <a:lnTo>
                      <a:pt x="64" y="95"/>
                    </a:lnTo>
                    <a:lnTo>
                      <a:pt x="76" y="87"/>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96" name="MANIPUR"/>
              <p:cNvSpPr>
                <a:spLocks/>
              </p:cNvSpPr>
              <p:nvPr/>
            </p:nvSpPr>
            <p:spPr bwMode="auto">
              <a:xfrm>
                <a:off x="7185462" y="3429892"/>
                <a:ext cx="269875" cy="333375"/>
              </a:xfrm>
              <a:custGeom>
                <a:avLst/>
                <a:gdLst/>
                <a:ahLst/>
                <a:cxnLst>
                  <a:cxn ang="0">
                    <a:pos x="38" y="54"/>
                  </a:cxn>
                  <a:cxn ang="0">
                    <a:pos x="54" y="58"/>
                  </a:cxn>
                  <a:cxn ang="0">
                    <a:pos x="72" y="38"/>
                  </a:cxn>
                  <a:cxn ang="0">
                    <a:pos x="68" y="26"/>
                  </a:cxn>
                  <a:cxn ang="0">
                    <a:pos x="84" y="24"/>
                  </a:cxn>
                  <a:cxn ang="0">
                    <a:pos x="90" y="16"/>
                  </a:cxn>
                  <a:cxn ang="0">
                    <a:pos x="102" y="16"/>
                  </a:cxn>
                  <a:cxn ang="0">
                    <a:pos x="118" y="22"/>
                  </a:cxn>
                  <a:cxn ang="0">
                    <a:pos x="128" y="24"/>
                  </a:cxn>
                  <a:cxn ang="0">
                    <a:pos x="134" y="20"/>
                  </a:cxn>
                  <a:cxn ang="0">
                    <a:pos x="140" y="10"/>
                  </a:cxn>
                  <a:cxn ang="0">
                    <a:pos x="150" y="0"/>
                  </a:cxn>
                  <a:cxn ang="0">
                    <a:pos x="148" y="16"/>
                  </a:cxn>
                  <a:cxn ang="0">
                    <a:pos x="158" y="24"/>
                  </a:cxn>
                  <a:cxn ang="0">
                    <a:pos x="160" y="38"/>
                  </a:cxn>
                  <a:cxn ang="0">
                    <a:pos x="154" y="52"/>
                  </a:cxn>
                  <a:cxn ang="0">
                    <a:pos x="160" y="64"/>
                  </a:cxn>
                  <a:cxn ang="0">
                    <a:pos x="170" y="82"/>
                  </a:cxn>
                  <a:cxn ang="0">
                    <a:pos x="168" y="98"/>
                  </a:cxn>
                  <a:cxn ang="0">
                    <a:pos x="146" y="124"/>
                  </a:cxn>
                  <a:cxn ang="0">
                    <a:pos x="142" y="146"/>
                  </a:cxn>
                  <a:cxn ang="0">
                    <a:pos x="136" y="160"/>
                  </a:cxn>
                  <a:cxn ang="0">
                    <a:pos x="132" y="182"/>
                  </a:cxn>
                  <a:cxn ang="0">
                    <a:pos x="124" y="210"/>
                  </a:cxn>
                  <a:cxn ang="0">
                    <a:pos x="102" y="200"/>
                  </a:cxn>
                  <a:cxn ang="0">
                    <a:pos x="88" y="204"/>
                  </a:cxn>
                  <a:cxn ang="0">
                    <a:pos x="82" y="196"/>
                  </a:cxn>
                  <a:cxn ang="0">
                    <a:pos x="66" y="200"/>
                  </a:cxn>
                  <a:cxn ang="0">
                    <a:pos x="44" y="206"/>
                  </a:cxn>
                  <a:cxn ang="0">
                    <a:pos x="34" y="196"/>
                  </a:cxn>
                  <a:cxn ang="0">
                    <a:pos x="0" y="194"/>
                  </a:cxn>
                  <a:cxn ang="0">
                    <a:pos x="0" y="156"/>
                  </a:cxn>
                  <a:cxn ang="0">
                    <a:pos x="12" y="128"/>
                  </a:cxn>
                  <a:cxn ang="0">
                    <a:pos x="10" y="108"/>
                  </a:cxn>
                  <a:cxn ang="0">
                    <a:pos x="22" y="94"/>
                  </a:cxn>
                  <a:cxn ang="0">
                    <a:pos x="20" y="82"/>
                  </a:cxn>
                  <a:cxn ang="0">
                    <a:pos x="32" y="66"/>
                  </a:cxn>
                  <a:cxn ang="0">
                    <a:pos x="38" y="54"/>
                  </a:cxn>
                </a:cxnLst>
                <a:rect l="0" t="0" r="r" b="b"/>
                <a:pathLst>
                  <a:path w="170" h="210">
                    <a:moveTo>
                      <a:pt x="38" y="54"/>
                    </a:moveTo>
                    <a:lnTo>
                      <a:pt x="54" y="58"/>
                    </a:lnTo>
                    <a:lnTo>
                      <a:pt x="72" y="38"/>
                    </a:lnTo>
                    <a:lnTo>
                      <a:pt x="68" y="26"/>
                    </a:lnTo>
                    <a:lnTo>
                      <a:pt x="84" y="24"/>
                    </a:lnTo>
                    <a:lnTo>
                      <a:pt x="90" y="16"/>
                    </a:lnTo>
                    <a:lnTo>
                      <a:pt x="102" y="16"/>
                    </a:lnTo>
                    <a:lnTo>
                      <a:pt x="118" y="22"/>
                    </a:lnTo>
                    <a:lnTo>
                      <a:pt x="128" y="24"/>
                    </a:lnTo>
                    <a:lnTo>
                      <a:pt x="134" y="20"/>
                    </a:lnTo>
                    <a:lnTo>
                      <a:pt x="140" y="10"/>
                    </a:lnTo>
                    <a:lnTo>
                      <a:pt x="150" y="0"/>
                    </a:lnTo>
                    <a:lnTo>
                      <a:pt x="148" y="16"/>
                    </a:lnTo>
                    <a:lnTo>
                      <a:pt x="158" y="24"/>
                    </a:lnTo>
                    <a:lnTo>
                      <a:pt x="160" y="38"/>
                    </a:lnTo>
                    <a:lnTo>
                      <a:pt x="154" y="52"/>
                    </a:lnTo>
                    <a:lnTo>
                      <a:pt x="160" y="64"/>
                    </a:lnTo>
                    <a:lnTo>
                      <a:pt x="170" y="82"/>
                    </a:lnTo>
                    <a:lnTo>
                      <a:pt x="168" y="98"/>
                    </a:lnTo>
                    <a:lnTo>
                      <a:pt x="146" y="124"/>
                    </a:lnTo>
                    <a:lnTo>
                      <a:pt x="142" y="146"/>
                    </a:lnTo>
                    <a:lnTo>
                      <a:pt x="136" y="160"/>
                    </a:lnTo>
                    <a:lnTo>
                      <a:pt x="132" y="182"/>
                    </a:lnTo>
                    <a:lnTo>
                      <a:pt x="124" y="210"/>
                    </a:lnTo>
                    <a:lnTo>
                      <a:pt x="102" y="200"/>
                    </a:lnTo>
                    <a:lnTo>
                      <a:pt x="88" y="204"/>
                    </a:lnTo>
                    <a:lnTo>
                      <a:pt x="82" y="196"/>
                    </a:lnTo>
                    <a:lnTo>
                      <a:pt x="66" y="200"/>
                    </a:lnTo>
                    <a:lnTo>
                      <a:pt x="44" y="206"/>
                    </a:lnTo>
                    <a:lnTo>
                      <a:pt x="34" y="196"/>
                    </a:lnTo>
                    <a:lnTo>
                      <a:pt x="0" y="194"/>
                    </a:lnTo>
                    <a:lnTo>
                      <a:pt x="0" y="156"/>
                    </a:lnTo>
                    <a:lnTo>
                      <a:pt x="12" y="128"/>
                    </a:lnTo>
                    <a:lnTo>
                      <a:pt x="10" y="108"/>
                    </a:lnTo>
                    <a:lnTo>
                      <a:pt x="22" y="94"/>
                    </a:lnTo>
                    <a:lnTo>
                      <a:pt x="20" y="82"/>
                    </a:lnTo>
                    <a:lnTo>
                      <a:pt x="32" y="66"/>
                    </a:lnTo>
                    <a:lnTo>
                      <a:pt x="38" y="54"/>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97" name="MIZORAM"/>
              <p:cNvSpPr>
                <a:spLocks/>
              </p:cNvSpPr>
              <p:nvPr/>
            </p:nvSpPr>
            <p:spPr bwMode="auto">
              <a:xfrm>
                <a:off x="7069575" y="3677542"/>
                <a:ext cx="198437" cy="438150"/>
              </a:xfrm>
              <a:custGeom>
                <a:avLst/>
                <a:gdLst/>
                <a:ahLst/>
                <a:cxnLst>
                  <a:cxn ang="0">
                    <a:pos x="0" y="80"/>
                  </a:cxn>
                  <a:cxn ang="0">
                    <a:pos x="8" y="52"/>
                  </a:cxn>
                  <a:cxn ang="0">
                    <a:pos x="6" y="26"/>
                  </a:cxn>
                  <a:cxn ang="0">
                    <a:pos x="22" y="36"/>
                  </a:cxn>
                  <a:cxn ang="0">
                    <a:pos x="42" y="6"/>
                  </a:cxn>
                  <a:cxn ang="0">
                    <a:pos x="73" y="0"/>
                  </a:cxn>
                  <a:cxn ang="0">
                    <a:pos x="73" y="38"/>
                  </a:cxn>
                  <a:cxn ang="0">
                    <a:pos x="107" y="40"/>
                  </a:cxn>
                  <a:cxn ang="0">
                    <a:pos x="117" y="50"/>
                  </a:cxn>
                  <a:cxn ang="0">
                    <a:pos x="117" y="64"/>
                  </a:cxn>
                  <a:cxn ang="0">
                    <a:pos x="125" y="84"/>
                  </a:cxn>
                  <a:cxn ang="0">
                    <a:pos x="125" y="114"/>
                  </a:cxn>
                  <a:cxn ang="0">
                    <a:pos x="125" y="132"/>
                  </a:cxn>
                  <a:cxn ang="0">
                    <a:pos x="119" y="156"/>
                  </a:cxn>
                  <a:cxn ang="0">
                    <a:pos x="103" y="154"/>
                  </a:cxn>
                  <a:cxn ang="0">
                    <a:pos x="95" y="162"/>
                  </a:cxn>
                  <a:cxn ang="0">
                    <a:pos x="97" y="182"/>
                  </a:cxn>
                  <a:cxn ang="0">
                    <a:pos x="97" y="210"/>
                  </a:cxn>
                  <a:cxn ang="0">
                    <a:pos x="101" y="220"/>
                  </a:cxn>
                  <a:cxn ang="0">
                    <a:pos x="107" y="228"/>
                  </a:cxn>
                  <a:cxn ang="0">
                    <a:pos x="109" y="250"/>
                  </a:cxn>
                  <a:cxn ang="0">
                    <a:pos x="95" y="254"/>
                  </a:cxn>
                  <a:cxn ang="0">
                    <a:pos x="89" y="264"/>
                  </a:cxn>
                  <a:cxn ang="0">
                    <a:pos x="83" y="276"/>
                  </a:cxn>
                  <a:cxn ang="0">
                    <a:pos x="71" y="266"/>
                  </a:cxn>
                  <a:cxn ang="0">
                    <a:pos x="62" y="258"/>
                  </a:cxn>
                  <a:cxn ang="0">
                    <a:pos x="46" y="262"/>
                  </a:cxn>
                  <a:cxn ang="0">
                    <a:pos x="44" y="234"/>
                  </a:cxn>
                  <a:cxn ang="0">
                    <a:pos x="36" y="196"/>
                  </a:cxn>
                  <a:cxn ang="0">
                    <a:pos x="16" y="168"/>
                  </a:cxn>
                  <a:cxn ang="0">
                    <a:pos x="16" y="138"/>
                  </a:cxn>
                  <a:cxn ang="0">
                    <a:pos x="18" y="124"/>
                  </a:cxn>
                  <a:cxn ang="0">
                    <a:pos x="4" y="100"/>
                  </a:cxn>
                  <a:cxn ang="0">
                    <a:pos x="0" y="80"/>
                  </a:cxn>
                </a:cxnLst>
                <a:rect l="0" t="0" r="r" b="b"/>
                <a:pathLst>
                  <a:path w="125" h="276">
                    <a:moveTo>
                      <a:pt x="0" y="80"/>
                    </a:moveTo>
                    <a:lnTo>
                      <a:pt x="8" y="52"/>
                    </a:lnTo>
                    <a:lnTo>
                      <a:pt x="6" y="26"/>
                    </a:lnTo>
                    <a:lnTo>
                      <a:pt x="22" y="36"/>
                    </a:lnTo>
                    <a:lnTo>
                      <a:pt x="42" y="6"/>
                    </a:lnTo>
                    <a:lnTo>
                      <a:pt x="73" y="0"/>
                    </a:lnTo>
                    <a:lnTo>
                      <a:pt x="73" y="38"/>
                    </a:lnTo>
                    <a:lnTo>
                      <a:pt x="107" y="40"/>
                    </a:lnTo>
                    <a:lnTo>
                      <a:pt x="117" y="50"/>
                    </a:lnTo>
                    <a:lnTo>
                      <a:pt x="117" y="64"/>
                    </a:lnTo>
                    <a:lnTo>
                      <a:pt x="125" y="84"/>
                    </a:lnTo>
                    <a:lnTo>
                      <a:pt x="125" y="114"/>
                    </a:lnTo>
                    <a:lnTo>
                      <a:pt x="125" y="132"/>
                    </a:lnTo>
                    <a:lnTo>
                      <a:pt x="119" y="156"/>
                    </a:lnTo>
                    <a:lnTo>
                      <a:pt x="103" y="154"/>
                    </a:lnTo>
                    <a:lnTo>
                      <a:pt x="95" y="162"/>
                    </a:lnTo>
                    <a:lnTo>
                      <a:pt x="97" y="182"/>
                    </a:lnTo>
                    <a:lnTo>
                      <a:pt x="97" y="210"/>
                    </a:lnTo>
                    <a:lnTo>
                      <a:pt x="101" y="220"/>
                    </a:lnTo>
                    <a:lnTo>
                      <a:pt x="107" y="228"/>
                    </a:lnTo>
                    <a:lnTo>
                      <a:pt x="109" y="250"/>
                    </a:lnTo>
                    <a:lnTo>
                      <a:pt x="95" y="254"/>
                    </a:lnTo>
                    <a:lnTo>
                      <a:pt x="89" y="264"/>
                    </a:lnTo>
                    <a:lnTo>
                      <a:pt x="83" y="276"/>
                    </a:lnTo>
                    <a:lnTo>
                      <a:pt x="71" y="266"/>
                    </a:lnTo>
                    <a:lnTo>
                      <a:pt x="62" y="258"/>
                    </a:lnTo>
                    <a:lnTo>
                      <a:pt x="46" y="262"/>
                    </a:lnTo>
                    <a:lnTo>
                      <a:pt x="44" y="234"/>
                    </a:lnTo>
                    <a:lnTo>
                      <a:pt x="36" y="196"/>
                    </a:lnTo>
                    <a:lnTo>
                      <a:pt x="16" y="168"/>
                    </a:lnTo>
                    <a:lnTo>
                      <a:pt x="16" y="138"/>
                    </a:lnTo>
                    <a:lnTo>
                      <a:pt x="18" y="124"/>
                    </a:lnTo>
                    <a:lnTo>
                      <a:pt x="4" y="100"/>
                    </a:lnTo>
                    <a:lnTo>
                      <a:pt x="0" y="80"/>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98" name="ASSAM"/>
              <p:cNvSpPr>
                <a:spLocks/>
              </p:cNvSpPr>
              <p:nvPr/>
            </p:nvSpPr>
            <p:spPr bwMode="auto">
              <a:xfrm>
                <a:off x="6626662" y="2990155"/>
                <a:ext cx="1008062" cy="744537"/>
              </a:xfrm>
              <a:custGeom>
                <a:avLst/>
                <a:gdLst/>
                <a:ahLst/>
                <a:cxnLst>
                  <a:cxn ang="0">
                    <a:pos x="34" y="188"/>
                  </a:cxn>
                  <a:cxn ang="0">
                    <a:pos x="90" y="180"/>
                  </a:cxn>
                  <a:cxn ang="0">
                    <a:pos x="157" y="178"/>
                  </a:cxn>
                  <a:cxn ang="0">
                    <a:pos x="183" y="166"/>
                  </a:cxn>
                  <a:cxn ang="0">
                    <a:pos x="215" y="168"/>
                  </a:cxn>
                  <a:cxn ang="0">
                    <a:pos x="245" y="152"/>
                  </a:cxn>
                  <a:cxn ang="0">
                    <a:pos x="289" y="146"/>
                  </a:cxn>
                  <a:cxn ang="0">
                    <a:pos x="309" y="138"/>
                  </a:cxn>
                  <a:cxn ang="0">
                    <a:pos x="331" y="148"/>
                  </a:cxn>
                  <a:cxn ang="0">
                    <a:pos x="376" y="142"/>
                  </a:cxn>
                  <a:cxn ang="0">
                    <a:pos x="414" y="124"/>
                  </a:cxn>
                  <a:cxn ang="0">
                    <a:pos x="448" y="78"/>
                  </a:cxn>
                  <a:cxn ang="0">
                    <a:pos x="494" y="54"/>
                  </a:cxn>
                  <a:cxn ang="0">
                    <a:pos x="554" y="20"/>
                  </a:cxn>
                  <a:cxn ang="0">
                    <a:pos x="591" y="4"/>
                  </a:cxn>
                  <a:cxn ang="0">
                    <a:pos x="621" y="18"/>
                  </a:cxn>
                  <a:cxn ang="0">
                    <a:pos x="621" y="48"/>
                  </a:cxn>
                  <a:cxn ang="0">
                    <a:pos x="633" y="64"/>
                  </a:cxn>
                  <a:cxn ang="0">
                    <a:pos x="601" y="90"/>
                  </a:cxn>
                  <a:cxn ang="0">
                    <a:pos x="581" y="92"/>
                  </a:cxn>
                  <a:cxn ang="0">
                    <a:pos x="558" y="118"/>
                  </a:cxn>
                  <a:cxn ang="0">
                    <a:pos x="526" y="132"/>
                  </a:cxn>
                  <a:cxn ang="0">
                    <a:pos x="498" y="162"/>
                  </a:cxn>
                  <a:cxn ang="0">
                    <a:pos x="476" y="188"/>
                  </a:cxn>
                  <a:cxn ang="0">
                    <a:pos x="460" y="190"/>
                  </a:cxn>
                  <a:cxn ang="0">
                    <a:pos x="444" y="213"/>
                  </a:cxn>
                  <a:cxn ang="0">
                    <a:pos x="440" y="257"/>
                  </a:cxn>
                  <a:cxn ang="0">
                    <a:pos x="418" y="249"/>
                  </a:cxn>
                  <a:cxn ang="0">
                    <a:pos x="380" y="303"/>
                  </a:cxn>
                  <a:cxn ang="0">
                    <a:pos x="390" y="331"/>
                  </a:cxn>
                  <a:cxn ang="0">
                    <a:pos x="372" y="359"/>
                  </a:cxn>
                  <a:cxn ang="0">
                    <a:pos x="362" y="385"/>
                  </a:cxn>
                  <a:cxn ang="0">
                    <a:pos x="352" y="433"/>
                  </a:cxn>
                  <a:cxn ang="0">
                    <a:pos x="301" y="469"/>
                  </a:cxn>
                  <a:cxn ang="0">
                    <a:pos x="275" y="457"/>
                  </a:cxn>
                  <a:cxn ang="0">
                    <a:pos x="265" y="429"/>
                  </a:cxn>
                  <a:cxn ang="0">
                    <a:pos x="275" y="387"/>
                  </a:cxn>
                  <a:cxn ang="0">
                    <a:pos x="281" y="365"/>
                  </a:cxn>
                  <a:cxn ang="0">
                    <a:pos x="311" y="347"/>
                  </a:cxn>
                  <a:cxn ang="0">
                    <a:pos x="321" y="327"/>
                  </a:cxn>
                  <a:cxn ang="0">
                    <a:pos x="303" y="313"/>
                  </a:cxn>
                  <a:cxn ang="0">
                    <a:pos x="301" y="303"/>
                  </a:cxn>
                  <a:cxn ang="0">
                    <a:pos x="287" y="291"/>
                  </a:cxn>
                  <a:cxn ang="0">
                    <a:pos x="267" y="291"/>
                  </a:cxn>
                  <a:cxn ang="0">
                    <a:pos x="253" y="279"/>
                  </a:cxn>
                  <a:cxn ang="0">
                    <a:pos x="255" y="253"/>
                  </a:cxn>
                  <a:cxn ang="0">
                    <a:pos x="225" y="253"/>
                  </a:cxn>
                  <a:cxn ang="0">
                    <a:pos x="207" y="265"/>
                  </a:cxn>
                  <a:cxn ang="0">
                    <a:pos x="183" y="279"/>
                  </a:cxn>
                  <a:cxn ang="0">
                    <a:pos x="167" y="289"/>
                  </a:cxn>
                  <a:cxn ang="0">
                    <a:pos x="151" y="287"/>
                  </a:cxn>
                  <a:cxn ang="0">
                    <a:pos x="135" y="277"/>
                  </a:cxn>
                  <a:cxn ang="0">
                    <a:pos x="98" y="275"/>
                  </a:cxn>
                  <a:cxn ang="0">
                    <a:pos x="74" y="271"/>
                  </a:cxn>
                  <a:cxn ang="0">
                    <a:pos x="42" y="279"/>
                  </a:cxn>
                  <a:cxn ang="0">
                    <a:pos x="28" y="275"/>
                  </a:cxn>
                  <a:cxn ang="0">
                    <a:pos x="0" y="241"/>
                  </a:cxn>
                  <a:cxn ang="0">
                    <a:pos x="12" y="207"/>
                  </a:cxn>
                </a:cxnLst>
                <a:rect l="0" t="0" r="r" b="b"/>
                <a:pathLst>
                  <a:path w="635" h="469">
                    <a:moveTo>
                      <a:pt x="12" y="192"/>
                    </a:moveTo>
                    <a:lnTo>
                      <a:pt x="34" y="188"/>
                    </a:lnTo>
                    <a:lnTo>
                      <a:pt x="60" y="166"/>
                    </a:lnTo>
                    <a:lnTo>
                      <a:pt x="90" y="180"/>
                    </a:lnTo>
                    <a:lnTo>
                      <a:pt x="127" y="178"/>
                    </a:lnTo>
                    <a:lnTo>
                      <a:pt x="157" y="178"/>
                    </a:lnTo>
                    <a:lnTo>
                      <a:pt x="169" y="166"/>
                    </a:lnTo>
                    <a:lnTo>
                      <a:pt x="183" y="166"/>
                    </a:lnTo>
                    <a:lnTo>
                      <a:pt x="197" y="172"/>
                    </a:lnTo>
                    <a:lnTo>
                      <a:pt x="215" y="168"/>
                    </a:lnTo>
                    <a:lnTo>
                      <a:pt x="239" y="160"/>
                    </a:lnTo>
                    <a:lnTo>
                      <a:pt x="245" y="152"/>
                    </a:lnTo>
                    <a:lnTo>
                      <a:pt x="267" y="152"/>
                    </a:lnTo>
                    <a:lnTo>
                      <a:pt x="289" y="146"/>
                    </a:lnTo>
                    <a:lnTo>
                      <a:pt x="295" y="138"/>
                    </a:lnTo>
                    <a:lnTo>
                      <a:pt x="309" y="138"/>
                    </a:lnTo>
                    <a:lnTo>
                      <a:pt x="319" y="138"/>
                    </a:lnTo>
                    <a:lnTo>
                      <a:pt x="331" y="148"/>
                    </a:lnTo>
                    <a:lnTo>
                      <a:pt x="370" y="138"/>
                    </a:lnTo>
                    <a:lnTo>
                      <a:pt x="376" y="142"/>
                    </a:lnTo>
                    <a:lnTo>
                      <a:pt x="396" y="142"/>
                    </a:lnTo>
                    <a:lnTo>
                      <a:pt x="414" y="124"/>
                    </a:lnTo>
                    <a:lnTo>
                      <a:pt x="416" y="106"/>
                    </a:lnTo>
                    <a:lnTo>
                      <a:pt x="448" y="78"/>
                    </a:lnTo>
                    <a:lnTo>
                      <a:pt x="458" y="58"/>
                    </a:lnTo>
                    <a:lnTo>
                      <a:pt x="494" y="54"/>
                    </a:lnTo>
                    <a:lnTo>
                      <a:pt x="524" y="34"/>
                    </a:lnTo>
                    <a:lnTo>
                      <a:pt x="554" y="20"/>
                    </a:lnTo>
                    <a:lnTo>
                      <a:pt x="575" y="18"/>
                    </a:lnTo>
                    <a:lnTo>
                      <a:pt x="591" y="4"/>
                    </a:lnTo>
                    <a:lnTo>
                      <a:pt x="619" y="0"/>
                    </a:lnTo>
                    <a:lnTo>
                      <a:pt x="621" y="18"/>
                    </a:lnTo>
                    <a:lnTo>
                      <a:pt x="605" y="30"/>
                    </a:lnTo>
                    <a:lnTo>
                      <a:pt x="621" y="48"/>
                    </a:lnTo>
                    <a:lnTo>
                      <a:pt x="621" y="60"/>
                    </a:lnTo>
                    <a:lnTo>
                      <a:pt x="633" y="64"/>
                    </a:lnTo>
                    <a:lnTo>
                      <a:pt x="635" y="74"/>
                    </a:lnTo>
                    <a:lnTo>
                      <a:pt x="601" y="90"/>
                    </a:lnTo>
                    <a:lnTo>
                      <a:pt x="589" y="86"/>
                    </a:lnTo>
                    <a:lnTo>
                      <a:pt x="581" y="92"/>
                    </a:lnTo>
                    <a:lnTo>
                      <a:pt x="575" y="106"/>
                    </a:lnTo>
                    <a:lnTo>
                      <a:pt x="558" y="118"/>
                    </a:lnTo>
                    <a:lnTo>
                      <a:pt x="536" y="130"/>
                    </a:lnTo>
                    <a:lnTo>
                      <a:pt x="526" y="132"/>
                    </a:lnTo>
                    <a:lnTo>
                      <a:pt x="508" y="158"/>
                    </a:lnTo>
                    <a:lnTo>
                      <a:pt x="498" y="162"/>
                    </a:lnTo>
                    <a:lnTo>
                      <a:pt x="484" y="172"/>
                    </a:lnTo>
                    <a:lnTo>
                      <a:pt x="476" y="188"/>
                    </a:lnTo>
                    <a:lnTo>
                      <a:pt x="466" y="184"/>
                    </a:lnTo>
                    <a:lnTo>
                      <a:pt x="460" y="190"/>
                    </a:lnTo>
                    <a:lnTo>
                      <a:pt x="456" y="205"/>
                    </a:lnTo>
                    <a:lnTo>
                      <a:pt x="444" y="213"/>
                    </a:lnTo>
                    <a:lnTo>
                      <a:pt x="442" y="229"/>
                    </a:lnTo>
                    <a:lnTo>
                      <a:pt x="440" y="257"/>
                    </a:lnTo>
                    <a:lnTo>
                      <a:pt x="428" y="263"/>
                    </a:lnTo>
                    <a:lnTo>
                      <a:pt x="418" y="249"/>
                    </a:lnTo>
                    <a:lnTo>
                      <a:pt x="400" y="273"/>
                    </a:lnTo>
                    <a:lnTo>
                      <a:pt x="380" y="303"/>
                    </a:lnTo>
                    <a:lnTo>
                      <a:pt x="390" y="319"/>
                    </a:lnTo>
                    <a:lnTo>
                      <a:pt x="390" y="331"/>
                    </a:lnTo>
                    <a:lnTo>
                      <a:pt x="384" y="343"/>
                    </a:lnTo>
                    <a:lnTo>
                      <a:pt x="372" y="359"/>
                    </a:lnTo>
                    <a:lnTo>
                      <a:pt x="374" y="371"/>
                    </a:lnTo>
                    <a:lnTo>
                      <a:pt x="362" y="385"/>
                    </a:lnTo>
                    <a:lnTo>
                      <a:pt x="364" y="405"/>
                    </a:lnTo>
                    <a:lnTo>
                      <a:pt x="352" y="433"/>
                    </a:lnTo>
                    <a:lnTo>
                      <a:pt x="321" y="439"/>
                    </a:lnTo>
                    <a:lnTo>
                      <a:pt x="301" y="469"/>
                    </a:lnTo>
                    <a:lnTo>
                      <a:pt x="285" y="459"/>
                    </a:lnTo>
                    <a:lnTo>
                      <a:pt x="275" y="457"/>
                    </a:lnTo>
                    <a:lnTo>
                      <a:pt x="273" y="439"/>
                    </a:lnTo>
                    <a:lnTo>
                      <a:pt x="265" y="429"/>
                    </a:lnTo>
                    <a:lnTo>
                      <a:pt x="265" y="413"/>
                    </a:lnTo>
                    <a:lnTo>
                      <a:pt x="275" y="387"/>
                    </a:lnTo>
                    <a:lnTo>
                      <a:pt x="301" y="385"/>
                    </a:lnTo>
                    <a:lnTo>
                      <a:pt x="281" y="365"/>
                    </a:lnTo>
                    <a:lnTo>
                      <a:pt x="293" y="357"/>
                    </a:lnTo>
                    <a:lnTo>
                      <a:pt x="311" y="347"/>
                    </a:lnTo>
                    <a:lnTo>
                      <a:pt x="321" y="339"/>
                    </a:lnTo>
                    <a:lnTo>
                      <a:pt x="321" y="327"/>
                    </a:lnTo>
                    <a:lnTo>
                      <a:pt x="309" y="319"/>
                    </a:lnTo>
                    <a:lnTo>
                      <a:pt x="303" y="313"/>
                    </a:lnTo>
                    <a:lnTo>
                      <a:pt x="311" y="301"/>
                    </a:lnTo>
                    <a:lnTo>
                      <a:pt x="301" y="303"/>
                    </a:lnTo>
                    <a:lnTo>
                      <a:pt x="293" y="299"/>
                    </a:lnTo>
                    <a:lnTo>
                      <a:pt x="287" y="291"/>
                    </a:lnTo>
                    <a:lnTo>
                      <a:pt x="277" y="285"/>
                    </a:lnTo>
                    <a:lnTo>
                      <a:pt x="267" y="291"/>
                    </a:lnTo>
                    <a:lnTo>
                      <a:pt x="253" y="291"/>
                    </a:lnTo>
                    <a:lnTo>
                      <a:pt x="253" y="279"/>
                    </a:lnTo>
                    <a:lnTo>
                      <a:pt x="259" y="269"/>
                    </a:lnTo>
                    <a:lnTo>
                      <a:pt x="255" y="253"/>
                    </a:lnTo>
                    <a:lnTo>
                      <a:pt x="235" y="257"/>
                    </a:lnTo>
                    <a:lnTo>
                      <a:pt x="225" y="253"/>
                    </a:lnTo>
                    <a:lnTo>
                      <a:pt x="215" y="253"/>
                    </a:lnTo>
                    <a:lnTo>
                      <a:pt x="207" y="265"/>
                    </a:lnTo>
                    <a:lnTo>
                      <a:pt x="193" y="265"/>
                    </a:lnTo>
                    <a:lnTo>
                      <a:pt x="183" y="279"/>
                    </a:lnTo>
                    <a:lnTo>
                      <a:pt x="169" y="283"/>
                    </a:lnTo>
                    <a:lnTo>
                      <a:pt x="167" y="289"/>
                    </a:lnTo>
                    <a:lnTo>
                      <a:pt x="161" y="293"/>
                    </a:lnTo>
                    <a:lnTo>
                      <a:pt x="151" y="287"/>
                    </a:lnTo>
                    <a:lnTo>
                      <a:pt x="139" y="283"/>
                    </a:lnTo>
                    <a:lnTo>
                      <a:pt x="135" y="277"/>
                    </a:lnTo>
                    <a:lnTo>
                      <a:pt x="120" y="277"/>
                    </a:lnTo>
                    <a:lnTo>
                      <a:pt x="98" y="275"/>
                    </a:lnTo>
                    <a:lnTo>
                      <a:pt x="86" y="277"/>
                    </a:lnTo>
                    <a:lnTo>
                      <a:pt x="74" y="271"/>
                    </a:lnTo>
                    <a:lnTo>
                      <a:pt x="58" y="275"/>
                    </a:lnTo>
                    <a:lnTo>
                      <a:pt x="42" y="279"/>
                    </a:lnTo>
                    <a:lnTo>
                      <a:pt x="32" y="289"/>
                    </a:lnTo>
                    <a:lnTo>
                      <a:pt x="28" y="275"/>
                    </a:lnTo>
                    <a:lnTo>
                      <a:pt x="18" y="257"/>
                    </a:lnTo>
                    <a:lnTo>
                      <a:pt x="0" y="241"/>
                    </a:lnTo>
                    <a:lnTo>
                      <a:pt x="8" y="225"/>
                    </a:lnTo>
                    <a:lnTo>
                      <a:pt x="12" y="207"/>
                    </a:lnTo>
                    <a:lnTo>
                      <a:pt x="12" y="192"/>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199" name="WEST BENGAL"/>
              <p:cNvSpPr>
                <a:spLocks/>
              </p:cNvSpPr>
              <p:nvPr/>
            </p:nvSpPr>
            <p:spPr bwMode="auto">
              <a:xfrm>
                <a:off x="6001187" y="3202880"/>
                <a:ext cx="644525" cy="1035050"/>
              </a:xfrm>
              <a:custGeom>
                <a:avLst/>
                <a:gdLst/>
                <a:ahLst/>
                <a:cxnLst>
                  <a:cxn ang="0">
                    <a:pos x="253" y="24"/>
                  </a:cxn>
                  <a:cxn ang="0">
                    <a:pos x="293" y="6"/>
                  </a:cxn>
                  <a:cxn ang="0">
                    <a:pos x="342" y="46"/>
                  </a:cxn>
                  <a:cxn ang="0">
                    <a:pos x="396" y="56"/>
                  </a:cxn>
                  <a:cxn ang="0">
                    <a:pos x="402" y="89"/>
                  </a:cxn>
                  <a:cxn ang="0">
                    <a:pos x="376" y="117"/>
                  </a:cxn>
                  <a:cxn ang="0">
                    <a:pos x="338" y="123"/>
                  </a:cxn>
                  <a:cxn ang="0">
                    <a:pos x="310" y="87"/>
                  </a:cxn>
                  <a:cxn ang="0">
                    <a:pos x="298" y="107"/>
                  </a:cxn>
                  <a:cxn ang="0">
                    <a:pos x="281" y="89"/>
                  </a:cxn>
                  <a:cxn ang="0">
                    <a:pos x="259" y="67"/>
                  </a:cxn>
                  <a:cxn ang="0">
                    <a:pos x="251" y="81"/>
                  </a:cxn>
                  <a:cxn ang="0">
                    <a:pos x="253" y="113"/>
                  </a:cxn>
                  <a:cxn ang="0">
                    <a:pos x="235" y="137"/>
                  </a:cxn>
                  <a:cxn ang="0">
                    <a:pos x="237" y="171"/>
                  </a:cxn>
                  <a:cxn ang="0">
                    <a:pos x="277" y="201"/>
                  </a:cxn>
                  <a:cxn ang="0">
                    <a:pos x="306" y="211"/>
                  </a:cxn>
                  <a:cxn ang="0">
                    <a:pos x="318" y="235"/>
                  </a:cxn>
                  <a:cxn ang="0">
                    <a:pos x="267" y="251"/>
                  </a:cxn>
                  <a:cxn ang="0">
                    <a:pos x="241" y="267"/>
                  </a:cxn>
                  <a:cxn ang="0">
                    <a:pos x="235" y="311"/>
                  </a:cxn>
                  <a:cxn ang="0">
                    <a:pos x="273" y="339"/>
                  </a:cxn>
                  <a:cxn ang="0">
                    <a:pos x="296" y="359"/>
                  </a:cxn>
                  <a:cxn ang="0">
                    <a:pos x="291" y="411"/>
                  </a:cxn>
                  <a:cxn ang="0">
                    <a:pos x="302" y="447"/>
                  </a:cxn>
                  <a:cxn ang="0">
                    <a:pos x="318" y="479"/>
                  </a:cxn>
                  <a:cxn ang="0">
                    <a:pos x="328" y="537"/>
                  </a:cxn>
                  <a:cxn ang="0">
                    <a:pos x="344" y="601"/>
                  </a:cxn>
                  <a:cxn ang="0">
                    <a:pos x="350" y="642"/>
                  </a:cxn>
                  <a:cxn ang="0">
                    <a:pos x="320" y="646"/>
                  </a:cxn>
                  <a:cxn ang="0">
                    <a:pos x="308" y="644"/>
                  </a:cxn>
                  <a:cxn ang="0">
                    <a:pos x="302" y="585"/>
                  </a:cxn>
                  <a:cxn ang="0">
                    <a:pos x="289" y="634"/>
                  </a:cxn>
                  <a:cxn ang="0">
                    <a:pos x="255" y="640"/>
                  </a:cxn>
                  <a:cxn ang="0">
                    <a:pos x="251" y="589"/>
                  </a:cxn>
                  <a:cxn ang="0">
                    <a:pos x="229" y="569"/>
                  </a:cxn>
                  <a:cxn ang="0">
                    <a:pos x="239" y="593"/>
                  </a:cxn>
                  <a:cxn ang="0">
                    <a:pos x="229" y="615"/>
                  </a:cxn>
                  <a:cxn ang="0">
                    <a:pos x="205" y="642"/>
                  </a:cxn>
                  <a:cxn ang="0">
                    <a:pos x="169" y="628"/>
                  </a:cxn>
                  <a:cxn ang="0">
                    <a:pos x="125" y="615"/>
                  </a:cxn>
                  <a:cxn ang="0">
                    <a:pos x="105" y="561"/>
                  </a:cxn>
                  <a:cxn ang="0">
                    <a:pos x="64" y="515"/>
                  </a:cxn>
                  <a:cxn ang="0">
                    <a:pos x="22" y="489"/>
                  </a:cxn>
                  <a:cxn ang="0">
                    <a:pos x="2" y="439"/>
                  </a:cxn>
                  <a:cxn ang="0">
                    <a:pos x="56" y="423"/>
                  </a:cxn>
                  <a:cxn ang="0">
                    <a:pos x="109" y="387"/>
                  </a:cxn>
                  <a:cxn ang="0">
                    <a:pos x="145" y="375"/>
                  </a:cxn>
                  <a:cxn ang="0">
                    <a:pos x="197" y="309"/>
                  </a:cxn>
                  <a:cxn ang="0">
                    <a:pos x="211" y="263"/>
                  </a:cxn>
                  <a:cxn ang="0">
                    <a:pos x="193" y="213"/>
                  </a:cxn>
                  <a:cxn ang="0">
                    <a:pos x="229" y="189"/>
                  </a:cxn>
                  <a:cxn ang="0">
                    <a:pos x="197" y="151"/>
                  </a:cxn>
                  <a:cxn ang="0">
                    <a:pos x="245" y="101"/>
                  </a:cxn>
                  <a:cxn ang="0">
                    <a:pos x="231" y="42"/>
                  </a:cxn>
                </a:cxnLst>
                <a:rect l="0" t="0" r="r" b="b"/>
                <a:pathLst>
                  <a:path w="406" h="652">
                    <a:moveTo>
                      <a:pt x="215" y="16"/>
                    </a:moveTo>
                    <a:lnTo>
                      <a:pt x="235" y="16"/>
                    </a:lnTo>
                    <a:lnTo>
                      <a:pt x="253" y="24"/>
                    </a:lnTo>
                    <a:lnTo>
                      <a:pt x="271" y="8"/>
                    </a:lnTo>
                    <a:lnTo>
                      <a:pt x="287" y="0"/>
                    </a:lnTo>
                    <a:lnTo>
                      <a:pt x="293" y="6"/>
                    </a:lnTo>
                    <a:lnTo>
                      <a:pt x="302" y="22"/>
                    </a:lnTo>
                    <a:lnTo>
                      <a:pt x="318" y="38"/>
                    </a:lnTo>
                    <a:lnTo>
                      <a:pt x="342" y="46"/>
                    </a:lnTo>
                    <a:lnTo>
                      <a:pt x="354" y="44"/>
                    </a:lnTo>
                    <a:lnTo>
                      <a:pt x="376" y="48"/>
                    </a:lnTo>
                    <a:lnTo>
                      <a:pt x="396" y="56"/>
                    </a:lnTo>
                    <a:lnTo>
                      <a:pt x="406" y="58"/>
                    </a:lnTo>
                    <a:lnTo>
                      <a:pt x="406" y="71"/>
                    </a:lnTo>
                    <a:lnTo>
                      <a:pt x="402" y="89"/>
                    </a:lnTo>
                    <a:lnTo>
                      <a:pt x="394" y="107"/>
                    </a:lnTo>
                    <a:lnTo>
                      <a:pt x="386" y="111"/>
                    </a:lnTo>
                    <a:lnTo>
                      <a:pt x="376" y="117"/>
                    </a:lnTo>
                    <a:lnTo>
                      <a:pt x="376" y="133"/>
                    </a:lnTo>
                    <a:lnTo>
                      <a:pt x="360" y="139"/>
                    </a:lnTo>
                    <a:lnTo>
                      <a:pt x="338" y="123"/>
                    </a:lnTo>
                    <a:lnTo>
                      <a:pt x="332" y="99"/>
                    </a:lnTo>
                    <a:lnTo>
                      <a:pt x="320" y="89"/>
                    </a:lnTo>
                    <a:lnTo>
                      <a:pt x="310" y="87"/>
                    </a:lnTo>
                    <a:lnTo>
                      <a:pt x="304" y="93"/>
                    </a:lnTo>
                    <a:lnTo>
                      <a:pt x="306" y="109"/>
                    </a:lnTo>
                    <a:lnTo>
                      <a:pt x="298" y="107"/>
                    </a:lnTo>
                    <a:lnTo>
                      <a:pt x="294" y="97"/>
                    </a:lnTo>
                    <a:lnTo>
                      <a:pt x="291" y="87"/>
                    </a:lnTo>
                    <a:lnTo>
                      <a:pt x="281" y="89"/>
                    </a:lnTo>
                    <a:lnTo>
                      <a:pt x="273" y="79"/>
                    </a:lnTo>
                    <a:lnTo>
                      <a:pt x="263" y="77"/>
                    </a:lnTo>
                    <a:lnTo>
                      <a:pt x="259" y="67"/>
                    </a:lnTo>
                    <a:lnTo>
                      <a:pt x="249" y="65"/>
                    </a:lnTo>
                    <a:lnTo>
                      <a:pt x="245" y="75"/>
                    </a:lnTo>
                    <a:lnTo>
                      <a:pt x="251" y="81"/>
                    </a:lnTo>
                    <a:lnTo>
                      <a:pt x="261" y="91"/>
                    </a:lnTo>
                    <a:lnTo>
                      <a:pt x="263" y="103"/>
                    </a:lnTo>
                    <a:lnTo>
                      <a:pt x="253" y="113"/>
                    </a:lnTo>
                    <a:lnTo>
                      <a:pt x="241" y="121"/>
                    </a:lnTo>
                    <a:lnTo>
                      <a:pt x="233" y="127"/>
                    </a:lnTo>
                    <a:lnTo>
                      <a:pt x="235" y="137"/>
                    </a:lnTo>
                    <a:lnTo>
                      <a:pt x="225" y="153"/>
                    </a:lnTo>
                    <a:lnTo>
                      <a:pt x="229" y="163"/>
                    </a:lnTo>
                    <a:lnTo>
                      <a:pt x="237" y="171"/>
                    </a:lnTo>
                    <a:lnTo>
                      <a:pt x="249" y="171"/>
                    </a:lnTo>
                    <a:lnTo>
                      <a:pt x="269" y="193"/>
                    </a:lnTo>
                    <a:lnTo>
                      <a:pt x="277" y="201"/>
                    </a:lnTo>
                    <a:lnTo>
                      <a:pt x="291" y="205"/>
                    </a:lnTo>
                    <a:lnTo>
                      <a:pt x="304" y="199"/>
                    </a:lnTo>
                    <a:lnTo>
                      <a:pt x="306" y="211"/>
                    </a:lnTo>
                    <a:lnTo>
                      <a:pt x="304" y="217"/>
                    </a:lnTo>
                    <a:lnTo>
                      <a:pt x="320" y="223"/>
                    </a:lnTo>
                    <a:lnTo>
                      <a:pt x="318" y="235"/>
                    </a:lnTo>
                    <a:lnTo>
                      <a:pt x="291" y="237"/>
                    </a:lnTo>
                    <a:lnTo>
                      <a:pt x="271" y="237"/>
                    </a:lnTo>
                    <a:lnTo>
                      <a:pt x="267" y="251"/>
                    </a:lnTo>
                    <a:lnTo>
                      <a:pt x="263" y="263"/>
                    </a:lnTo>
                    <a:lnTo>
                      <a:pt x="259" y="273"/>
                    </a:lnTo>
                    <a:lnTo>
                      <a:pt x="241" y="267"/>
                    </a:lnTo>
                    <a:lnTo>
                      <a:pt x="235" y="281"/>
                    </a:lnTo>
                    <a:lnTo>
                      <a:pt x="229" y="293"/>
                    </a:lnTo>
                    <a:lnTo>
                      <a:pt x="235" y="311"/>
                    </a:lnTo>
                    <a:lnTo>
                      <a:pt x="249" y="321"/>
                    </a:lnTo>
                    <a:lnTo>
                      <a:pt x="263" y="331"/>
                    </a:lnTo>
                    <a:lnTo>
                      <a:pt x="273" y="339"/>
                    </a:lnTo>
                    <a:lnTo>
                      <a:pt x="298" y="339"/>
                    </a:lnTo>
                    <a:lnTo>
                      <a:pt x="298" y="351"/>
                    </a:lnTo>
                    <a:lnTo>
                      <a:pt x="296" y="359"/>
                    </a:lnTo>
                    <a:lnTo>
                      <a:pt x="302" y="385"/>
                    </a:lnTo>
                    <a:lnTo>
                      <a:pt x="285" y="389"/>
                    </a:lnTo>
                    <a:lnTo>
                      <a:pt x="291" y="411"/>
                    </a:lnTo>
                    <a:lnTo>
                      <a:pt x="294" y="425"/>
                    </a:lnTo>
                    <a:lnTo>
                      <a:pt x="308" y="433"/>
                    </a:lnTo>
                    <a:lnTo>
                      <a:pt x="302" y="447"/>
                    </a:lnTo>
                    <a:lnTo>
                      <a:pt x="302" y="459"/>
                    </a:lnTo>
                    <a:lnTo>
                      <a:pt x="330" y="463"/>
                    </a:lnTo>
                    <a:lnTo>
                      <a:pt x="318" y="479"/>
                    </a:lnTo>
                    <a:lnTo>
                      <a:pt x="318" y="489"/>
                    </a:lnTo>
                    <a:lnTo>
                      <a:pt x="334" y="509"/>
                    </a:lnTo>
                    <a:lnTo>
                      <a:pt x="328" y="537"/>
                    </a:lnTo>
                    <a:lnTo>
                      <a:pt x="338" y="559"/>
                    </a:lnTo>
                    <a:lnTo>
                      <a:pt x="346" y="581"/>
                    </a:lnTo>
                    <a:lnTo>
                      <a:pt x="344" y="601"/>
                    </a:lnTo>
                    <a:lnTo>
                      <a:pt x="348" y="613"/>
                    </a:lnTo>
                    <a:lnTo>
                      <a:pt x="350" y="636"/>
                    </a:lnTo>
                    <a:lnTo>
                      <a:pt x="350" y="642"/>
                    </a:lnTo>
                    <a:lnTo>
                      <a:pt x="340" y="642"/>
                    </a:lnTo>
                    <a:lnTo>
                      <a:pt x="328" y="634"/>
                    </a:lnTo>
                    <a:lnTo>
                      <a:pt x="320" y="646"/>
                    </a:lnTo>
                    <a:lnTo>
                      <a:pt x="314" y="646"/>
                    </a:lnTo>
                    <a:lnTo>
                      <a:pt x="310" y="646"/>
                    </a:lnTo>
                    <a:lnTo>
                      <a:pt x="308" y="644"/>
                    </a:lnTo>
                    <a:lnTo>
                      <a:pt x="306" y="627"/>
                    </a:lnTo>
                    <a:lnTo>
                      <a:pt x="306" y="607"/>
                    </a:lnTo>
                    <a:lnTo>
                      <a:pt x="302" y="585"/>
                    </a:lnTo>
                    <a:lnTo>
                      <a:pt x="296" y="593"/>
                    </a:lnTo>
                    <a:lnTo>
                      <a:pt x="294" y="617"/>
                    </a:lnTo>
                    <a:lnTo>
                      <a:pt x="289" y="634"/>
                    </a:lnTo>
                    <a:lnTo>
                      <a:pt x="281" y="642"/>
                    </a:lnTo>
                    <a:lnTo>
                      <a:pt x="267" y="650"/>
                    </a:lnTo>
                    <a:lnTo>
                      <a:pt x="255" y="640"/>
                    </a:lnTo>
                    <a:lnTo>
                      <a:pt x="249" y="619"/>
                    </a:lnTo>
                    <a:lnTo>
                      <a:pt x="247" y="603"/>
                    </a:lnTo>
                    <a:lnTo>
                      <a:pt x="251" y="589"/>
                    </a:lnTo>
                    <a:lnTo>
                      <a:pt x="247" y="583"/>
                    </a:lnTo>
                    <a:lnTo>
                      <a:pt x="237" y="581"/>
                    </a:lnTo>
                    <a:lnTo>
                      <a:pt x="229" y="569"/>
                    </a:lnTo>
                    <a:lnTo>
                      <a:pt x="223" y="573"/>
                    </a:lnTo>
                    <a:lnTo>
                      <a:pt x="229" y="583"/>
                    </a:lnTo>
                    <a:lnTo>
                      <a:pt x="239" y="593"/>
                    </a:lnTo>
                    <a:lnTo>
                      <a:pt x="239" y="613"/>
                    </a:lnTo>
                    <a:lnTo>
                      <a:pt x="233" y="613"/>
                    </a:lnTo>
                    <a:lnTo>
                      <a:pt x="229" y="615"/>
                    </a:lnTo>
                    <a:lnTo>
                      <a:pt x="227" y="617"/>
                    </a:lnTo>
                    <a:lnTo>
                      <a:pt x="227" y="627"/>
                    </a:lnTo>
                    <a:lnTo>
                      <a:pt x="205" y="642"/>
                    </a:lnTo>
                    <a:lnTo>
                      <a:pt x="197" y="642"/>
                    </a:lnTo>
                    <a:lnTo>
                      <a:pt x="175" y="652"/>
                    </a:lnTo>
                    <a:lnTo>
                      <a:pt x="169" y="628"/>
                    </a:lnTo>
                    <a:lnTo>
                      <a:pt x="155" y="628"/>
                    </a:lnTo>
                    <a:lnTo>
                      <a:pt x="147" y="611"/>
                    </a:lnTo>
                    <a:lnTo>
                      <a:pt x="125" y="615"/>
                    </a:lnTo>
                    <a:lnTo>
                      <a:pt x="119" y="595"/>
                    </a:lnTo>
                    <a:lnTo>
                      <a:pt x="99" y="587"/>
                    </a:lnTo>
                    <a:lnTo>
                      <a:pt x="105" y="561"/>
                    </a:lnTo>
                    <a:lnTo>
                      <a:pt x="93" y="541"/>
                    </a:lnTo>
                    <a:lnTo>
                      <a:pt x="79" y="537"/>
                    </a:lnTo>
                    <a:lnTo>
                      <a:pt x="64" y="515"/>
                    </a:lnTo>
                    <a:lnTo>
                      <a:pt x="70" y="495"/>
                    </a:lnTo>
                    <a:lnTo>
                      <a:pt x="44" y="495"/>
                    </a:lnTo>
                    <a:lnTo>
                      <a:pt x="22" y="489"/>
                    </a:lnTo>
                    <a:lnTo>
                      <a:pt x="0" y="469"/>
                    </a:lnTo>
                    <a:lnTo>
                      <a:pt x="2" y="451"/>
                    </a:lnTo>
                    <a:lnTo>
                      <a:pt x="2" y="439"/>
                    </a:lnTo>
                    <a:lnTo>
                      <a:pt x="26" y="431"/>
                    </a:lnTo>
                    <a:lnTo>
                      <a:pt x="46" y="445"/>
                    </a:lnTo>
                    <a:lnTo>
                      <a:pt x="56" y="423"/>
                    </a:lnTo>
                    <a:lnTo>
                      <a:pt x="85" y="417"/>
                    </a:lnTo>
                    <a:lnTo>
                      <a:pt x="103" y="407"/>
                    </a:lnTo>
                    <a:lnTo>
                      <a:pt x="109" y="387"/>
                    </a:lnTo>
                    <a:lnTo>
                      <a:pt x="137" y="403"/>
                    </a:lnTo>
                    <a:lnTo>
                      <a:pt x="147" y="395"/>
                    </a:lnTo>
                    <a:lnTo>
                      <a:pt x="145" y="375"/>
                    </a:lnTo>
                    <a:lnTo>
                      <a:pt x="173" y="369"/>
                    </a:lnTo>
                    <a:lnTo>
                      <a:pt x="197" y="337"/>
                    </a:lnTo>
                    <a:lnTo>
                      <a:pt x="197" y="309"/>
                    </a:lnTo>
                    <a:lnTo>
                      <a:pt x="209" y="291"/>
                    </a:lnTo>
                    <a:lnTo>
                      <a:pt x="205" y="281"/>
                    </a:lnTo>
                    <a:lnTo>
                      <a:pt x="211" y="263"/>
                    </a:lnTo>
                    <a:lnTo>
                      <a:pt x="199" y="251"/>
                    </a:lnTo>
                    <a:lnTo>
                      <a:pt x="201" y="231"/>
                    </a:lnTo>
                    <a:lnTo>
                      <a:pt x="193" y="213"/>
                    </a:lnTo>
                    <a:lnTo>
                      <a:pt x="203" y="203"/>
                    </a:lnTo>
                    <a:lnTo>
                      <a:pt x="227" y="203"/>
                    </a:lnTo>
                    <a:lnTo>
                      <a:pt x="229" y="189"/>
                    </a:lnTo>
                    <a:lnTo>
                      <a:pt x="207" y="179"/>
                    </a:lnTo>
                    <a:lnTo>
                      <a:pt x="207" y="167"/>
                    </a:lnTo>
                    <a:lnTo>
                      <a:pt x="197" y="151"/>
                    </a:lnTo>
                    <a:lnTo>
                      <a:pt x="215" y="129"/>
                    </a:lnTo>
                    <a:lnTo>
                      <a:pt x="231" y="115"/>
                    </a:lnTo>
                    <a:lnTo>
                      <a:pt x="245" y="101"/>
                    </a:lnTo>
                    <a:lnTo>
                      <a:pt x="231" y="83"/>
                    </a:lnTo>
                    <a:lnTo>
                      <a:pt x="233" y="61"/>
                    </a:lnTo>
                    <a:lnTo>
                      <a:pt x="231" y="42"/>
                    </a:lnTo>
                    <a:lnTo>
                      <a:pt x="219" y="26"/>
                    </a:lnTo>
                    <a:lnTo>
                      <a:pt x="215" y="16"/>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00" name="JHARKHAND"/>
              <p:cNvSpPr>
                <a:spLocks/>
              </p:cNvSpPr>
              <p:nvPr/>
            </p:nvSpPr>
            <p:spPr bwMode="auto">
              <a:xfrm>
                <a:off x="5586850" y="3566417"/>
                <a:ext cx="749300" cy="603250"/>
              </a:xfrm>
              <a:custGeom>
                <a:avLst/>
                <a:gdLst/>
                <a:ahLst/>
                <a:cxnLst>
                  <a:cxn ang="0">
                    <a:pos x="10" y="116"/>
                  </a:cxn>
                  <a:cxn ang="0">
                    <a:pos x="12" y="96"/>
                  </a:cxn>
                  <a:cxn ang="0">
                    <a:pos x="68" y="94"/>
                  </a:cxn>
                  <a:cxn ang="0">
                    <a:pos x="112" y="120"/>
                  </a:cxn>
                  <a:cxn ang="0">
                    <a:pos x="151" y="98"/>
                  </a:cxn>
                  <a:cxn ang="0">
                    <a:pos x="179" y="114"/>
                  </a:cxn>
                  <a:cxn ang="0">
                    <a:pos x="221" y="98"/>
                  </a:cxn>
                  <a:cxn ang="0">
                    <a:pos x="251" y="62"/>
                  </a:cxn>
                  <a:cxn ang="0">
                    <a:pos x="263" y="74"/>
                  </a:cxn>
                  <a:cxn ang="0">
                    <a:pos x="287" y="88"/>
                  </a:cxn>
                  <a:cxn ang="0">
                    <a:pos x="321" y="116"/>
                  </a:cxn>
                  <a:cxn ang="0">
                    <a:pos x="340" y="84"/>
                  </a:cxn>
                  <a:cxn ang="0">
                    <a:pos x="372" y="82"/>
                  </a:cxn>
                  <a:cxn ang="0">
                    <a:pos x="386" y="54"/>
                  </a:cxn>
                  <a:cxn ang="0">
                    <a:pos x="410" y="20"/>
                  </a:cxn>
                  <a:cxn ang="0">
                    <a:pos x="448" y="0"/>
                  </a:cxn>
                  <a:cxn ang="0">
                    <a:pos x="460" y="22"/>
                  </a:cxn>
                  <a:cxn ang="0">
                    <a:pos x="466" y="52"/>
                  </a:cxn>
                  <a:cxn ang="0">
                    <a:pos x="458" y="80"/>
                  </a:cxn>
                  <a:cxn ang="0">
                    <a:pos x="434" y="140"/>
                  </a:cxn>
                  <a:cxn ang="0">
                    <a:pos x="408" y="166"/>
                  </a:cxn>
                  <a:cxn ang="0">
                    <a:pos x="370" y="158"/>
                  </a:cxn>
                  <a:cxn ang="0">
                    <a:pos x="346" y="188"/>
                  </a:cxn>
                  <a:cxn ang="0">
                    <a:pos x="307" y="216"/>
                  </a:cxn>
                  <a:cxn ang="0">
                    <a:pos x="263" y="210"/>
                  </a:cxn>
                  <a:cxn ang="0">
                    <a:pos x="261" y="240"/>
                  </a:cxn>
                  <a:cxn ang="0">
                    <a:pos x="305" y="266"/>
                  </a:cxn>
                  <a:cxn ang="0">
                    <a:pos x="325" y="286"/>
                  </a:cxn>
                  <a:cxn ang="0">
                    <a:pos x="354" y="312"/>
                  </a:cxn>
                  <a:cxn ang="0">
                    <a:pos x="360" y="358"/>
                  </a:cxn>
                  <a:cxn ang="0">
                    <a:pos x="323" y="346"/>
                  </a:cxn>
                  <a:cxn ang="0">
                    <a:pos x="281" y="320"/>
                  </a:cxn>
                  <a:cxn ang="0">
                    <a:pos x="261" y="380"/>
                  </a:cxn>
                  <a:cxn ang="0">
                    <a:pos x="233" y="376"/>
                  </a:cxn>
                  <a:cxn ang="0">
                    <a:pos x="199" y="378"/>
                  </a:cxn>
                  <a:cxn ang="0">
                    <a:pos x="185" y="344"/>
                  </a:cxn>
                  <a:cxn ang="0">
                    <a:pos x="149" y="334"/>
                  </a:cxn>
                  <a:cxn ang="0">
                    <a:pos x="115" y="346"/>
                  </a:cxn>
                  <a:cxn ang="0">
                    <a:pos x="78" y="334"/>
                  </a:cxn>
                  <a:cxn ang="0">
                    <a:pos x="82" y="312"/>
                  </a:cxn>
                  <a:cxn ang="0">
                    <a:pos x="108" y="286"/>
                  </a:cxn>
                  <a:cxn ang="0">
                    <a:pos x="84" y="272"/>
                  </a:cxn>
                  <a:cxn ang="0">
                    <a:pos x="70" y="238"/>
                  </a:cxn>
                  <a:cxn ang="0">
                    <a:pos x="58" y="202"/>
                  </a:cxn>
                  <a:cxn ang="0">
                    <a:pos x="38" y="180"/>
                  </a:cxn>
                  <a:cxn ang="0">
                    <a:pos x="8" y="144"/>
                  </a:cxn>
                </a:cxnLst>
                <a:rect l="0" t="0" r="r" b="b"/>
                <a:pathLst>
                  <a:path w="472" h="380">
                    <a:moveTo>
                      <a:pt x="0" y="142"/>
                    </a:moveTo>
                    <a:lnTo>
                      <a:pt x="10" y="116"/>
                    </a:lnTo>
                    <a:lnTo>
                      <a:pt x="2" y="98"/>
                    </a:lnTo>
                    <a:lnTo>
                      <a:pt x="12" y="96"/>
                    </a:lnTo>
                    <a:lnTo>
                      <a:pt x="40" y="102"/>
                    </a:lnTo>
                    <a:lnTo>
                      <a:pt x="68" y="94"/>
                    </a:lnTo>
                    <a:lnTo>
                      <a:pt x="98" y="94"/>
                    </a:lnTo>
                    <a:lnTo>
                      <a:pt x="112" y="120"/>
                    </a:lnTo>
                    <a:lnTo>
                      <a:pt x="131" y="114"/>
                    </a:lnTo>
                    <a:lnTo>
                      <a:pt x="151" y="98"/>
                    </a:lnTo>
                    <a:lnTo>
                      <a:pt x="159" y="116"/>
                    </a:lnTo>
                    <a:lnTo>
                      <a:pt x="179" y="114"/>
                    </a:lnTo>
                    <a:lnTo>
                      <a:pt x="197" y="100"/>
                    </a:lnTo>
                    <a:lnTo>
                      <a:pt x="221" y="98"/>
                    </a:lnTo>
                    <a:lnTo>
                      <a:pt x="239" y="92"/>
                    </a:lnTo>
                    <a:lnTo>
                      <a:pt x="251" y="62"/>
                    </a:lnTo>
                    <a:lnTo>
                      <a:pt x="257" y="68"/>
                    </a:lnTo>
                    <a:lnTo>
                      <a:pt x="263" y="74"/>
                    </a:lnTo>
                    <a:lnTo>
                      <a:pt x="285" y="70"/>
                    </a:lnTo>
                    <a:lnTo>
                      <a:pt x="287" y="88"/>
                    </a:lnTo>
                    <a:lnTo>
                      <a:pt x="301" y="92"/>
                    </a:lnTo>
                    <a:lnTo>
                      <a:pt x="321" y="116"/>
                    </a:lnTo>
                    <a:lnTo>
                      <a:pt x="327" y="94"/>
                    </a:lnTo>
                    <a:lnTo>
                      <a:pt x="340" y="84"/>
                    </a:lnTo>
                    <a:lnTo>
                      <a:pt x="370" y="94"/>
                    </a:lnTo>
                    <a:lnTo>
                      <a:pt x="372" y="82"/>
                    </a:lnTo>
                    <a:lnTo>
                      <a:pt x="384" y="82"/>
                    </a:lnTo>
                    <a:lnTo>
                      <a:pt x="386" y="54"/>
                    </a:lnTo>
                    <a:lnTo>
                      <a:pt x="390" y="34"/>
                    </a:lnTo>
                    <a:lnTo>
                      <a:pt x="410" y="20"/>
                    </a:lnTo>
                    <a:lnTo>
                      <a:pt x="426" y="2"/>
                    </a:lnTo>
                    <a:lnTo>
                      <a:pt x="448" y="0"/>
                    </a:lnTo>
                    <a:lnTo>
                      <a:pt x="462" y="2"/>
                    </a:lnTo>
                    <a:lnTo>
                      <a:pt x="460" y="22"/>
                    </a:lnTo>
                    <a:lnTo>
                      <a:pt x="472" y="34"/>
                    </a:lnTo>
                    <a:lnTo>
                      <a:pt x="466" y="52"/>
                    </a:lnTo>
                    <a:lnTo>
                      <a:pt x="470" y="62"/>
                    </a:lnTo>
                    <a:lnTo>
                      <a:pt x="458" y="80"/>
                    </a:lnTo>
                    <a:lnTo>
                      <a:pt x="458" y="108"/>
                    </a:lnTo>
                    <a:lnTo>
                      <a:pt x="434" y="140"/>
                    </a:lnTo>
                    <a:lnTo>
                      <a:pt x="406" y="146"/>
                    </a:lnTo>
                    <a:lnTo>
                      <a:pt x="408" y="166"/>
                    </a:lnTo>
                    <a:lnTo>
                      <a:pt x="398" y="174"/>
                    </a:lnTo>
                    <a:lnTo>
                      <a:pt x="370" y="158"/>
                    </a:lnTo>
                    <a:lnTo>
                      <a:pt x="364" y="178"/>
                    </a:lnTo>
                    <a:lnTo>
                      <a:pt x="346" y="188"/>
                    </a:lnTo>
                    <a:lnTo>
                      <a:pt x="317" y="194"/>
                    </a:lnTo>
                    <a:lnTo>
                      <a:pt x="307" y="216"/>
                    </a:lnTo>
                    <a:lnTo>
                      <a:pt x="287" y="202"/>
                    </a:lnTo>
                    <a:lnTo>
                      <a:pt x="263" y="210"/>
                    </a:lnTo>
                    <a:lnTo>
                      <a:pt x="263" y="224"/>
                    </a:lnTo>
                    <a:lnTo>
                      <a:pt x="261" y="240"/>
                    </a:lnTo>
                    <a:lnTo>
                      <a:pt x="283" y="260"/>
                    </a:lnTo>
                    <a:lnTo>
                      <a:pt x="305" y="266"/>
                    </a:lnTo>
                    <a:lnTo>
                      <a:pt x="331" y="266"/>
                    </a:lnTo>
                    <a:lnTo>
                      <a:pt x="325" y="286"/>
                    </a:lnTo>
                    <a:lnTo>
                      <a:pt x="340" y="308"/>
                    </a:lnTo>
                    <a:lnTo>
                      <a:pt x="354" y="312"/>
                    </a:lnTo>
                    <a:lnTo>
                      <a:pt x="366" y="332"/>
                    </a:lnTo>
                    <a:lnTo>
                      <a:pt x="360" y="358"/>
                    </a:lnTo>
                    <a:lnTo>
                      <a:pt x="334" y="344"/>
                    </a:lnTo>
                    <a:lnTo>
                      <a:pt x="323" y="346"/>
                    </a:lnTo>
                    <a:lnTo>
                      <a:pt x="313" y="336"/>
                    </a:lnTo>
                    <a:lnTo>
                      <a:pt x="281" y="320"/>
                    </a:lnTo>
                    <a:lnTo>
                      <a:pt x="279" y="372"/>
                    </a:lnTo>
                    <a:lnTo>
                      <a:pt x="261" y="380"/>
                    </a:lnTo>
                    <a:lnTo>
                      <a:pt x="257" y="370"/>
                    </a:lnTo>
                    <a:lnTo>
                      <a:pt x="233" y="376"/>
                    </a:lnTo>
                    <a:lnTo>
                      <a:pt x="219" y="360"/>
                    </a:lnTo>
                    <a:lnTo>
                      <a:pt x="199" y="378"/>
                    </a:lnTo>
                    <a:lnTo>
                      <a:pt x="177" y="362"/>
                    </a:lnTo>
                    <a:lnTo>
                      <a:pt x="185" y="344"/>
                    </a:lnTo>
                    <a:lnTo>
                      <a:pt x="179" y="324"/>
                    </a:lnTo>
                    <a:lnTo>
                      <a:pt x="149" y="334"/>
                    </a:lnTo>
                    <a:lnTo>
                      <a:pt x="125" y="336"/>
                    </a:lnTo>
                    <a:lnTo>
                      <a:pt x="115" y="346"/>
                    </a:lnTo>
                    <a:lnTo>
                      <a:pt x="86" y="344"/>
                    </a:lnTo>
                    <a:lnTo>
                      <a:pt x="78" y="334"/>
                    </a:lnTo>
                    <a:lnTo>
                      <a:pt x="70" y="314"/>
                    </a:lnTo>
                    <a:lnTo>
                      <a:pt x="82" y="312"/>
                    </a:lnTo>
                    <a:lnTo>
                      <a:pt x="92" y="294"/>
                    </a:lnTo>
                    <a:lnTo>
                      <a:pt x="108" y="286"/>
                    </a:lnTo>
                    <a:lnTo>
                      <a:pt x="102" y="272"/>
                    </a:lnTo>
                    <a:lnTo>
                      <a:pt x="84" y="272"/>
                    </a:lnTo>
                    <a:lnTo>
                      <a:pt x="74" y="260"/>
                    </a:lnTo>
                    <a:lnTo>
                      <a:pt x="70" y="238"/>
                    </a:lnTo>
                    <a:lnTo>
                      <a:pt x="62" y="230"/>
                    </a:lnTo>
                    <a:lnTo>
                      <a:pt x="58" y="202"/>
                    </a:lnTo>
                    <a:lnTo>
                      <a:pt x="38" y="202"/>
                    </a:lnTo>
                    <a:lnTo>
                      <a:pt x="38" y="180"/>
                    </a:lnTo>
                    <a:lnTo>
                      <a:pt x="24" y="168"/>
                    </a:lnTo>
                    <a:lnTo>
                      <a:pt x="8" y="144"/>
                    </a:lnTo>
                    <a:lnTo>
                      <a:pt x="0" y="142"/>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01" name="BIHAR"/>
              <p:cNvSpPr>
                <a:spLocks/>
              </p:cNvSpPr>
              <p:nvPr/>
            </p:nvSpPr>
            <p:spPr bwMode="auto">
              <a:xfrm>
                <a:off x="5583675" y="3177480"/>
                <a:ext cx="806450" cy="579437"/>
              </a:xfrm>
              <a:custGeom>
                <a:avLst/>
                <a:gdLst/>
                <a:ahLst/>
                <a:cxnLst>
                  <a:cxn ang="0">
                    <a:pos x="18" y="317"/>
                  </a:cxn>
                  <a:cxn ang="0">
                    <a:pos x="2" y="287"/>
                  </a:cxn>
                  <a:cxn ang="0">
                    <a:pos x="40" y="243"/>
                  </a:cxn>
                  <a:cxn ang="0">
                    <a:pos x="80" y="203"/>
                  </a:cxn>
                  <a:cxn ang="0">
                    <a:pos x="104" y="199"/>
                  </a:cxn>
                  <a:cxn ang="0">
                    <a:pos x="129" y="201"/>
                  </a:cxn>
                  <a:cxn ang="0">
                    <a:pos x="108" y="181"/>
                  </a:cxn>
                  <a:cxn ang="0">
                    <a:pos x="64" y="147"/>
                  </a:cxn>
                  <a:cxn ang="0">
                    <a:pos x="84" y="127"/>
                  </a:cxn>
                  <a:cxn ang="0">
                    <a:pos x="66" y="105"/>
                  </a:cxn>
                  <a:cxn ang="0">
                    <a:pos x="108" y="99"/>
                  </a:cxn>
                  <a:cxn ang="0">
                    <a:pos x="88" y="68"/>
                  </a:cxn>
                  <a:cxn ang="0">
                    <a:pos x="60" y="32"/>
                  </a:cxn>
                  <a:cxn ang="0">
                    <a:pos x="78" y="0"/>
                  </a:cxn>
                  <a:cxn ang="0">
                    <a:pos x="133" y="22"/>
                  </a:cxn>
                  <a:cxn ang="0">
                    <a:pos x="157" y="58"/>
                  </a:cxn>
                  <a:cxn ang="0">
                    <a:pos x="189" y="74"/>
                  </a:cxn>
                  <a:cxn ang="0">
                    <a:pos x="235" y="70"/>
                  </a:cxn>
                  <a:cxn ang="0">
                    <a:pos x="245" y="95"/>
                  </a:cxn>
                  <a:cxn ang="0">
                    <a:pos x="275" y="99"/>
                  </a:cxn>
                  <a:cxn ang="0">
                    <a:pos x="346" y="117"/>
                  </a:cxn>
                  <a:cxn ang="0">
                    <a:pos x="386" y="117"/>
                  </a:cxn>
                  <a:cxn ang="0">
                    <a:pos x="420" y="113"/>
                  </a:cxn>
                  <a:cxn ang="0">
                    <a:pos x="468" y="107"/>
                  </a:cxn>
                  <a:cxn ang="0">
                    <a:pos x="494" y="99"/>
                  </a:cxn>
                  <a:cxn ang="0">
                    <a:pos x="500" y="127"/>
                  </a:cxn>
                  <a:cxn ang="0">
                    <a:pos x="478" y="145"/>
                  </a:cxn>
                  <a:cxn ang="0">
                    <a:pos x="470" y="183"/>
                  </a:cxn>
                  <a:cxn ang="0">
                    <a:pos x="492" y="205"/>
                  </a:cxn>
                  <a:cxn ang="0">
                    <a:pos x="466" y="219"/>
                  </a:cxn>
                  <a:cxn ang="0">
                    <a:pos x="464" y="247"/>
                  </a:cxn>
                  <a:cxn ang="0">
                    <a:pos x="428" y="247"/>
                  </a:cxn>
                  <a:cxn ang="0">
                    <a:pos x="392" y="279"/>
                  </a:cxn>
                  <a:cxn ang="0">
                    <a:pos x="386" y="327"/>
                  </a:cxn>
                  <a:cxn ang="0">
                    <a:pos x="372" y="339"/>
                  </a:cxn>
                  <a:cxn ang="0">
                    <a:pos x="329" y="339"/>
                  </a:cxn>
                  <a:cxn ang="0">
                    <a:pos x="303" y="337"/>
                  </a:cxn>
                  <a:cxn ang="0">
                    <a:pos x="287" y="315"/>
                  </a:cxn>
                  <a:cxn ang="0">
                    <a:pos x="263" y="317"/>
                  </a:cxn>
                  <a:cxn ang="0">
                    <a:pos x="241" y="337"/>
                  </a:cxn>
                  <a:cxn ang="0">
                    <a:pos x="199" y="345"/>
                  </a:cxn>
                  <a:cxn ang="0">
                    <a:pos x="161" y="361"/>
                  </a:cxn>
                  <a:cxn ang="0">
                    <a:pos x="133" y="359"/>
                  </a:cxn>
                  <a:cxn ang="0">
                    <a:pos x="100" y="339"/>
                  </a:cxn>
                  <a:cxn ang="0">
                    <a:pos x="42" y="347"/>
                  </a:cxn>
                </a:cxnLst>
                <a:rect l="0" t="0" r="r" b="b"/>
                <a:pathLst>
                  <a:path w="508" h="365">
                    <a:moveTo>
                      <a:pt x="18" y="343"/>
                    </a:moveTo>
                    <a:lnTo>
                      <a:pt x="18" y="317"/>
                    </a:lnTo>
                    <a:lnTo>
                      <a:pt x="0" y="303"/>
                    </a:lnTo>
                    <a:lnTo>
                      <a:pt x="2" y="287"/>
                    </a:lnTo>
                    <a:lnTo>
                      <a:pt x="4" y="259"/>
                    </a:lnTo>
                    <a:lnTo>
                      <a:pt x="40" y="243"/>
                    </a:lnTo>
                    <a:lnTo>
                      <a:pt x="70" y="213"/>
                    </a:lnTo>
                    <a:lnTo>
                      <a:pt x="80" y="203"/>
                    </a:lnTo>
                    <a:lnTo>
                      <a:pt x="100" y="215"/>
                    </a:lnTo>
                    <a:lnTo>
                      <a:pt x="104" y="199"/>
                    </a:lnTo>
                    <a:lnTo>
                      <a:pt x="117" y="209"/>
                    </a:lnTo>
                    <a:lnTo>
                      <a:pt x="129" y="201"/>
                    </a:lnTo>
                    <a:lnTo>
                      <a:pt x="121" y="189"/>
                    </a:lnTo>
                    <a:lnTo>
                      <a:pt x="108" y="181"/>
                    </a:lnTo>
                    <a:lnTo>
                      <a:pt x="94" y="181"/>
                    </a:lnTo>
                    <a:lnTo>
                      <a:pt x="64" y="147"/>
                    </a:lnTo>
                    <a:lnTo>
                      <a:pt x="76" y="141"/>
                    </a:lnTo>
                    <a:lnTo>
                      <a:pt x="84" y="127"/>
                    </a:lnTo>
                    <a:lnTo>
                      <a:pt x="56" y="119"/>
                    </a:lnTo>
                    <a:lnTo>
                      <a:pt x="66" y="105"/>
                    </a:lnTo>
                    <a:lnTo>
                      <a:pt x="84" y="97"/>
                    </a:lnTo>
                    <a:lnTo>
                      <a:pt x="108" y="99"/>
                    </a:lnTo>
                    <a:lnTo>
                      <a:pt x="94" y="83"/>
                    </a:lnTo>
                    <a:lnTo>
                      <a:pt x="88" y="68"/>
                    </a:lnTo>
                    <a:lnTo>
                      <a:pt x="70" y="66"/>
                    </a:lnTo>
                    <a:lnTo>
                      <a:pt x="60" y="32"/>
                    </a:lnTo>
                    <a:lnTo>
                      <a:pt x="48" y="12"/>
                    </a:lnTo>
                    <a:lnTo>
                      <a:pt x="78" y="0"/>
                    </a:lnTo>
                    <a:lnTo>
                      <a:pt x="98" y="14"/>
                    </a:lnTo>
                    <a:lnTo>
                      <a:pt x="133" y="22"/>
                    </a:lnTo>
                    <a:lnTo>
                      <a:pt x="131" y="50"/>
                    </a:lnTo>
                    <a:lnTo>
                      <a:pt x="157" y="58"/>
                    </a:lnTo>
                    <a:lnTo>
                      <a:pt x="177" y="72"/>
                    </a:lnTo>
                    <a:lnTo>
                      <a:pt x="189" y="74"/>
                    </a:lnTo>
                    <a:lnTo>
                      <a:pt x="203" y="87"/>
                    </a:lnTo>
                    <a:lnTo>
                      <a:pt x="235" y="70"/>
                    </a:lnTo>
                    <a:lnTo>
                      <a:pt x="245" y="79"/>
                    </a:lnTo>
                    <a:lnTo>
                      <a:pt x="245" y="95"/>
                    </a:lnTo>
                    <a:lnTo>
                      <a:pt x="257" y="107"/>
                    </a:lnTo>
                    <a:lnTo>
                      <a:pt x="275" y="99"/>
                    </a:lnTo>
                    <a:lnTo>
                      <a:pt x="311" y="101"/>
                    </a:lnTo>
                    <a:lnTo>
                      <a:pt x="346" y="117"/>
                    </a:lnTo>
                    <a:lnTo>
                      <a:pt x="380" y="97"/>
                    </a:lnTo>
                    <a:lnTo>
                      <a:pt x="386" y="117"/>
                    </a:lnTo>
                    <a:lnTo>
                      <a:pt x="406" y="123"/>
                    </a:lnTo>
                    <a:lnTo>
                      <a:pt x="420" y="113"/>
                    </a:lnTo>
                    <a:lnTo>
                      <a:pt x="438" y="121"/>
                    </a:lnTo>
                    <a:lnTo>
                      <a:pt x="468" y="107"/>
                    </a:lnTo>
                    <a:lnTo>
                      <a:pt x="476" y="119"/>
                    </a:lnTo>
                    <a:lnTo>
                      <a:pt x="494" y="99"/>
                    </a:lnTo>
                    <a:lnTo>
                      <a:pt x="508" y="117"/>
                    </a:lnTo>
                    <a:lnTo>
                      <a:pt x="500" y="127"/>
                    </a:lnTo>
                    <a:lnTo>
                      <a:pt x="494" y="131"/>
                    </a:lnTo>
                    <a:lnTo>
                      <a:pt x="478" y="145"/>
                    </a:lnTo>
                    <a:lnTo>
                      <a:pt x="460" y="167"/>
                    </a:lnTo>
                    <a:lnTo>
                      <a:pt x="470" y="183"/>
                    </a:lnTo>
                    <a:lnTo>
                      <a:pt x="470" y="195"/>
                    </a:lnTo>
                    <a:lnTo>
                      <a:pt x="492" y="205"/>
                    </a:lnTo>
                    <a:lnTo>
                      <a:pt x="490" y="219"/>
                    </a:lnTo>
                    <a:lnTo>
                      <a:pt x="466" y="219"/>
                    </a:lnTo>
                    <a:lnTo>
                      <a:pt x="456" y="229"/>
                    </a:lnTo>
                    <a:lnTo>
                      <a:pt x="464" y="247"/>
                    </a:lnTo>
                    <a:lnTo>
                      <a:pt x="450" y="245"/>
                    </a:lnTo>
                    <a:lnTo>
                      <a:pt x="428" y="247"/>
                    </a:lnTo>
                    <a:lnTo>
                      <a:pt x="412" y="265"/>
                    </a:lnTo>
                    <a:lnTo>
                      <a:pt x="392" y="279"/>
                    </a:lnTo>
                    <a:lnTo>
                      <a:pt x="388" y="297"/>
                    </a:lnTo>
                    <a:lnTo>
                      <a:pt x="386" y="327"/>
                    </a:lnTo>
                    <a:lnTo>
                      <a:pt x="374" y="327"/>
                    </a:lnTo>
                    <a:lnTo>
                      <a:pt x="372" y="339"/>
                    </a:lnTo>
                    <a:lnTo>
                      <a:pt x="342" y="329"/>
                    </a:lnTo>
                    <a:lnTo>
                      <a:pt x="329" y="339"/>
                    </a:lnTo>
                    <a:lnTo>
                      <a:pt x="323" y="361"/>
                    </a:lnTo>
                    <a:lnTo>
                      <a:pt x="303" y="337"/>
                    </a:lnTo>
                    <a:lnTo>
                      <a:pt x="289" y="333"/>
                    </a:lnTo>
                    <a:lnTo>
                      <a:pt x="287" y="315"/>
                    </a:lnTo>
                    <a:lnTo>
                      <a:pt x="265" y="319"/>
                    </a:lnTo>
                    <a:lnTo>
                      <a:pt x="263" y="317"/>
                    </a:lnTo>
                    <a:lnTo>
                      <a:pt x="253" y="307"/>
                    </a:lnTo>
                    <a:lnTo>
                      <a:pt x="241" y="337"/>
                    </a:lnTo>
                    <a:lnTo>
                      <a:pt x="223" y="343"/>
                    </a:lnTo>
                    <a:lnTo>
                      <a:pt x="199" y="345"/>
                    </a:lnTo>
                    <a:lnTo>
                      <a:pt x="181" y="359"/>
                    </a:lnTo>
                    <a:lnTo>
                      <a:pt x="161" y="361"/>
                    </a:lnTo>
                    <a:lnTo>
                      <a:pt x="153" y="343"/>
                    </a:lnTo>
                    <a:lnTo>
                      <a:pt x="133" y="359"/>
                    </a:lnTo>
                    <a:lnTo>
                      <a:pt x="114" y="365"/>
                    </a:lnTo>
                    <a:lnTo>
                      <a:pt x="100" y="339"/>
                    </a:lnTo>
                    <a:lnTo>
                      <a:pt x="72" y="339"/>
                    </a:lnTo>
                    <a:lnTo>
                      <a:pt x="42" y="347"/>
                    </a:lnTo>
                    <a:lnTo>
                      <a:pt x="18" y="343"/>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02" name="MADHYA PRADESH"/>
              <p:cNvSpPr>
                <a:spLocks/>
              </p:cNvSpPr>
              <p:nvPr/>
            </p:nvSpPr>
            <p:spPr bwMode="auto">
              <a:xfrm>
                <a:off x="4024750" y="3294955"/>
                <a:ext cx="1470025" cy="1028700"/>
              </a:xfrm>
              <a:custGeom>
                <a:avLst/>
                <a:gdLst/>
                <a:ahLst/>
                <a:cxnLst>
                  <a:cxn ang="0">
                    <a:pos x="76" y="403"/>
                  </a:cxn>
                  <a:cxn ang="0">
                    <a:pos x="102" y="343"/>
                  </a:cxn>
                  <a:cxn ang="0">
                    <a:pos x="82" y="281"/>
                  </a:cxn>
                  <a:cxn ang="0">
                    <a:pos x="110" y="231"/>
                  </a:cxn>
                  <a:cxn ang="0">
                    <a:pos x="140" y="193"/>
                  </a:cxn>
                  <a:cxn ang="0">
                    <a:pos x="138" y="217"/>
                  </a:cxn>
                  <a:cxn ang="0">
                    <a:pos x="192" y="229"/>
                  </a:cxn>
                  <a:cxn ang="0">
                    <a:pos x="192" y="277"/>
                  </a:cxn>
                  <a:cxn ang="0">
                    <a:pos x="168" y="325"/>
                  </a:cxn>
                  <a:cxn ang="0">
                    <a:pos x="223" y="277"/>
                  </a:cxn>
                  <a:cxn ang="0">
                    <a:pos x="277" y="285"/>
                  </a:cxn>
                  <a:cxn ang="0">
                    <a:pos x="297" y="271"/>
                  </a:cxn>
                  <a:cxn ang="0">
                    <a:pos x="327" y="257"/>
                  </a:cxn>
                  <a:cxn ang="0">
                    <a:pos x="311" y="217"/>
                  </a:cxn>
                  <a:cxn ang="0">
                    <a:pos x="361" y="165"/>
                  </a:cxn>
                  <a:cxn ang="0">
                    <a:pos x="327" y="171"/>
                  </a:cxn>
                  <a:cxn ang="0">
                    <a:pos x="307" y="95"/>
                  </a:cxn>
                  <a:cxn ang="0">
                    <a:pos x="464" y="0"/>
                  </a:cxn>
                  <a:cxn ang="0">
                    <a:pos x="540" y="61"/>
                  </a:cxn>
                  <a:cxn ang="0">
                    <a:pos x="502" y="131"/>
                  </a:cxn>
                  <a:cxn ang="0">
                    <a:pos x="452" y="163"/>
                  </a:cxn>
                  <a:cxn ang="0">
                    <a:pos x="446" y="243"/>
                  </a:cxn>
                  <a:cxn ang="0">
                    <a:pos x="508" y="299"/>
                  </a:cxn>
                  <a:cxn ang="0">
                    <a:pos x="502" y="231"/>
                  </a:cxn>
                  <a:cxn ang="0">
                    <a:pos x="484" y="159"/>
                  </a:cxn>
                  <a:cxn ang="0">
                    <a:pos x="530" y="165"/>
                  </a:cxn>
                  <a:cxn ang="0">
                    <a:pos x="558" y="177"/>
                  </a:cxn>
                  <a:cxn ang="0">
                    <a:pos x="582" y="197"/>
                  </a:cxn>
                  <a:cxn ang="0">
                    <a:pos x="661" y="167"/>
                  </a:cxn>
                  <a:cxn ang="0">
                    <a:pos x="685" y="203"/>
                  </a:cxn>
                  <a:cxn ang="0">
                    <a:pos x="747" y="219"/>
                  </a:cxn>
                  <a:cxn ang="0">
                    <a:pos x="827" y="215"/>
                  </a:cxn>
                  <a:cxn ang="0">
                    <a:pos x="898" y="247"/>
                  </a:cxn>
                  <a:cxn ang="0">
                    <a:pos x="926" y="331"/>
                  </a:cxn>
                  <a:cxn ang="0">
                    <a:pos x="823" y="353"/>
                  </a:cxn>
                  <a:cxn ang="0">
                    <a:pos x="797" y="379"/>
                  </a:cxn>
                  <a:cxn ang="0">
                    <a:pos x="837" y="399"/>
                  </a:cxn>
                  <a:cxn ang="0">
                    <a:pos x="833" y="451"/>
                  </a:cxn>
                  <a:cxn ang="0">
                    <a:pos x="765" y="507"/>
                  </a:cxn>
                  <a:cxn ang="0">
                    <a:pos x="731" y="541"/>
                  </a:cxn>
                  <a:cxn ang="0">
                    <a:pos x="705" y="582"/>
                  </a:cxn>
                  <a:cxn ang="0">
                    <a:pos x="652" y="600"/>
                  </a:cxn>
                  <a:cxn ang="0">
                    <a:pos x="574" y="592"/>
                  </a:cxn>
                  <a:cxn ang="0">
                    <a:pos x="454" y="594"/>
                  </a:cxn>
                  <a:cxn ang="0">
                    <a:pos x="353" y="600"/>
                  </a:cxn>
                  <a:cxn ang="0">
                    <a:pos x="285" y="588"/>
                  </a:cxn>
                  <a:cxn ang="0">
                    <a:pos x="247" y="634"/>
                  </a:cxn>
                  <a:cxn ang="0">
                    <a:pos x="174" y="612"/>
                  </a:cxn>
                  <a:cxn ang="0">
                    <a:pos x="86" y="578"/>
                  </a:cxn>
                  <a:cxn ang="0">
                    <a:pos x="34" y="529"/>
                  </a:cxn>
                  <a:cxn ang="0">
                    <a:pos x="0" y="495"/>
                  </a:cxn>
                  <a:cxn ang="0">
                    <a:pos x="48" y="439"/>
                  </a:cxn>
                </a:cxnLst>
                <a:rect l="0" t="0" r="r" b="b"/>
                <a:pathLst>
                  <a:path w="926" h="648">
                    <a:moveTo>
                      <a:pt x="32" y="413"/>
                    </a:moveTo>
                    <a:lnTo>
                      <a:pt x="48" y="415"/>
                    </a:lnTo>
                    <a:lnTo>
                      <a:pt x="62" y="409"/>
                    </a:lnTo>
                    <a:lnTo>
                      <a:pt x="76" y="403"/>
                    </a:lnTo>
                    <a:lnTo>
                      <a:pt x="58" y="389"/>
                    </a:lnTo>
                    <a:lnTo>
                      <a:pt x="64" y="375"/>
                    </a:lnTo>
                    <a:lnTo>
                      <a:pt x="80" y="369"/>
                    </a:lnTo>
                    <a:lnTo>
                      <a:pt x="102" y="343"/>
                    </a:lnTo>
                    <a:lnTo>
                      <a:pt x="98" y="321"/>
                    </a:lnTo>
                    <a:lnTo>
                      <a:pt x="106" y="305"/>
                    </a:lnTo>
                    <a:lnTo>
                      <a:pt x="98" y="281"/>
                    </a:lnTo>
                    <a:lnTo>
                      <a:pt x="82" y="281"/>
                    </a:lnTo>
                    <a:lnTo>
                      <a:pt x="96" y="257"/>
                    </a:lnTo>
                    <a:lnTo>
                      <a:pt x="84" y="223"/>
                    </a:lnTo>
                    <a:lnTo>
                      <a:pt x="94" y="221"/>
                    </a:lnTo>
                    <a:lnTo>
                      <a:pt x="110" y="231"/>
                    </a:lnTo>
                    <a:lnTo>
                      <a:pt x="114" y="211"/>
                    </a:lnTo>
                    <a:lnTo>
                      <a:pt x="122" y="199"/>
                    </a:lnTo>
                    <a:lnTo>
                      <a:pt x="130" y="189"/>
                    </a:lnTo>
                    <a:lnTo>
                      <a:pt x="140" y="193"/>
                    </a:lnTo>
                    <a:lnTo>
                      <a:pt x="130" y="205"/>
                    </a:lnTo>
                    <a:lnTo>
                      <a:pt x="132" y="211"/>
                    </a:lnTo>
                    <a:lnTo>
                      <a:pt x="156" y="211"/>
                    </a:lnTo>
                    <a:lnTo>
                      <a:pt x="138" y="217"/>
                    </a:lnTo>
                    <a:lnTo>
                      <a:pt x="140" y="227"/>
                    </a:lnTo>
                    <a:lnTo>
                      <a:pt x="160" y="229"/>
                    </a:lnTo>
                    <a:lnTo>
                      <a:pt x="178" y="225"/>
                    </a:lnTo>
                    <a:lnTo>
                      <a:pt x="192" y="229"/>
                    </a:lnTo>
                    <a:lnTo>
                      <a:pt x="208" y="245"/>
                    </a:lnTo>
                    <a:lnTo>
                      <a:pt x="202" y="255"/>
                    </a:lnTo>
                    <a:lnTo>
                      <a:pt x="190" y="267"/>
                    </a:lnTo>
                    <a:lnTo>
                      <a:pt x="192" y="277"/>
                    </a:lnTo>
                    <a:lnTo>
                      <a:pt x="188" y="289"/>
                    </a:lnTo>
                    <a:lnTo>
                      <a:pt x="190" y="303"/>
                    </a:lnTo>
                    <a:lnTo>
                      <a:pt x="178" y="311"/>
                    </a:lnTo>
                    <a:lnTo>
                      <a:pt x="168" y="325"/>
                    </a:lnTo>
                    <a:lnTo>
                      <a:pt x="176" y="333"/>
                    </a:lnTo>
                    <a:lnTo>
                      <a:pt x="192" y="327"/>
                    </a:lnTo>
                    <a:lnTo>
                      <a:pt x="221" y="309"/>
                    </a:lnTo>
                    <a:lnTo>
                      <a:pt x="223" y="277"/>
                    </a:lnTo>
                    <a:lnTo>
                      <a:pt x="231" y="275"/>
                    </a:lnTo>
                    <a:lnTo>
                      <a:pt x="245" y="283"/>
                    </a:lnTo>
                    <a:lnTo>
                      <a:pt x="267" y="295"/>
                    </a:lnTo>
                    <a:lnTo>
                      <a:pt x="277" y="285"/>
                    </a:lnTo>
                    <a:lnTo>
                      <a:pt x="289" y="301"/>
                    </a:lnTo>
                    <a:lnTo>
                      <a:pt x="307" y="299"/>
                    </a:lnTo>
                    <a:lnTo>
                      <a:pt x="311" y="289"/>
                    </a:lnTo>
                    <a:lnTo>
                      <a:pt x="297" y="271"/>
                    </a:lnTo>
                    <a:lnTo>
                      <a:pt x="295" y="251"/>
                    </a:lnTo>
                    <a:lnTo>
                      <a:pt x="307" y="255"/>
                    </a:lnTo>
                    <a:lnTo>
                      <a:pt x="313" y="261"/>
                    </a:lnTo>
                    <a:lnTo>
                      <a:pt x="327" y="257"/>
                    </a:lnTo>
                    <a:lnTo>
                      <a:pt x="323" y="239"/>
                    </a:lnTo>
                    <a:lnTo>
                      <a:pt x="315" y="231"/>
                    </a:lnTo>
                    <a:lnTo>
                      <a:pt x="299" y="223"/>
                    </a:lnTo>
                    <a:lnTo>
                      <a:pt x="311" y="217"/>
                    </a:lnTo>
                    <a:lnTo>
                      <a:pt x="307" y="199"/>
                    </a:lnTo>
                    <a:lnTo>
                      <a:pt x="335" y="191"/>
                    </a:lnTo>
                    <a:lnTo>
                      <a:pt x="361" y="191"/>
                    </a:lnTo>
                    <a:lnTo>
                      <a:pt x="361" y="165"/>
                    </a:lnTo>
                    <a:lnTo>
                      <a:pt x="359" y="153"/>
                    </a:lnTo>
                    <a:lnTo>
                      <a:pt x="345" y="155"/>
                    </a:lnTo>
                    <a:lnTo>
                      <a:pt x="343" y="165"/>
                    </a:lnTo>
                    <a:lnTo>
                      <a:pt x="327" y="171"/>
                    </a:lnTo>
                    <a:lnTo>
                      <a:pt x="299" y="165"/>
                    </a:lnTo>
                    <a:lnTo>
                      <a:pt x="281" y="147"/>
                    </a:lnTo>
                    <a:lnTo>
                      <a:pt x="275" y="117"/>
                    </a:lnTo>
                    <a:lnTo>
                      <a:pt x="307" y="95"/>
                    </a:lnTo>
                    <a:lnTo>
                      <a:pt x="357" y="59"/>
                    </a:lnTo>
                    <a:lnTo>
                      <a:pt x="409" y="31"/>
                    </a:lnTo>
                    <a:lnTo>
                      <a:pt x="442" y="11"/>
                    </a:lnTo>
                    <a:lnTo>
                      <a:pt x="464" y="0"/>
                    </a:lnTo>
                    <a:lnTo>
                      <a:pt x="490" y="9"/>
                    </a:lnTo>
                    <a:lnTo>
                      <a:pt x="510" y="9"/>
                    </a:lnTo>
                    <a:lnTo>
                      <a:pt x="528" y="25"/>
                    </a:lnTo>
                    <a:lnTo>
                      <a:pt x="540" y="61"/>
                    </a:lnTo>
                    <a:lnTo>
                      <a:pt x="526" y="67"/>
                    </a:lnTo>
                    <a:lnTo>
                      <a:pt x="524" y="95"/>
                    </a:lnTo>
                    <a:lnTo>
                      <a:pt x="504" y="115"/>
                    </a:lnTo>
                    <a:lnTo>
                      <a:pt x="502" y="131"/>
                    </a:lnTo>
                    <a:lnTo>
                      <a:pt x="490" y="139"/>
                    </a:lnTo>
                    <a:lnTo>
                      <a:pt x="464" y="143"/>
                    </a:lnTo>
                    <a:lnTo>
                      <a:pt x="464" y="153"/>
                    </a:lnTo>
                    <a:lnTo>
                      <a:pt x="452" y="163"/>
                    </a:lnTo>
                    <a:lnTo>
                      <a:pt x="460" y="179"/>
                    </a:lnTo>
                    <a:lnTo>
                      <a:pt x="462" y="201"/>
                    </a:lnTo>
                    <a:lnTo>
                      <a:pt x="446" y="219"/>
                    </a:lnTo>
                    <a:lnTo>
                      <a:pt x="446" y="243"/>
                    </a:lnTo>
                    <a:lnTo>
                      <a:pt x="452" y="273"/>
                    </a:lnTo>
                    <a:lnTo>
                      <a:pt x="474" y="277"/>
                    </a:lnTo>
                    <a:lnTo>
                      <a:pt x="494" y="291"/>
                    </a:lnTo>
                    <a:lnTo>
                      <a:pt x="508" y="299"/>
                    </a:lnTo>
                    <a:lnTo>
                      <a:pt x="528" y="279"/>
                    </a:lnTo>
                    <a:lnTo>
                      <a:pt x="516" y="253"/>
                    </a:lnTo>
                    <a:lnTo>
                      <a:pt x="498" y="249"/>
                    </a:lnTo>
                    <a:lnTo>
                      <a:pt x="502" y="231"/>
                    </a:lnTo>
                    <a:lnTo>
                      <a:pt x="492" y="211"/>
                    </a:lnTo>
                    <a:lnTo>
                      <a:pt x="490" y="197"/>
                    </a:lnTo>
                    <a:lnTo>
                      <a:pt x="484" y="169"/>
                    </a:lnTo>
                    <a:lnTo>
                      <a:pt x="484" y="159"/>
                    </a:lnTo>
                    <a:lnTo>
                      <a:pt x="500" y="163"/>
                    </a:lnTo>
                    <a:lnTo>
                      <a:pt x="504" y="143"/>
                    </a:lnTo>
                    <a:lnTo>
                      <a:pt x="520" y="143"/>
                    </a:lnTo>
                    <a:lnTo>
                      <a:pt x="530" y="165"/>
                    </a:lnTo>
                    <a:lnTo>
                      <a:pt x="518" y="181"/>
                    </a:lnTo>
                    <a:lnTo>
                      <a:pt x="528" y="185"/>
                    </a:lnTo>
                    <a:lnTo>
                      <a:pt x="548" y="191"/>
                    </a:lnTo>
                    <a:lnTo>
                      <a:pt x="558" y="177"/>
                    </a:lnTo>
                    <a:lnTo>
                      <a:pt x="562" y="179"/>
                    </a:lnTo>
                    <a:lnTo>
                      <a:pt x="576" y="177"/>
                    </a:lnTo>
                    <a:lnTo>
                      <a:pt x="568" y="195"/>
                    </a:lnTo>
                    <a:lnTo>
                      <a:pt x="582" y="197"/>
                    </a:lnTo>
                    <a:lnTo>
                      <a:pt x="606" y="195"/>
                    </a:lnTo>
                    <a:lnTo>
                      <a:pt x="622" y="179"/>
                    </a:lnTo>
                    <a:lnTo>
                      <a:pt x="646" y="165"/>
                    </a:lnTo>
                    <a:lnTo>
                      <a:pt x="661" y="167"/>
                    </a:lnTo>
                    <a:lnTo>
                      <a:pt x="673" y="185"/>
                    </a:lnTo>
                    <a:lnTo>
                      <a:pt x="665" y="197"/>
                    </a:lnTo>
                    <a:lnTo>
                      <a:pt x="663" y="211"/>
                    </a:lnTo>
                    <a:lnTo>
                      <a:pt x="685" y="203"/>
                    </a:lnTo>
                    <a:lnTo>
                      <a:pt x="705" y="193"/>
                    </a:lnTo>
                    <a:lnTo>
                      <a:pt x="711" y="205"/>
                    </a:lnTo>
                    <a:lnTo>
                      <a:pt x="723" y="217"/>
                    </a:lnTo>
                    <a:lnTo>
                      <a:pt x="747" y="219"/>
                    </a:lnTo>
                    <a:lnTo>
                      <a:pt x="759" y="209"/>
                    </a:lnTo>
                    <a:lnTo>
                      <a:pt x="777" y="193"/>
                    </a:lnTo>
                    <a:lnTo>
                      <a:pt x="803" y="205"/>
                    </a:lnTo>
                    <a:lnTo>
                      <a:pt x="827" y="215"/>
                    </a:lnTo>
                    <a:lnTo>
                      <a:pt x="843" y="231"/>
                    </a:lnTo>
                    <a:lnTo>
                      <a:pt x="867" y="237"/>
                    </a:lnTo>
                    <a:lnTo>
                      <a:pt x="878" y="251"/>
                    </a:lnTo>
                    <a:lnTo>
                      <a:pt x="898" y="247"/>
                    </a:lnTo>
                    <a:lnTo>
                      <a:pt x="924" y="255"/>
                    </a:lnTo>
                    <a:lnTo>
                      <a:pt x="918" y="277"/>
                    </a:lnTo>
                    <a:lnTo>
                      <a:pt x="912" y="309"/>
                    </a:lnTo>
                    <a:lnTo>
                      <a:pt x="926" y="331"/>
                    </a:lnTo>
                    <a:lnTo>
                      <a:pt x="896" y="357"/>
                    </a:lnTo>
                    <a:lnTo>
                      <a:pt x="853" y="347"/>
                    </a:lnTo>
                    <a:lnTo>
                      <a:pt x="833" y="347"/>
                    </a:lnTo>
                    <a:lnTo>
                      <a:pt x="823" y="353"/>
                    </a:lnTo>
                    <a:lnTo>
                      <a:pt x="811" y="341"/>
                    </a:lnTo>
                    <a:lnTo>
                      <a:pt x="803" y="345"/>
                    </a:lnTo>
                    <a:lnTo>
                      <a:pt x="809" y="367"/>
                    </a:lnTo>
                    <a:lnTo>
                      <a:pt x="797" y="379"/>
                    </a:lnTo>
                    <a:lnTo>
                      <a:pt x="805" y="387"/>
                    </a:lnTo>
                    <a:lnTo>
                      <a:pt x="817" y="381"/>
                    </a:lnTo>
                    <a:lnTo>
                      <a:pt x="833" y="383"/>
                    </a:lnTo>
                    <a:lnTo>
                      <a:pt x="837" y="399"/>
                    </a:lnTo>
                    <a:lnTo>
                      <a:pt x="863" y="407"/>
                    </a:lnTo>
                    <a:lnTo>
                      <a:pt x="857" y="431"/>
                    </a:lnTo>
                    <a:lnTo>
                      <a:pt x="835" y="437"/>
                    </a:lnTo>
                    <a:lnTo>
                      <a:pt x="833" y="451"/>
                    </a:lnTo>
                    <a:lnTo>
                      <a:pt x="821" y="465"/>
                    </a:lnTo>
                    <a:lnTo>
                      <a:pt x="807" y="489"/>
                    </a:lnTo>
                    <a:lnTo>
                      <a:pt x="777" y="509"/>
                    </a:lnTo>
                    <a:lnTo>
                      <a:pt x="765" y="507"/>
                    </a:lnTo>
                    <a:lnTo>
                      <a:pt x="749" y="501"/>
                    </a:lnTo>
                    <a:lnTo>
                      <a:pt x="749" y="527"/>
                    </a:lnTo>
                    <a:lnTo>
                      <a:pt x="737" y="531"/>
                    </a:lnTo>
                    <a:lnTo>
                      <a:pt x="731" y="541"/>
                    </a:lnTo>
                    <a:lnTo>
                      <a:pt x="725" y="545"/>
                    </a:lnTo>
                    <a:lnTo>
                      <a:pt x="719" y="555"/>
                    </a:lnTo>
                    <a:lnTo>
                      <a:pt x="719" y="576"/>
                    </a:lnTo>
                    <a:lnTo>
                      <a:pt x="705" y="582"/>
                    </a:lnTo>
                    <a:lnTo>
                      <a:pt x="705" y="604"/>
                    </a:lnTo>
                    <a:lnTo>
                      <a:pt x="699" y="634"/>
                    </a:lnTo>
                    <a:lnTo>
                      <a:pt x="671" y="622"/>
                    </a:lnTo>
                    <a:lnTo>
                      <a:pt x="652" y="600"/>
                    </a:lnTo>
                    <a:lnTo>
                      <a:pt x="614" y="610"/>
                    </a:lnTo>
                    <a:lnTo>
                      <a:pt x="608" y="600"/>
                    </a:lnTo>
                    <a:lnTo>
                      <a:pt x="582" y="606"/>
                    </a:lnTo>
                    <a:lnTo>
                      <a:pt x="574" y="592"/>
                    </a:lnTo>
                    <a:lnTo>
                      <a:pt x="546" y="586"/>
                    </a:lnTo>
                    <a:lnTo>
                      <a:pt x="512" y="608"/>
                    </a:lnTo>
                    <a:lnTo>
                      <a:pt x="472" y="608"/>
                    </a:lnTo>
                    <a:lnTo>
                      <a:pt x="454" y="594"/>
                    </a:lnTo>
                    <a:lnTo>
                      <a:pt x="431" y="608"/>
                    </a:lnTo>
                    <a:lnTo>
                      <a:pt x="413" y="612"/>
                    </a:lnTo>
                    <a:lnTo>
                      <a:pt x="359" y="616"/>
                    </a:lnTo>
                    <a:lnTo>
                      <a:pt x="353" y="600"/>
                    </a:lnTo>
                    <a:lnTo>
                      <a:pt x="367" y="594"/>
                    </a:lnTo>
                    <a:lnTo>
                      <a:pt x="357" y="570"/>
                    </a:lnTo>
                    <a:lnTo>
                      <a:pt x="309" y="584"/>
                    </a:lnTo>
                    <a:lnTo>
                      <a:pt x="285" y="588"/>
                    </a:lnTo>
                    <a:lnTo>
                      <a:pt x="285" y="604"/>
                    </a:lnTo>
                    <a:lnTo>
                      <a:pt x="269" y="614"/>
                    </a:lnTo>
                    <a:lnTo>
                      <a:pt x="267" y="632"/>
                    </a:lnTo>
                    <a:lnTo>
                      <a:pt x="247" y="634"/>
                    </a:lnTo>
                    <a:lnTo>
                      <a:pt x="239" y="648"/>
                    </a:lnTo>
                    <a:lnTo>
                      <a:pt x="215" y="644"/>
                    </a:lnTo>
                    <a:lnTo>
                      <a:pt x="210" y="614"/>
                    </a:lnTo>
                    <a:lnTo>
                      <a:pt x="174" y="612"/>
                    </a:lnTo>
                    <a:lnTo>
                      <a:pt x="132" y="612"/>
                    </a:lnTo>
                    <a:lnTo>
                      <a:pt x="106" y="606"/>
                    </a:lnTo>
                    <a:lnTo>
                      <a:pt x="104" y="594"/>
                    </a:lnTo>
                    <a:lnTo>
                      <a:pt x="86" y="578"/>
                    </a:lnTo>
                    <a:lnTo>
                      <a:pt x="62" y="580"/>
                    </a:lnTo>
                    <a:lnTo>
                      <a:pt x="42" y="559"/>
                    </a:lnTo>
                    <a:lnTo>
                      <a:pt x="46" y="537"/>
                    </a:lnTo>
                    <a:lnTo>
                      <a:pt x="34" y="529"/>
                    </a:lnTo>
                    <a:lnTo>
                      <a:pt x="18" y="541"/>
                    </a:lnTo>
                    <a:lnTo>
                      <a:pt x="6" y="537"/>
                    </a:lnTo>
                    <a:lnTo>
                      <a:pt x="0" y="511"/>
                    </a:lnTo>
                    <a:lnTo>
                      <a:pt x="0" y="495"/>
                    </a:lnTo>
                    <a:lnTo>
                      <a:pt x="10" y="487"/>
                    </a:lnTo>
                    <a:lnTo>
                      <a:pt x="6" y="471"/>
                    </a:lnTo>
                    <a:lnTo>
                      <a:pt x="38" y="465"/>
                    </a:lnTo>
                    <a:lnTo>
                      <a:pt x="48" y="439"/>
                    </a:lnTo>
                    <a:lnTo>
                      <a:pt x="36" y="427"/>
                    </a:lnTo>
                    <a:lnTo>
                      <a:pt x="32" y="413"/>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03" name="UTTARAKHAND"/>
              <p:cNvSpPr>
                <a:spLocks/>
              </p:cNvSpPr>
              <p:nvPr/>
            </p:nvSpPr>
            <p:spPr bwMode="auto">
              <a:xfrm>
                <a:off x="4680387" y="2456755"/>
                <a:ext cx="511175" cy="501650"/>
              </a:xfrm>
              <a:custGeom>
                <a:avLst/>
                <a:gdLst/>
                <a:ahLst/>
                <a:cxnLst>
                  <a:cxn ang="0">
                    <a:pos x="123" y="14"/>
                  </a:cxn>
                  <a:cxn ang="0">
                    <a:pos x="143" y="0"/>
                  </a:cxn>
                  <a:cxn ang="0">
                    <a:pos x="167" y="36"/>
                  </a:cxn>
                  <a:cxn ang="0">
                    <a:pos x="189" y="58"/>
                  </a:cxn>
                  <a:cxn ang="0">
                    <a:pos x="213" y="52"/>
                  </a:cxn>
                  <a:cxn ang="0">
                    <a:pos x="256" y="80"/>
                  </a:cxn>
                  <a:cxn ang="0">
                    <a:pos x="254" y="98"/>
                  </a:cxn>
                  <a:cxn ang="0">
                    <a:pos x="284" y="110"/>
                  </a:cxn>
                  <a:cxn ang="0">
                    <a:pos x="310" y="126"/>
                  </a:cxn>
                  <a:cxn ang="0">
                    <a:pos x="322" y="142"/>
                  </a:cxn>
                  <a:cxn ang="0">
                    <a:pos x="292" y="176"/>
                  </a:cxn>
                  <a:cxn ang="0">
                    <a:pos x="280" y="190"/>
                  </a:cxn>
                  <a:cxn ang="0">
                    <a:pos x="266" y="192"/>
                  </a:cxn>
                  <a:cxn ang="0">
                    <a:pos x="268" y="210"/>
                  </a:cxn>
                  <a:cxn ang="0">
                    <a:pos x="250" y="236"/>
                  </a:cxn>
                  <a:cxn ang="0">
                    <a:pos x="258" y="254"/>
                  </a:cxn>
                  <a:cxn ang="0">
                    <a:pos x="242" y="266"/>
                  </a:cxn>
                  <a:cxn ang="0">
                    <a:pos x="240" y="284"/>
                  </a:cxn>
                  <a:cxn ang="0">
                    <a:pos x="233" y="290"/>
                  </a:cxn>
                  <a:cxn ang="0">
                    <a:pos x="235" y="306"/>
                  </a:cxn>
                  <a:cxn ang="0">
                    <a:pos x="227" y="316"/>
                  </a:cxn>
                  <a:cxn ang="0">
                    <a:pos x="211" y="298"/>
                  </a:cxn>
                  <a:cxn ang="0">
                    <a:pos x="189" y="304"/>
                  </a:cxn>
                  <a:cxn ang="0">
                    <a:pos x="187" y="300"/>
                  </a:cxn>
                  <a:cxn ang="0">
                    <a:pos x="185" y="296"/>
                  </a:cxn>
                  <a:cxn ang="0">
                    <a:pos x="183" y="296"/>
                  </a:cxn>
                  <a:cxn ang="0">
                    <a:pos x="169" y="296"/>
                  </a:cxn>
                  <a:cxn ang="0">
                    <a:pos x="163" y="284"/>
                  </a:cxn>
                  <a:cxn ang="0">
                    <a:pos x="139" y="268"/>
                  </a:cxn>
                  <a:cxn ang="0">
                    <a:pos x="119" y="268"/>
                  </a:cxn>
                  <a:cxn ang="0">
                    <a:pos x="117" y="256"/>
                  </a:cxn>
                  <a:cxn ang="0">
                    <a:pos x="101" y="246"/>
                  </a:cxn>
                  <a:cxn ang="0">
                    <a:pos x="119" y="234"/>
                  </a:cxn>
                  <a:cxn ang="0">
                    <a:pos x="91" y="220"/>
                  </a:cxn>
                  <a:cxn ang="0">
                    <a:pos x="81" y="194"/>
                  </a:cxn>
                  <a:cxn ang="0">
                    <a:pos x="67" y="194"/>
                  </a:cxn>
                  <a:cxn ang="0">
                    <a:pos x="61" y="182"/>
                  </a:cxn>
                  <a:cxn ang="0">
                    <a:pos x="51" y="170"/>
                  </a:cxn>
                  <a:cxn ang="0">
                    <a:pos x="43" y="174"/>
                  </a:cxn>
                  <a:cxn ang="0">
                    <a:pos x="47" y="186"/>
                  </a:cxn>
                  <a:cxn ang="0">
                    <a:pos x="47" y="200"/>
                  </a:cxn>
                  <a:cxn ang="0">
                    <a:pos x="39" y="204"/>
                  </a:cxn>
                  <a:cxn ang="0">
                    <a:pos x="27" y="192"/>
                  </a:cxn>
                  <a:cxn ang="0">
                    <a:pos x="10" y="202"/>
                  </a:cxn>
                  <a:cxn ang="0">
                    <a:pos x="4" y="184"/>
                  </a:cxn>
                  <a:cxn ang="0">
                    <a:pos x="8" y="174"/>
                  </a:cxn>
                  <a:cxn ang="0">
                    <a:pos x="4" y="162"/>
                  </a:cxn>
                  <a:cxn ang="0">
                    <a:pos x="14" y="150"/>
                  </a:cxn>
                  <a:cxn ang="0">
                    <a:pos x="27" y="136"/>
                  </a:cxn>
                  <a:cxn ang="0">
                    <a:pos x="0" y="120"/>
                  </a:cxn>
                  <a:cxn ang="0">
                    <a:pos x="0" y="116"/>
                  </a:cxn>
                  <a:cxn ang="0">
                    <a:pos x="16" y="102"/>
                  </a:cxn>
                  <a:cxn ang="0">
                    <a:pos x="6" y="70"/>
                  </a:cxn>
                  <a:cxn ang="0">
                    <a:pos x="6" y="50"/>
                  </a:cxn>
                  <a:cxn ang="0">
                    <a:pos x="23" y="28"/>
                  </a:cxn>
                  <a:cxn ang="0">
                    <a:pos x="41" y="28"/>
                  </a:cxn>
                  <a:cxn ang="0">
                    <a:pos x="57" y="16"/>
                  </a:cxn>
                  <a:cxn ang="0">
                    <a:pos x="81" y="24"/>
                  </a:cxn>
                  <a:cxn ang="0">
                    <a:pos x="105" y="24"/>
                  </a:cxn>
                  <a:cxn ang="0">
                    <a:pos x="119" y="38"/>
                  </a:cxn>
                  <a:cxn ang="0">
                    <a:pos x="131" y="38"/>
                  </a:cxn>
                  <a:cxn ang="0">
                    <a:pos x="123" y="14"/>
                  </a:cxn>
                </a:cxnLst>
                <a:rect l="0" t="0" r="r" b="b"/>
                <a:pathLst>
                  <a:path w="322" h="316">
                    <a:moveTo>
                      <a:pt x="123" y="14"/>
                    </a:moveTo>
                    <a:lnTo>
                      <a:pt x="143" y="0"/>
                    </a:lnTo>
                    <a:lnTo>
                      <a:pt x="167" y="36"/>
                    </a:lnTo>
                    <a:lnTo>
                      <a:pt x="189" y="58"/>
                    </a:lnTo>
                    <a:lnTo>
                      <a:pt x="213" y="52"/>
                    </a:lnTo>
                    <a:lnTo>
                      <a:pt x="256" y="80"/>
                    </a:lnTo>
                    <a:lnTo>
                      <a:pt x="254" y="98"/>
                    </a:lnTo>
                    <a:lnTo>
                      <a:pt x="284" y="110"/>
                    </a:lnTo>
                    <a:lnTo>
                      <a:pt x="310" y="126"/>
                    </a:lnTo>
                    <a:lnTo>
                      <a:pt x="322" y="142"/>
                    </a:lnTo>
                    <a:lnTo>
                      <a:pt x="292" y="176"/>
                    </a:lnTo>
                    <a:lnTo>
                      <a:pt x="280" y="190"/>
                    </a:lnTo>
                    <a:lnTo>
                      <a:pt x="266" y="192"/>
                    </a:lnTo>
                    <a:lnTo>
                      <a:pt x="268" y="210"/>
                    </a:lnTo>
                    <a:lnTo>
                      <a:pt x="250" y="236"/>
                    </a:lnTo>
                    <a:lnTo>
                      <a:pt x="258" y="254"/>
                    </a:lnTo>
                    <a:lnTo>
                      <a:pt x="242" y="266"/>
                    </a:lnTo>
                    <a:lnTo>
                      <a:pt x="240" y="284"/>
                    </a:lnTo>
                    <a:lnTo>
                      <a:pt x="233" y="290"/>
                    </a:lnTo>
                    <a:lnTo>
                      <a:pt x="235" y="306"/>
                    </a:lnTo>
                    <a:lnTo>
                      <a:pt x="227" y="316"/>
                    </a:lnTo>
                    <a:lnTo>
                      <a:pt x="211" y="298"/>
                    </a:lnTo>
                    <a:lnTo>
                      <a:pt x="189" y="304"/>
                    </a:lnTo>
                    <a:lnTo>
                      <a:pt x="187" y="300"/>
                    </a:lnTo>
                    <a:lnTo>
                      <a:pt x="185" y="296"/>
                    </a:lnTo>
                    <a:lnTo>
                      <a:pt x="183" y="296"/>
                    </a:lnTo>
                    <a:lnTo>
                      <a:pt x="169" y="296"/>
                    </a:lnTo>
                    <a:lnTo>
                      <a:pt x="163" y="284"/>
                    </a:lnTo>
                    <a:lnTo>
                      <a:pt x="139" y="268"/>
                    </a:lnTo>
                    <a:lnTo>
                      <a:pt x="119" y="268"/>
                    </a:lnTo>
                    <a:lnTo>
                      <a:pt x="117" y="256"/>
                    </a:lnTo>
                    <a:lnTo>
                      <a:pt x="101" y="246"/>
                    </a:lnTo>
                    <a:lnTo>
                      <a:pt x="119" y="234"/>
                    </a:lnTo>
                    <a:lnTo>
                      <a:pt x="91" y="220"/>
                    </a:lnTo>
                    <a:lnTo>
                      <a:pt x="81" y="194"/>
                    </a:lnTo>
                    <a:lnTo>
                      <a:pt x="67" y="194"/>
                    </a:lnTo>
                    <a:lnTo>
                      <a:pt x="61" y="182"/>
                    </a:lnTo>
                    <a:lnTo>
                      <a:pt x="51" y="170"/>
                    </a:lnTo>
                    <a:lnTo>
                      <a:pt x="43" y="174"/>
                    </a:lnTo>
                    <a:lnTo>
                      <a:pt x="47" y="186"/>
                    </a:lnTo>
                    <a:lnTo>
                      <a:pt x="47" y="200"/>
                    </a:lnTo>
                    <a:lnTo>
                      <a:pt x="39" y="204"/>
                    </a:lnTo>
                    <a:lnTo>
                      <a:pt x="27" y="192"/>
                    </a:lnTo>
                    <a:lnTo>
                      <a:pt x="10" y="202"/>
                    </a:lnTo>
                    <a:lnTo>
                      <a:pt x="4" y="184"/>
                    </a:lnTo>
                    <a:lnTo>
                      <a:pt x="8" y="174"/>
                    </a:lnTo>
                    <a:lnTo>
                      <a:pt x="4" y="162"/>
                    </a:lnTo>
                    <a:lnTo>
                      <a:pt x="14" y="150"/>
                    </a:lnTo>
                    <a:lnTo>
                      <a:pt x="27" y="136"/>
                    </a:lnTo>
                    <a:lnTo>
                      <a:pt x="0" y="120"/>
                    </a:lnTo>
                    <a:lnTo>
                      <a:pt x="0" y="116"/>
                    </a:lnTo>
                    <a:lnTo>
                      <a:pt x="16" y="102"/>
                    </a:lnTo>
                    <a:lnTo>
                      <a:pt x="6" y="70"/>
                    </a:lnTo>
                    <a:lnTo>
                      <a:pt x="6" y="50"/>
                    </a:lnTo>
                    <a:lnTo>
                      <a:pt x="23" y="28"/>
                    </a:lnTo>
                    <a:lnTo>
                      <a:pt x="41" y="28"/>
                    </a:lnTo>
                    <a:lnTo>
                      <a:pt x="57" y="16"/>
                    </a:lnTo>
                    <a:lnTo>
                      <a:pt x="81" y="24"/>
                    </a:lnTo>
                    <a:lnTo>
                      <a:pt x="105" y="24"/>
                    </a:lnTo>
                    <a:lnTo>
                      <a:pt x="119" y="38"/>
                    </a:lnTo>
                    <a:lnTo>
                      <a:pt x="131" y="38"/>
                    </a:lnTo>
                    <a:lnTo>
                      <a:pt x="123" y="14"/>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04" name="RAJASTHAN"/>
              <p:cNvSpPr>
                <a:spLocks/>
              </p:cNvSpPr>
              <p:nvPr/>
            </p:nvSpPr>
            <p:spPr bwMode="auto">
              <a:xfrm>
                <a:off x="3326250" y="2669480"/>
                <a:ext cx="1435100" cy="1284287"/>
              </a:xfrm>
              <a:custGeom>
                <a:avLst/>
                <a:gdLst/>
                <a:ahLst/>
                <a:cxnLst>
                  <a:cxn ang="0">
                    <a:pos x="134" y="539"/>
                  </a:cxn>
                  <a:cxn ang="0">
                    <a:pos x="78" y="477"/>
                  </a:cxn>
                  <a:cxn ang="0">
                    <a:pos x="70" y="374"/>
                  </a:cxn>
                  <a:cxn ang="0">
                    <a:pos x="10" y="304"/>
                  </a:cxn>
                  <a:cxn ang="0">
                    <a:pos x="78" y="232"/>
                  </a:cxn>
                  <a:cxn ang="0">
                    <a:pos x="132" y="240"/>
                  </a:cxn>
                  <a:cxn ang="0">
                    <a:pos x="233" y="240"/>
                  </a:cxn>
                  <a:cxn ang="0">
                    <a:pos x="295" y="180"/>
                  </a:cxn>
                  <a:cxn ang="0">
                    <a:pos x="381" y="94"/>
                  </a:cxn>
                  <a:cxn ang="0">
                    <a:pos x="472" y="0"/>
                  </a:cxn>
                  <a:cxn ang="0">
                    <a:pos x="528" y="42"/>
                  </a:cxn>
                  <a:cxn ang="0">
                    <a:pos x="542" y="92"/>
                  </a:cxn>
                  <a:cxn ang="0">
                    <a:pos x="616" y="98"/>
                  </a:cxn>
                  <a:cxn ang="0">
                    <a:pos x="667" y="204"/>
                  </a:cxn>
                  <a:cxn ang="0">
                    <a:pos x="667" y="268"/>
                  </a:cxn>
                  <a:cxn ang="0">
                    <a:pos x="705" y="242"/>
                  </a:cxn>
                  <a:cxn ang="0">
                    <a:pos x="731" y="260"/>
                  </a:cxn>
                  <a:cxn ang="0">
                    <a:pos x="769" y="254"/>
                  </a:cxn>
                  <a:cxn ang="0">
                    <a:pos x="803" y="288"/>
                  </a:cxn>
                  <a:cxn ang="0">
                    <a:pos x="835" y="344"/>
                  </a:cxn>
                  <a:cxn ang="0">
                    <a:pos x="829" y="372"/>
                  </a:cxn>
                  <a:cxn ang="0">
                    <a:pos x="815" y="394"/>
                  </a:cxn>
                  <a:cxn ang="0">
                    <a:pos x="859" y="384"/>
                  </a:cxn>
                  <a:cxn ang="0">
                    <a:pos x="849" y="425"/>
                  </a:cxn>
                  <a:cxn ang="0">
                    <a:pos x="749" y="485"/>
                  </a:cxn>
                  <a:cxn ang="0">
                    <a:pos x="739" y="559"/>
                  </a:cxn>
                  <a:cxn ang="0">
                    <a:pos x="785" y="549"/>
                  </a:cxn>
                  <a:cxn ang="0">
                    <a:pos x="801" y="585"/>
                  </a:cxn>
                  <a:cxn ang="0">
                    <a:pos x="751" y="611"/>
                  </a:cxn>
                  <a:cxn ang="0">
                    <a:pos x="763" y="633"/>
                  </a:cxn>
                  <a:cxn ang="0">
                    <a:pos x="747" y="649"/>
                  </a:cxn>
                  <a:cxn ang="0">
                    <a:pos x="751" y="683"/>
                  </a:cxn>
                  <a:cxn ang="0">
                    <a:pos x="717" y="679"/>
                  </a:cxn>
                  <a:cxn ang="0">
                    <a:pos x="663" y="671"/>
                  </a:cxn>
                  <a:cxn ang="0">
                    <a:pos x="616" y="727"/>
                  </a:cxn>
                  <a:cxn ang="0">
                    <a:pos x="630" y="697"/>
                  </a:cxn>
                  <a:cxn ang="0">
                    <a:pos x="630" y="661"/>
                  </a:cxn>
                  <a:cxn ang="0">
                    <a:pos x="632" y="623"/>
                  </a:cxn>
                  <a:cxn ang="0">
                    <a:pos x="580" y="621"/>
                  </a:cxn>
                  <a:cxn ang="0">
                    <a:pos x="572" y="605"/>
                  </a:cxn>
                  <a:cxn ang="0">
                    <a:pos x="570" y="583"/>
                  </a:cxn>
                  <a:cxn ang="0">
                    <a:pos x="534" y="615"/>
                  </a:cxn>
                  <a:cxn ang="0">
                    <a:pos x="522" y="675"/>
                  </a:cxn>
                  <a:cxn ang="0">
                    <a:pos x="538" y="715"/>
                  </a:cxn>
                  <a:cxn ang="0">
                    <a:pos x="504" y="769"/>
                  </a:cxn>
                  <a:cxn ang="0">
                    <a:pos x="502" y="803"/>
                  </a:cxn>
                  <a:cxn ang="0">
                    <a:pos x="454" y="795"/>
                  </a:cxn>
                  <a:cxn ang="0">
                    <a:pos x="403" y="759"/>
                  </a:cxn>
                  <a:cxn ang="0">
                    <a:pos x="375" y="717"/>
                  </a:cxn>
                  <a:cxn ang="0">
                    <a:pos x="377" y="681"/>
                  </a:cxn>
                  <a:cxn ang="0">
                    <a:pos x="361" y="655"/>
                  </a:cxn>
                  <a:cxn ang="0">
                    <a:pos x="311" y="649"/>
                  </a:cxn>
                  <a:cxn ang="0">
                    <a:pos x="281" y="629"/>
                  </a:cxn>
                  <a:cxn ang="0">
                    <a:pos x="251" y="603"/>
                  </a:cxn>
                  <a:cxn ang="0">
                    <a:pos x="194" y="601"/>
                  </a:cxn>
                </a:cxnLst>
                <a:rect l="0" t="0" r="r" b="b"/>
                <a:pathLst>
                  <a:path w="904" h="809">
                    <a:moveTo>
                      <a:pt x="148" y="601"/>
                    </a:moveTo>
                    <a:lnTo>
                      <a:pt x="132" y="561"/>
                    </a:lnTo>
                    <a:lnTo>
                      <a:pt x="134" y="539"/>
                    </a:lnTo>
                    <a:lnTo>
                      <a:pt x="112" y="507"/>
                    </a:lnTo>
                    <a:lnTo>
                      <a:pt x="110" y="477"/>
                    </a:lnTo>
                    <a:lnTo>
                      <a:pt x="78" y="477"/>
                    </a:lnTo>
                    <a:lnTo>
                      <a:pt x="56" y="437"/>
                    </a:lnTo>
                    <a:lnTo>
                      <a:pt x="68" y="411"/>
                    </a:lnTo>
                    <a:lnTo>
                      <a:pt x="70" y="374"/>
                    </a:lnTo>
                    <a:lnTo>
                      <a:pt x="34" y="372"/>
                    </a:lnTo>
                    <a:lnTo>
                      <a:pt x="0" y="348"/>
                    </a:lnTo>
                    <a:lnTo>
                      <a:pt x="10" y="304"/>
                    </a:lnTo>
                    <a:lnTo>
                      <a:pt x="34" y="288"/>
                    </a:lnTo>
                    <a:lnTo>
                      <a:pt x="66" y="258"/>
                    </a:lnTo>
                    <a:lnTo>
                      <a:pt x="78" y="232"/>
                    </a:lnTo>
                    <a:lnTo>
                      <a:pt x="104" y="214"/>
                    </a:lnTo>
                    <a:lnTo>
                      <a:pt x="132" y="222"/>
                    </a:lnTo>
                    <a:lnTo>
                      <a:pt x="132" y="240"/>
                    </a:lnTo>
                    <a:lnTo>
                      <a:pt x="150" y="252"/>
                    </a:lnTo>
                    <a:lnTo>
                      <a:pt x="190" y="240"/>
                    </a:lnTo>
                    <a:lnTo>
                      <a:pt x="233" y="240"/>
                    </a:lnTo>
                    <a:lnTo>
                      <a:pt x="257" y="230"/>
                    </a:lnTo>
                    <a:lnTo>
                      <a:pt x="267" y="202"/>
                    </a:lnTo>
                    <a:lnTo>
                      <a:pt x="295" y="180"/>
                    </a:lnTo>
                    <a:lnTo>
                      <a:pt x="309" y="144"/>
                    </a:lnTo>
                    <a:lnTo>
                      <a:pt x="371" y="116"/>
                    </a:lnTo>
                    <a:lnTo>
                      <a:pt x="381" y="94"/>
                    </a:lnTo>
                    <a:lnTo>
                      <a:pt x="411" y="54"/>
                    </a:lnTo>
                    <a:lnTo>
                      <a:pt x="427" y="10"/>
                    </a:lnTo>
                    <a:lnTo>
                      <a:pt x="472" y="0"/>
                    </a:lnTo>
                    <a:lnTo>
                      <a:pt x="470" y="16"/>
                    </a:lnTo>
                    <a:lnTo>
                      <a:pt x="534" y="20"/>
                    </a:lnTo>
                    <a:lnTo>
                      <a:pt x="528" y="42"/>
                    </a:lnTo>
                    <a:lnTo>
                      <a:pt x="544" y="62"/>
                    </a:lnTo>
                    <a:lnTo>
                      <a:pt x="532" y="74"/>
                    </a:lnTo>
                    <a:lnTo>
                      <a:pt x="542" y="92"/>
                    </a:lnTo>
                    <a:lnTo>
                      <a:pt x="568" y="84"/>
                    </a:lnTo>
                    <a:lnTo>
                      <a:pt x="582" y="106"/>
                    </a:lnTo>
                    <a:lnTo>
                      <a:pt x="616" y="98"/>
                    </a:lnTo>
                    <a:lnTo>
                      <a:pt x="624" y="134"/>
                    </a:lnTo>
                    <a:lnTo>
                      <a:pt x="644" y="198"/>
                    </a:lnTo>
                    <a:lnTo>
                      <a:pt x="667" y="204"/>
                    </a:lnTo>
                    <a:lnTo>
                      <a:pt x="679" y="226"/>
                    </a:lnTo>
                    <a:lnTo>
                      <a:pt x="665" y="248"/>
                    </a:lnTo>
                    <a:lnTo>
                      <a:pt x="667" y="268"/>
                    </a:lnTo>
                    <a:lnTo>
                      <a:pt x="691" y="268"/>
                    </a:lnTo>
                    <a:lnTo>
                      <a:pt x="689" y="244"/>
                    </a:lnTo>
                    <a:lnTo>
                      <a:pt x="705" y="242"/>
                    </a:lnTo>
                    <a:lnTo>
                      <a:pt x="707" y="232"/>
                    </a:lnTo>
                    <a:lnTo>
                      <a:pt x="723" y="238"/>
                    </a:lnTo>
                    <a:lnTo>
                      <a:pt x="731" y="260"/>
                    </a:lnTo>
                    <a:lnTo>
                      <a:pt x="759" y="230"/>
                    </a:lnTo>
                    <a:lnTo>
                      <a:pt x="771" y="238"/>
                    </a:lnTo>
                    <a:lnTo>
                      <a:pt x="769" y="254"/>
                    </a:lnTo>
                    <a:lnTo>
                      <a:pt x="765" y="290"/>
                    </a:lnTo>
                    <a:lnTo>
                      <a:pt x="791" y="278"/>
                    </a:lnTo>
                    <a:lnTo>
                      <a:pt x="803" y="288"/>
                    </a:lnTo>
                    <a:lnTo>
                      <a:pt x="805" y="304"/>
                    </a:lnTo>
                    <a:lnTo>
                      <a:pt x="817" y="328"/>
                    </a:lnTo>
                    <a:lnTo>
                      <a:pt x="835" y="344"/>
                    </a:lnTo>
                    <a:lnTo>
                      <a:pt x="835" y="356"/>
                    </a:lnTo>
                    <a:lnTo>
                      <a:pt x="823" y="362"/>
                    </a:lnTo>
                    <a:lnTo>
                      <a:pt x="829" y="372"/>
                    </a:lnTo>
                    <a:lnTo>
                      <a:pt x="821" y="382"/>
                    </a:lnTo>
                    <a:lnTo>
                      <a:pt x="811" y="388"/>
                    </a:lnTo>
                    <a:lnTo>
                      <a:pt x="815" y="394"/>
                    </a:lnTo>
                    <a:lnTo>
                      <a:pt x="837" y="386"/>
                    </a:lnTo>
                    <a:lnTo>
                      <a:pt x="843" y="378"/>
                    </a:lnTo>
                    <a:lnTo>
                      <a:pt x="859" y="384"/>
                    </a:lnTo>
                    <a:lnTo>
                      <a:pt x="884" y="382"/>
                    </a:lnTo>
                    <a:lnTo>
                      <a:pt x="904" y="394"/>
                    </a:lnTo>
                    <a:lnTo>
                      <a:pt x="849" y="425"/>
                    </a:lnTo>
                    <a:lnTo>
                      <a:pt x="801" y="451"/>
                    </a:lnTo>
                    <a:lnTo>
                      <a:pt x="797" y="453"/>
                    </a:lnTo>
                    <a:lnTo>
                      <a:pt x="749" y="485"/>
                    </a:lnTo>
                    <a:lnTo>
                      <a:pt x="715" y="511"/>
                    </a:lnTo>
                    <a:lnTo>
                      <a:pt x="721" y="541"/>
                    </a:lnTo>
                    <a:lnTo>
                      <a:pt x="739" y="559"/>
                    </a:lnTo>
                    <a:lnTo>
                      <a:pt x="767" y="565"/>
                    </a:lnTo>
                    <a:lnTo>
                      <a:pt x="783" y="559"/>
                    </a:lnTo>
                    <a:lnTo>
                      <a:pt x="785" y="549"/>
                    </a:lnTo>
                    <a:lnTo>
                      <a:pt x="799" y="547"/>
                    </a:lnTo>
                    <a:lnTo>
                      <a:pt x="801" y="559"/>
                    </a:lnTo>
                    <a:lnTo>
                      <a:pt x="801" y="585"/>
                    </a:lnTo>
                    <a:lnTo>
                      <a:pt x="775" y="585"/>
                    </a:lnTo>
                    <a:lnTo>
                      <a:pt x="747" y="593"/>
                    </a:lnTo>
                    <a:lnTo>
                      <a:pt x="751" y="611"/>
                    </a:lnTo>
                    <a:lnTo>
                      <a:pt x="739" y="617"/>
                    </a:lnTo>
                    <a:lnTo>
                      <a:pt x="755" y="625"/>
                    </a:lnTo>
                    <a:lnTo>
                      <a:pt x="763" y="633"/>
                    </a:lnTo>
                    <a:lnTo>
                      <a:pt x="767" y="651"/>
                    </a:lnTo>
                    <a:lnTo>
                      <a:pt x="753" y="655"/>
                    </a:lnTo>
                    <a:lnTo>
                      <a:pt x="747" y="649"/>
                    </a:lnTo>
                    <a:lnTo>
                      <a:pt x="735" y="645"/>
                    </a:lnTo>
                    <a:lnTo>
                      <a:pt x="737" y="665"/>
                    </a:lnTo>
                    <a:lnTo>
                      <a:pt x="751" y="683"/>
                    </a:lnTo>
                    <a:lnTo>
                      <a:pt x="747" y="693"/>
                    </a:lnTo>
                    <a:lnTo>
                      <a:pt x="729" y="695"/>
                    </a:lnTo>
                    <a:lnTo>
                      <a:pt x="717" y="679"/>
                    </a:lnTo>
                    <a:lnTo>
                      <a:pt x="707" y="689"/>
                    </a:lnTo>
                    <a:lnTo>
                      <a:pt x="671" y="669"/>
                    </a:lnTo>
                    <a:lnTo>
                      <a:pt x="663" y="671"/>
                    </a:lnTo>
                    <a:lnTo>
                      <a:pt x="661" y="703"/>
                    </a:lnTo>
                    <a:lnTo>
                      <a:pt x="632" y="721"/>
                    </a:lnTo>
                    <a:lnTo>
                      <a:pt x="616" y="727"/>
                    </a:lnTo>
                    <a:lnTo>
                      <a:pt x="608" y="719"/>
                    </a:lnTo>
                    <a:lnTo>
                      <a:pt x="618" y="705"/>
                    </a:lnTo>
                    <a:lnTo>
                      <a:pt x="630" y="697"/>
                    </a:lnTo>
                    <a:lnTo>
                      <a:pt x="628" y="683"/>
                    </a:lnTo>
                    <a:lnTo>
                      <a:pt x="632" y="671"/>
                    </a:lnTo>
                    <a:lnTo>
                      <a:pt x="630" y="661"/>
                    </a:lnTo>
                    <a:lnTo>
                      <a:pt x="642" y="649"/>
                    </a:lnTo>
                    <a:lnTo>
                      <a:pt x="648" y="639"/>
                    </a:lnTo>
                    <a:lnTo>
                      <a:pt x="632" y="623"/>
                    </a:lnTo>
                    <a:lnTo>
                      <a:pt x="618" y="619"/>
                    </a:lnTo>
                    <a:lnTo>
                      <a:pt x="600" y="623"/>
                    </a:lnTo>
                    <a:lnTo>
                      <a:pt x="580" y="621"/>
                    </a:lnTo>
                    <a:lnTo>
                      <a:pt x="578" y="611"/>
                    </a:lnTo>
                    <a:lnTo>
                      <a:pt x="596" y="605"/>
                    </a:lnTo>
                    <a:lnTo>
                      <a:pt x="572" y="605"/>
                    </a:lnTo>
                    <a:lnTo>
                      <a:pt x="570" y="599"/>
                    </a:lnTo>
                    <a:lnTo>
                      <a:pt x="580" y="587"/>
                    </a:lnTo>
                    <a:lnTo>
                      <a:pt x="570" y="583"/>
                    </a:lnTo>
                    <a:lnTo>
                      <a:pt x="554" y="605"/>
                    </a:lnTo>
                    <a:lnTo>
                      <a:pt x="550" y="625"/>
                    </a:lnTo>
                    <a:lnTo>
                      <a:pt x="534" y="615"/>
                    </a:lnTo>
                    <a:lnTo>
                      <a:pt x="524" y="617"/>
                    </a:lnTo>
                    <a:lnTo>
                      <a:pt x="536" y="651"/>
                    </a:lnTo>
                    <a:lnTo>
                      <a:pt x="522" y="675"/>
                    </a:lnTo>
                    <a:lnTo>
                      <a:pt x="538" y="675"/>
                    </a:lnTo>
                    <a:lnTo>
                      <a:pt x="546" y="699"/>
                    </a:lnTo>
                    <a:lnTo>
                      <a:pt x="538" y="715"/>
                    </a:lnTo>
                    <a:lnTo>
                      <a:pt x="542" y="737"/>
                    </a:lnTo>
                    <a:lnTo>
                      <a:pt x="520" y="763"/>
                    </a:lnTo>
                    <a:lnTo>
                      <a:pt x="504" y="769"/>
                    </a:lnTo>
                    <a:lnTo>
                      <a:pt x="498" y="783"/>
                    </a:lnTo>
                    <a:lnTo>
                      <a:pt x="516" y="797"/>
                    </a:lnTo>
                    <a:lnTo>
                      <a:pt x="502" y="803"/>
                    </a:lnTo>
                    <a:lnTo>
                      <a:pt x="488" y="809"/>
                    </a:lnTo>
                    <a:lnTo>
                      <a:pt x="472" y="807"/>
                    </a:lnTo>
                    <a:lnTo>
                      <a:pt x="454" y="795"/>
                    </a:lnTo>
                    <a:lnTo>
                      <a:pt x="446" y="779"/>
                    </a:lnTo>
                    <a:lnTo>
                      <a:pt x="427" y="767"/>
                    </a:lnTo>
                    <a:lnTo>
                      <a:pt x="403" y="759"/>
                    </a:lnTo>
                    <a:lnTo>
                      <a:pt x="403" y="743"/>
                    </a:lnTo>
                    <a:lnTo>
                      <a:pt x="393" y="727"/>
                    </a:lnTo>
                    <a:lnTo>
                      <a:pt x="375" y="717"/>
                    </a:lnTo>
                    <a:lnTo>
                      <a:pt x="379" y="707"/>
                    </a:lnTo>
                    <a:lnTo>
                      <a:pt x="387" y="701"/>
                    </a:lnTo>
                    <a:lnTo>
                      <a:pt x="377" y="681"/>
                    </a:lnTo>
                    <a:lnTo>
                      <a:pt x="365" y="693"/>
                    </a:lnTo>
                    <a:lnTo>
                      <a:pt x="349" y="671"/>
                    </a:lnTo>
                    <a:lnTo>
                      <a:pt x="361" y="655"/>
                    </a:lnTo>
                    <a:lnTo>
                      <a:pt x="347" y="637"/>
                    </a:lnTo>
                    <a:lnTo>
                      <a:pt x="337" y="647"/>
                    </a:lnTo>
                    <a:lnTo>
                      <a:pt x="311" y="649"/>
                    </a:lnTo>
                    <a:lnTo>
                      <a:pt x="299" y="631"/>
                    </a:lnTo>
                    <a:lnTo>
                      <a:pt x="287" y="639"/>
                    </a:lnTo>
                    <a:lnTo>
                      <a:pt x="281" y="629"/>
                    </a:lnTo>
                    <a:lnTo>
                      <a:pt x="277" y="615"/>
                    </a:lnTo>
                    <a:lnTo>
                      <a:pt x="259" y="613"/>
                    </a:lnTo>
                    <a:lnTo>
                      <a:pt x="251" y="603"/>
                    </a:lnTo>
                    <a:lnTo>
                      <a:pt x="231" y="607"/>
                    </a:lnTo>
                    <a:lnTo>
                      <a:pt x="209" y="609"/>
                    </a:lnTo>
                    <a:lnTo>
                      <a:pt x="194" y="601"/>
                    </a:lnTo>
                    <a:lnTo>
                      <a:pt x="162" y="609"/>
                    </a:lnTo>
                    <a:lnTo>
                      <a:pt x="148" y="601"/>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05" name="UTTAR PRADESH"/>
              <p:cNvSpPr>
                <a:spLocks/>
              </p:cNvSpPr>
              <p:nvPr/>
            </p:nvSpPr>
            <p:spPr bwMode="auto">
              <a:xfrm>
                <a:off x="4575612" y="2640905"/>
                <a:ext cx="1212850" cy="1192212"/>
              </a:xfrm>
              <a:custGeom>
                <a:avLst/>
                <a:gdLst/>
                <a:ahLst/>
                <a:cxnLst>
                  <a:cxn ang="0">
                    <a:pos x="344" y="214"/>
                  </a:cxn>
                  <a:cxn ang="0">
                    <a:pos x="412" y="238"/>
                  </a:cxn>
                  <a:cxn ang="0">
                    <a:pos x="502" y="294"/>
                  </a:cxn>
                  <a:cxn ang="0">
                    <a:pos x="571" y="316"/>
                  </a:cxn>
                  <a:cxn ang="0">
                    <a:pos x="623" y="356"/>
                  </a:cxn>
                  <a:cxn ang="0">
                    <a:pos x="661" y="342"/>
                  </a:cxn>
                  <a:cxn ang="0">
                    <a:pos x="705" y="404"/>
                  </a:cxn>
                  <a:cxn ang="0">
                    <a:pos x="743" y="437"/>
                  </a:cxn>
                  <a:cxn ang="0">
                    <a:pos x="691" y="457"/>
                  </a:cxn>
                  <a:cxn ang="0">
                    <a:pos x="699" y="485"/>
                  </a:cxn>
                  <a:cxn ang="0">
                    <a:pos x="756" y="527"/>
                  </a:cxn>
                  <a:cxn ang="0">
                    <a:pos x="739" y="537"/>
                  </a:cxn>
                  <a:cxn ang="0">
                    <a:pos x="675" y="581"/>
                  </a:cxn>
                  <a:cxn ang="0">
                    <a:pos x="653" y="655"/>
                  </a:cxn>
                  <a:cxn ang="0">
                    <a:pos x="647" y="699"/>
                  </a:cxn>
                  <a:cxn ang="0">
                    <a:pos x="611" y="751"/>
                  </a:cxn>
                  <a:cxn ang="0">
                    <a:pos x="565" y="721"/>
                  </a:cxn>
                  <a:cxn ang="0">
                    <a:pos x="551" y="659"/>
                  </a:cxn>
                  <a:cxn ang="0">
                    <a:pos x="496" y="643"/>
                  </a:cxn>
                  <a:cxn ang="0">
                    <a:pos x="400" y="631"/>
                  </a:cxn>
                  <a:cxn ang="0">
                    <a:pos x="358" y="605"/>
                  </a:cxn>
                  <a:cxn ang="0">
                    <a:pos x="318" y="609"/>
                  </a:cxn>
                  <a:cxn ang="0">
                    <a:pos x="299" y="577"/>
                  </a:cxn>
                  <a:cxn ang="0">
                    <a:pos x="235" y="609"/>
                  </a:cxn>
                  <a:cxn ang="0">
                    <a:pos x="215" y="591"/>
                  </a:cxn>
                  <a:cxn ang="0">
                    <a:pos x="181" y="597"/>
                  </a:cxn>
                  <a:cxn ang="0">
                    <a:pos x="173" y="555"/>
                  </a:cxn>
                  <a:cxn ang="0">
                    <a:pos x="137" y="571"/>
                  </a:cxn>
                  <a:cxn ang="0">
                    <a:pos x="145" y="623"/>
                  </a:cxn>
                  <a:cxn ang="0">
                    <a:pos x="169" y="665"/>
                  </a:cxn>
                  <a:cxn ang="0">
                    <a:pos x="147" y="703"/>
                  </a:cxn>
                  <a:cxn ang="0">
                    <a:pos x="99" y="655"/>
                  </a:cxn>
                  <a:cxn ang="0">
                    <a:pos x="113" y="591"/>
                  </a:cxn>
                  <a:cxn ang="0">
                    <a:pos x="117" y="555"/>
                  </a:cxn>
                  <a:cxn ang="0">
                    <a:pos x="157" y="527"/>
                  </a:cxn>
                  <a:cxn ang="0">
                    <a:pos x="193" y="473"/>
                  </a:cxn>
                  <a:cxn ang="0">
                    <a:pos x="143" y="421"/>
                  </a:cxn>
                  <a:cxn ang="0">
                    <a:pos x="72" y="402"/>
                  </a:cxn>
                  <a:cxn ang="0">
                    <a:pos x="28" y="412"/>
                  </a:cxn>
                  <a:cxn ang="0">
                    <a:pos x="42" y="390"/>
                  </a:cxn>
                  <a:cxn ang="0">
                    <a:pos x="48" y="362"/>
                  </a:cxn>
                  <a:cxn ang="0">
                    <a:pos x="16" y="306"/>
                  </a:cxn>
                  <a:cxn ang="0">
                    <a:pos x="42" y="250"/>
                  </a:cxn>
                  <a:cxn ang="0">
                    <a:pos x="22" y="192"/>
                  </a:cxn>
                  <a:cxn ang="0">
                    <a:pos x="0" y="94"/>
                  </a:cxn>
                  <a:cxn ang="0">
                    <a:pos x="66" y="0"/>
                  </a:cxn>
                  <a:cxn ang="0">
                    <a:pos x="76" y="36"/>
                  </a:cxn>
                  <a:cxn ang="0">
                    <a:pos x="70" y="68"/>
                  </a:cxn>
                  <a:cxn ang="0">
                    <a:pos x="105" y="88"/>
                  </a:cxn>
                  <a:cxn ang="0">
                    <a:pos x="109" y="58"/>
                  </a:cxn>
                  <a:cxn ang="0">
                    <a:pos x="133" y="78"/>
                  </a:cxn>
                  <a:cxn ang="0">
                    <a:pos x="185" y="118"/>
                  </a:cxn>
                  <a:cxn ang="0">
                    <a:pos x="185" y="152"/>
                  </a:cxn>
                  <a:cxn ang="0">
                    <a:pos x="235" y="180"/>
                  </a:cxn>
                  <a:cxn ang="0">
                    <a:pos x="255" y="188"/>
                  </a:cxn>
                  <a:cxn ang="0">
                    <a:pos x="301" y="190"/>
                  </a:cxn>
                </a:cxnLst>
                <a:rect l="0" t="0" r="r" b="b"/>
                <a:pathLst>
                  <a:path w="764" h="751">
                    <a:moveTo>
                      <a:pt x="301" y="190"/>
                    </a:moveTo>
                    <a:lnTo>
                      <a:pt x="318" y="192"/>
                    </a:lnTo>
                    <a:lnTo>
                      <a:pt x="344" y="214"/>
                    </a:lnTo>
                    <a:lnTo>
                      <a:pt x="352" y="204"/>
                    </a:lnTo>
                    <a:lnTo>
                      <a:pt x="398" y="236"/>
                    </a:lnTo>
                    <a:lnTo>
                      <a:pt x="412" y="238"/>
                    </a:lnTo>
                    <a:lnTo>
                      <a:pt x="428" y="266"/>
                    </a:lnTo>
                    <a:lnTo>
                      <a:pt x="482" y="302"/>
                    </a:lnTo>
                    <a:lnTo>
                      <a:pt x="502" y="294"/>
                    </a:lnTo>
                    <a:lnTo>
                      <a:pt x="518" y="306"/>
                    </a:lnTo>
                    <a:lnTo>
                      <a:pt x="535" y="318"/>
                    </a:lnTo>
                    <a:lnTo>
                      <a:pt x="571" y="316"/>
                    </a:lnTo>
                    <a:lnTo>
                      <a:pt x="575" y="342"/>
                    </a:lnTo>
                    <a:lnTo>
                      <a:pt x="617" y="344"/>
                    </a:lnTo>
                    <a:lnTo>
                      <a:pt x="623" y="356"/>
                    </a:lnTo>
                    <a:lnTo>
                      <a:pt x="637" y="354"/>
                    </a:lnTo>
                    <a:lnTo>
                      <a:pt x="637" y="342"/>
                    </a:lnTo>
                    <a:lnTo>
                      <a:pt x="661" y="342"/>
                    </a:lnTo>
                    <a:lnTo>
                      <a:pt x="683" y="350"/>
                    </a:lnTo>
                    <a:lnTo>
                      <a:pt x="695" y="370"/>
                    </a:lnTo>
                    <a:lnTo>
                      <a:pt x="705" y="404"/>
                    </a:lnTo>
                    <a:lnTo>
                      <a:pt x="723" y="406"/>
                    </a:lnTo>
                    <a:lnTo>
                      <a:pt x="729" y="421"/>
                    </a:lnTo>
                    <a:lnTo>
                      <a:pt x="743" y="437"/>
                    </a:lnTo>
                    <a:lnTo>
                      <a:pt x="719" y="435"/>
                    </a:lnTo>
                    <a:lnTo>
                      <a:pt x="701" y="443"/>
                    </a:lnTo>
                    <a:lnTo>
                      <a:pt x="691" y="457"/>
                    </a:lnTo>
                    <a:lnTo>
                      <a:pt x="719" y="465"/>
                    </a:lnTo>
                    <a:lnTo>
                      <a:pt x="711" y="479"/>
                    </a:lnTo>
                    <a:lnTo>
                      <a:pt x="699" y="485"/>
                    </a:lnTo>
                    <a:lnTo>
                      <a:pt x="729" y="519"/>
                    </a:lnTo>
                    <a:lnTo>
                      <a:pt x="743" y="519"/>
                    </a:lnTo>
                    <a:lnTo>
                      <a:pt x="756" y="527"/>
                    </a:lnTo>
                    <a:lnTo>
                      <a:pt x="764" y="539"/>
                    </a:lnTo>
                    <a:lnTo>
                      <a:pt x="752" y="547"/>
                    </a:lnTo>
                    <a:lnTo>
                      <a:pt x="739" y="537"/>
                    </a:lnTo>
                    <a:lnTo>
                      <a:pt x="735" y="553"/>
                    </a:lnTo>
                    <a:lnTo>
                      <a:pt x="715" y="541"/>
                    </a:lnTo>
                    <a:lnTo>
                      <a:pt x="675" y="581"/>
                    </a:lnTo>
                    <a:lnTo>
                      <a:pt x="639" y="597"/>
                    </a:lnTo>
                    <a:lnTo>
                      <a:pt x="635" y="641"/>
                    </a:lnTo>
                    <a:lnTo>
                      <a:pt x="653" y="655"/>
                    </a:lnTo>
                    <a:lnTo>
                      <a:pt x="653" y="681"/>
                    </a:lnTo>
                    <a:lnTo>
                      <a:pt x="639" y="681"/>
                    </a:lnTo>
                    <a:lnTo>
                      <a:pt x="647" y="699"/>
                    </a:lnTo>
                    <a:lnTo>
                      <a:pt x="637" y="725"/>
                    </a:lnTo>
                    <a:lnTo>
                      <a:pt x="623" y="745"/>
                    </a:lnTo>
                    <a:lnTo>
                      <a:pt x="611" y="751"/>
                    </a:lnTo>
                    <a:lnTo>
                      <a:pt x="589" y="749"/>
                    </a:lnTo>
                    <a:lnTo>
                      <a:pt x="579" y="743"/>
                    </a:lnTo>
                    <a:lnTo>
                      <a:pt x="565" y="721"/>
                    </a:lnTo>
                    <a:lnTo>
                      <a:pt x="571" y="693"/>
                    </a:lnTo>
                    <a:lnTo>
                      <a:pt x="577" y="667"/>
                    </a:lnTo>
                    <a:lnTo>
                      <a:pt x="551" y="659"/>
                    </a:lnTo>
                    <a:lnTo>
                      <a:pt x="531" y="663"/>
                    </a:lnTo>
                    <a:lnTo>
                      <a:pt x="520" y="649"/>
                    </a:lnTo>
                    <a:lnTo>
                      <a:pt x="496" y="643"/>
                    </a:lnTo>
                    <a:lnTo>
                      <a:pt x="480" y="627"/>
                    </a:lnTo>
                    <a:lnTo>
                      <a:pt x="430" y="605"/>
                    </a:lnTo>
                    <a:lnTo>
                      <a:pt x="400" y="631"/>
                    </a:lnTo>
                    <a:lnTo>
                      <a:pt x="376" y="629"/>
                    </a:lnTo>
                    <a:lnTo>
                      <a:pt x="364" y="617"/>
                    </a:lnTo>
                    <a:lnTo>
                      <a:pt x="358" y="605"/>
                    </a:lnTo>
                    <a:lnTo>
                      <a:pt x="344" y="611"/>
                    </a:lnTo>
                    <a:lnTo>
                      <a:pt x="316" y="623"/>
                    </a:lnTo>
                    <a:lnTo>
                      <a:pt x="318" y="609"/>
                    </a:lnTo>
                    <a:lnTo>
                      <a:pt x="326" y="597"/>
                    </a:lnTo>
                    <a:lnTo>
                      <a:pt x="314" y="579"/>
                    </a:lnTo>
                    <a:lnTo>
                      <a:pt x="299" y="577"/>
                    </a:lnTo>
                    <a:lnTo>
                      <a:pt x="277" y="591"/>
                    </a:lnTo>
                    <a:lnTo>
                      <a:pt x="259" y="607"/>
                    </a:lnTo>
                    <a:lnTo>
                      <a:pt x="235" y="609"/>
                    </a:lnTo>
                    <a:lnTo>
                      <a:pt x="221" y="607"/>
                    </a:lnTo>
                    <a:lnTo>
                      <a:pt x="229" y="589"/>
                    </a:lnTo>
                    <a:lnTo>
                      <a:pt x="215" y="591"/>
                    </a:lnTo>
                    <a:lnTo>
                      <a:pt x="211" y="589"/>
                    </a:lnTo>
                    <a:lnTo>
                      <a:pt x="201" y="603"/>
                    </a:lnTo>
                    <a:lnTo>
                      <a:pt x="181" y="597"/>
                    </a:lnTo>
                    <a:lnTo>
                      <a:pt x="171" y="593"/>
                    </a:lnTo>
                    <a:lnTo>
                      <a:pt x="183" y="577"/>
                    </a:lnTo>
                    <a:lnTo>
                      <a:pt x="173" y="555"/>
                    </a:lnTo>
                    <a:lnTo>
                      <a:pt x="157" y="555"/>
                    </a:lnTo>
                    <a:lnTo>
                      <a:pt x="153" y="575"/>
                    </a:lnTo>
                    <a:lnTo>
                      <a:pt x="137" y="571"/>
                    </a:lnTo>
                    <a:lnTo>
                      <a:pt x="137" y="581"/>
                    </a:lnTo>
                    <a:lnTo>
                      <a:pt x="143" y="605"/>
                    </a:lnTo>
                    <a:lnTo>
                      <a:pt x="145" y="623"/>
                    </a:lnTo>
                    <a:lnTo>
                      <a:pt x="155" y="643"/>
                    </a:lnTo>
                    <a:lnTo>
                      <a:pt x="151" y="661"/>
                    </a:lnTo>
                    <a:lnTo>
                      <a:pt x="169" y="665"/>
                    </a:lnTo>
                    <a:lnTo>
                      <a:pt x="181" y="691"/>
                    </a:lnTo>
                    <a:lnTo>
                      <a:pt x="161" y="711"/>
                    </a:lnTo>
                    <a:lnTo>
                      <a:pt x="147" y="703"/>
                    </a:lnTo>
                    <a:lnTo>
                      <a:pt x="127" y="689"/>
                    </a:lnTo>
                    <a:lnTo>
                      <a:pt x="105" y="685"/>
                    </a:lnTo>
                    <a:lnTo>
                      <a:pt x="99" y="655"/>
                    </a:lnTo>
                    <a:lnTo>
                      <a:pt x="99" y="631"/>
                    </a:lnTo>
                    <a:lnTo>
                      <a:pt x="115" y="613"/>
                    </a:lnTo>
                    <a:lnTo>
                      <a:pt x="113" y="591"/>
                    </a:lnTo>
                    <a:lnTo>
                      <a:pt x="105" y="575"/>
                    </a:lnTo>
                    <a:lnTo>
                      <a:pt x="117" y="565"/>
                    </a:lnTo>
                    <a:lnTo>
                      <a:pt x="117" y="555"/>
                    </a:lnTo>
                    <a:lnTo>
                      <a:pt x="143" y="551"/>
                    </a:lnTo>
                    <a:lnTo>
                      <a:pt x="155" y="543"/>
                    </a:lnTo>
                    <a:lnTo>
                      <a:pt x="157" y="527"/>
                    </a:lnTo>
                    <a:lnTo>
                      <a:pt x="177" y="507"/>
                    </a:lnTo>
                    <a:lnTo>
                      <a:pt x="179" y="479"/>
                    </a:lnTo>
                    <a:lnTo>
                      <a:pt x="193" y="473"/>
                    </a:lnTo>
                    <a:lnTo>
                      <a:pt x="181" y="437"/>
                    </a:lnTo>
                    <a:lnTo>
                      <a:pt x="163" y="421"/>
                    </a:lnTo>
                    <a:lnTo>
                      <a:pt x="143" y="421"/>
                    </a:lnTo>
                    <a:lnTo>
                      <a:pt x="117" y="412"/>
                    </a:lnTo>
                    <a:lnTo>
                      <a:pt x="97" y="400"/>
                    </a:lnTo>
                    <a:lnTo>
                      <a:pt x="72" y="402"/>
                    </a:lnTo>
                    <a:lnTo>
                      <a:pt x="56" y="396"/>
                    </a:lnTo>
                    <a:lnTo>
                      <a:pt x="50" y="404"/>
                    </a:lnTo>
                    <a:lnTo>
                      <a:pt x="28" y="412"/>
                    </a:lnTo>
                    <a:lnTo>
                      <a:pt x="24" y="406"/>
                    </a:lnTo>
                    <a:lnTo>
                      <a:pt x="34" y="400"/>
                    </a:lnTo>
                    <a:lnTo>
                      <a:pt x="42" y="390"/>
                    </a:lnTo>
                    <a:lnTo>
                      <a:pt x="36" y="380"/>
                    </a:lnTo>
                    <a:lnTo>
                      <a:pt x="48" y="374"/>
                    </a:lnTo>
                    <a:lnTo>
                      <a:pt x="48" y="362"/>
                    </a:lnTo>
                    <a:lnTo>
                      <a:pt x="30" y="346"/>
                    </a:lnTo>
                    <a:lnTo>
                      <a:pt x="18" y="318"/>
                    </a:lnTo>
                    <a:lnTo>
                      <a:pt x="16" y="306"/>
                    </a:lnTo>
                    <a:lnTo>
                      <a:pt x="4" y="296"/>
                    </a:lnTo>
                    <a:lnTo>
                      <a:pt x="42" y="278"/>
                    </a:lnTo>
                    <a:lnTo>
                      <a:pt x="42" y="250"/>
                    </a:lnTo>
                    <a:lnTo>
                      <a:pt x="38" y="238"/>
                    </a:lnTo>
                    <a:lnTo>
                      <a:pt x="26" y="216"/>
                    </a:lnTo>
                    <a:lnTo>
                      <a:pt x="22" y="192"/>
                    </a:lnTo>
                    <a:lnTo>
                      <a:pt x="14" y="176"/>
                    </a:lnTo>
                    <a:lnTo>
                      <a:pt x="10" y="146"/>
                    </a:lnTo>
                    <a:lnTo>
                      <a:pt x="0" y="94"/>
                    </a:lnTo>
                    <a:lnTo>
                      <a:pt x="22" y="40"/>
                    </a:lnTo>
                    <a:lnTo>
                      <a:pt x="60" y="8"/>
                    </a:lnTo>
                    <a:lnTo>
                      <a:pt x="66" y="0"/>
                    </a:lnTo>
                    <a:lnTo>
                      <a:pt x="66" y="4"/>
                    </a:lnTo>
                    <a:lnTo>
                      <a:pt x="93" y="20"/>
                    </a:lnTo>
                    <a:lnTo>
                      <a:pt x="76" y="36"/>
                    </a:lnTo>
                    <a:lnTo>
                      <a:pt x="70" y="46"/>
                    </a:lnTo>
                    <a:lnTo>
                      <a:pt x="74" y="58"/>
                    </a:lnTo>
                    <a:lnTo>
                      <a:pt x="70" y="68"/>
                    </a:lnTo>
                    <a:lnTo>
                      <a:pt x="76" y="86"/>
                    </a:lnTo>
                    <a:lnTo>
                      <a:pt x="93" y="76"/>
                    </a:lnTo>
                    <a:lnTo>
                      <a:pt x="105" y="88"/>
                    </a:lnTo>
                    <a:lnTo>
                      <a:pt x="113" y="84"/>
                    </a:lnTo>
                    <a:lnTo>
                      <a:pt x="113" y="70"/>
                    </a:lnTo>
                    <a:lnTo>
                      <a:pt x="109" y="58"/>
                    </a:lnTo>
                    <a:lnTo>
                      <a:pt x="117" y="54"/>
                    </a:lnTo>
                    <a:lnTo>
                      <a:pt x="127" y="66"/>
                    </a:lnTo>
                    <a:lnTo>
                      <a:pt x="133" y="78"/>
                    </a:lnTo>
                    <a:lnTo>
                      <a:pt x="147" y="78"/>
                    </a:lnTo>
                    <a:lnTo>
                      <a:pt x="157" y="104"/>
                    </a:lnTo>
                    <a:lnTo>
                      <a:pt x="185" y="118"/>
                    </a:lnTo>
                    <a:lnTo>
                      <a:pt x="167" y="130"/>
                    </a:lnTo>
                    <a:lnTo>
                      <a:pt x="183" y="140"/>
                    </a:lnTo>
                    <a:lnTo>
                      <a:pt x="185" y="152"/>
                    </a:lnTo>
                    <a:lnTo>
                      <a:pt x="205" y="152"/>
                    </a:lnTo>
                    <a:lnTo>
                      <a:pt x="229" y="168"/>
                    </a:lnTo>
                    <a:lnTo>
                      <a:pt x="235" y="180"/>
                    </a:lnTo>
                    <a:lnTo>
                      <a:pt x="247" y="178"/>
                    </a:lnTo>
                    <a:lnTo>
                      <a:pt x="251" y="180"/>
                    </a:lnTo>
                    <a:lnTo>
                      <a:pt x="255" y="188"/>
                    </a:lnTo>
                    <a:lnTo>
                      <a:pt x="277" y="182"/>
                    </a:lnTo>
                    <a:lnTo>
                      <a:pt x="293" y="200"/>
                    </a:lnTo>
                    <a:lnTo>
                      <a:pt x="301" y="190"/>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06" name="PUNJAB"/>
              <p:cNvSpPr>
                <a:spLocks/>
              </p:cNvSpPr>
              <p:nvPr/>
            </p:nvSpPr>
            <p:spPr bwMode="auto">
              <a:xfrm>
                <a:off x="4072375" y="2236092"/>
                <a:ext cx="477837" cy="525462"/>
              </a:xfrm>
              <a:custGeom>
                <a:avLst/>
                <a:gdLst/>
                <a:ahLst/>
                <a:cxnLst>
                  <a:cxn ang="0">
                    <a:pos x="219" y="0"/>
                  </a:cxn>
                  <a:cxn ang="0">
                    <a:pos x="219" y="10"/>
                  </a:cxn>
                  <a:cxn ang="0">
                    <a:pos x="195" y="34"/>
                  </a:cxn>
                  <a:cxn ang="0">
                    <a:pos x="183" y="46"/>
                  </a:cxn>
                  <a:cxn ang="0">
                    <a:pos x="185" y="58"/>
                  </a:cxn>
                  <a:cxn ang="0">
                    <a:pos x="219" y="76"/>
                  </a:cxn>
                  <a:cxn ang="0">
                    <a:pos x="219" y="96"/>
                  </a:cxn>
                  <a:cxn ang="0">
                    <a:pos x="231" y="127"/>
                  </a:cxn>
                  <a:cxn ang="0">
                    <a:pos x="233" y="143"/>
                  </a:cxn>
                  <a:cxn ang="0">
                    <a:pos x="245" y="147"/>
                  </a:cxn>
                  <a:cxn ang="0">
                    <a:pos x="253" y="139"/>
                  </a:cxn>
                  <a:cxn ang="0">
                    <a:pos x="277" y="159"/>
                  </a:cxn>
                  <a:cxn ang="0">
                    <a:pos x="283" y="181"/>
                  </a:cxn>
                  <a:cxn ang="0">
                    <a:pos x="299" y="189"/>
                  </a:cxn>
                  <a:cxn ang="0">
                    <a:pos x="301" y="229"/>
                  </a:cxn>
                  <a:cxn ang="0">
                    <a:pos x="287" y="255"/>
                  </a:cxn>
                  <a:cxn ang="0">
                    <a:pos x="277" y="265"/>
                  </a:cxn>
                  <a:cxn ang="0">
                    <a:pos x="279" y="279"/>
                  </a:cxn>
                  <a:cxn ang="0">
                    <a:pos x="259" y="289"/>
                  </a:cxn>
                  <a:cxn ang="0">
                    <a:pos x="257" y="279"/>
                  </a:cxn>
                  <a:cxn ang="0">
                    <a:pos x="231" y="281"/>
                  </a:cxn>
                  <a:cxn ang="0">
                    <a:pos x="233" y="315"/>
                  </a:cxn>
                  <a:cxn ang="0">
                    <a:pos x="211" y="327"/>
                  </a:cxn>
                  <a:cxn ang="0">
                    <a:pos x="195" y="313"/>
                  </a:cxn>
                  <a:cxn ang="0">
                    <a:pos x="180" y="317"/>
                  </a:cxn>
                  <a:cxn ang="0">
                    <a:pos x="158" y="315"/>
                  </a:cxn>
                  <a:cxn ang="0">
                    <a:pos x="134" y="331"/>
                  </a:cxn>
                  <a:cxn ang="0">
                    <a:pos x="126" y="309"/>
                  </a:cxn>
                  <a:cxn ang="0">
                    <a:pos x="92" y="295"/>
                  </a:cxn>
                  <a:cxn ang="0">
                    <a:pos x="64" y="293"/>
                  </a:cxn>
                  <a:cxn ang="0">
                    <a:pos x="0" y="289"/>
                  </a:cxn>
                  <a:cxn ang="0">
                    <a:pos x="2" y="273"/>
                  </a:cxn>
                  <a:cxn ang="0">
                    <a:pos x="8" y="247"/>
                  </a:cxn>
                  <a:cxn ang="0">
                    <a:pos x="10" y="233"/>
                  </a:cxn>
                  <a:cxn ang="0">
                    <a:pos x="48" y="189"/>
                  </a:cxn>
                  <a:cxn ang="0">
                    <a:pos x="86" y="161"/>
                  </a:cxn>
                  <a:cxn ang="0">
                    <a:pos x="74" y="147"/>
                  </a:cxn>
                  <a:cxn ang="0">
                    <a:pos x="86" y="119"/>
                  </a:cxn>
                  <a:cxn ang="0">
                    <a:pos x="72" y="78"/>
                  </a:cxn>
                  <a:cxn ang="0">
                    <a:pos x="122" y="54"/>
                  </a:cxn>
                  <a:cxn ang="0">
                    <a:pos x="158" y="42"/>
                  </a:cxn>
                  <a:cxn ang="0">
                    <a:pos x="168" y="22"/>
                  </a:cxn>
                  <a:cxn ang="0">
                    <a:pos x="178" y="18"/>
                  </a:cxn>
                  <a:cxn ang="0">
                    <a:pos x="180" y="22"/>
                  </a:cxn>
                  <a:cxn ang="0">
                    <a:pos x="187" y="24"/>
                  </a:cxn>
                  <a:cxn ang="0">
                    <a:pos x="189" y="18"/>
                  </a:cxn>
                  <a:cxn ang="0">
                    <a:pos x="193" y="16"/>
                  </a:cxn>
                  <a:cxn ang="0">
                    <a:pos x="203" y="16"/>
                  </a:cxn>
                  <a:cxn ang="0">
                    <a:pos x="203" y="8"/>
                  </a:cxn>
                  <a:cxn ang="0">
                    <a:pos x="215" y="4"/>
                  </a:cxn>
                  <a:cxn ang="0">
                    <a:pos x="219" y="0"/>
                  </a:cxn>
                </a:cxnLst>
                <a:rect l="0" t="0" r="r" b="b"/>
                <a:pathLst>
                  <a:path w="301" h="331">
                    <a:moveTo>
                      <a:pt x="219" y="0"/>
                    </a:moveTo>
                    <a:lnTo>
                      <a:pt x="219" y="10"/>
                    </a:lnTo>
                    <a:lnTo>
                      <a:pt x="195" y="34"/>
                    </a:lnTo>
                    <a:lnTo>
                      <a:pt x="183" y="46"/>
                    </a:lnTo>
                    <a:lnTo>
                      <a:pt x="185" y="58"/>
                    </a:lnTo>
                    <a:lnTo>
                      <a:pt x="219" y="76"/>
                    </a:lnTo>
                    <a:lnTo>
                      <a:pt x="219" y="96"/>
                    </a:lnTo>
                    <a:lnTo>
                      <a:pt x="231" y="127"/>
                    </a:lnTo>
                    <a:lnTo>
                      <a:pt x="233" y="143"/>
                    </a:lnTo>
                    <a:lnTo>
                      <a:pt x="245" y="147"/>
                    </a:lnTo>
                    <a:lnTo>
                      <a:pt x="253" y="139"/>
                    </a:lnTo>
                    <a:lnTo>
                      <a:pt x="277" y="159"/>
                    </a:lnTo>
                    <a:lnTo>
                      <a:pt x="283" y="181"/>
                    </a:lnTo>
                    <a:lnTo>
                      <a:pt x="299" y="189"/>
                    </a:lnTo>
                    <a:lnTo>
                      <a:pt x="301" y="229"/>
                    </a:lnTo>
                    <a:lnTo>
                      <a:pt x="287" y="255"/>
                    </a:lnTo>
                    <a:lnTo>
                      <a:pt x="277" y="265"/>
                    </a:lnTo>
                    <a:lnTo>
                      <a:pt x="279" y="279"/>
                    </a:lnTo>
                    <a:lnTo>
                      <a:pt x="259" y="289"/>
                    </a:lnTo>
                    <a:lnTo>
                      <a:pt x="257" y="279"/>
                    </a:lnTo>
                    <a:lnTo>
                      <a:pt x="231" y="281"/>
                    </a:lnTo>
                    <a:lnTo>
                      <a:pt x="233" y="315"/>
                    </a:lnTo>
                    <a:lnTo>
                      <a:pt x="211" y="327"/>
                    </a:lnTo>
                    <a:lnTo>
                      <a:pt x="195" y="313"/>
                    </a:lnTo>
                    <a:lnTo>
                      <a:pt x="180" y="317"/>
                    </a:lnTo>
                    <a:lnTo>
                      <a:pt x="158" y="315"/>
                    </a:lnTo>
                    <a:lnTo>
                      <a:pt x="134" y="331"/>
                    </a:lnTo>
                    <a:lnTo>
                      <a:pt x="126" y="309"/>
                    </a:lnTo>
                    <a:lnTo>
                      <a:pt x="92" y="295"/>
                    </a:lnTo>
                    <a:lnTo>
                      <a:pt x="64" y="293"/>
                    </a:lnTo>
                    <a:lnTo>
                      <a:pt x="0" y="289"/>
                    </a:lnTo>
                    <a:lnTo>
                      <a:pt x="2" y="273"/>
                    </a:lnTo>
                    <a:lnTo>
                      <a:pt x="8" y="247"/>
                    </a:lnTo>
                    <a:lnTo>
                      <a:pt x="10" y="233"/>
                    </a:lnTo>
                    <a:lnTo>
                      <a:pt x="48" y="189"/>
                    </a:lnTo>
                    <a:lnTo>
                      <a:pt x="86" y="161"/>
                    </a:lnTo>
                    <a:lnTo>
                      <a:pt x="74" y="147"/>
                    </a:lnTo>
                    <a:lnTo>
                      <a:pt x="86" y="119"/>
                    </a:lnTo>
                    <a:lnTo>
                      <a:pt x="72" y="78"/>
                    </a:lnTo>
                    <a:lnTo>
                      <a:pt x="122" y="54"/>
                    </a:lnTo>
                    <a:lnTo>
                      <a:pt x="158" y="42"/>
                    </a:lnTo>
                    <a:lnTo>
                      <a:pt x="168" y="22"/>
                    </a:lnTo>
                    <a:lnTo>
                      <a:pt x="178" y="18"/>
                    </a:lnTo>
                    <a:lnTo>
                      <a:pt x="180" y="22"/>
                    </a:lnTo>
                    <a:lnTo>
                      <a:pt x="187" y="24"/>
                    </a:lnTo>
                    <a:lnTo>
                      <a:pt x="189" y="18"/>
                    </a:lnTo>
                    <a:lnTo>
                      <a:pt x="193" y="16"/>
                    </a:lnTo>
                    <a:lnTo>
                      <a:pt x="203" y="16"/>
                    </a:lnTo>
                    <a:lnTo>
                      <a:pt x="203" y="8"/>
                    </a:lnTo>
                    <a:lnTo>
                      <a:pt x="215" y="4"/>
                    </a:lnTo>
                    <a:lnTo>
                      <a:pt x="219" y="0"/>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07" name="HIMACHAL PRADESH"/>
              <p:cNvSpPr>
                <a:spLocks/>
              </p:cNvSpPr>
              <p:nvPr/>
            </p:nvSpPr>
            <p:spPr bwMode="auto">
              <a:xfrm>
                <a:off x="4362887" y="2115442"/>
                <a:ext cx="525462" cy="538162"/>
              </a:xfrm>
              <a:custGeom>
                <a:avLst/>
                <a:gdLst/>
                <a:ahLst/>
                <a:cxnLst>
                  <a:cxn ang="0">
                    <a:pos x="283" y="124"/>
                  </a:cxn>
                  <a:cxn ang="0">
                    <a:pos x="307" y="176"/>
                  </a:cxn>
                  <a:cxn ang="0">
                    <a:pos x="309" y="205"/>
                  </a:cxn>
                  <a:cxn ang="0">
                    <a:pos x="323" y="229"/>
                  </a:cxn>
                  <a:cxn ang="0">
                    <a:pos x="319" y="253"/>
                  </a:cxn>
                  <a:cxn ang="0">
                    <a:pos x="281" y="239"/>
                  </a:cxn>
                  <a:cxn ang="0">
                    <a:pos x="241" y="243"/>
                  </a:cxn>
                  <a:cxn ang="0">
                    <a:pos x="206" y="265"/>
                  </a:cxn>
                  <a:cxn ang="0">
                    <a:pos x="216" y="317"/>
                  </a:cxn>
                  <a:cxn ang="0">
                    <a:pos x="194" y="339"/>
                  </a:cxn>
                  <a:cxn ang="0">
                    <a:pos x="150" y="311"/>
                  </a:cxn>
                  <a:cxn ang="0">
                    <a:pos x="116" y="265"/>
                  </a:cxn>
                  <a:cxn ang="0">
                    <a:pos x="94" y="235"/>
                  </a:cxn>
                  <a:cxn ang="0">
                    <a:pos x="62" y="223"/>
                  </a:cxn>
                  <a:cxn ang="0">
                    <a:pos x="48" y="203"/>
                  </a:cxn>
                  <a:cxn ang="0">
                    <a:pos x="36" y="152"/>
                  </a:cxn>
                  <a:cxn ang="0">
                    <a:pos x="0" y="122"/>
                  </a:cxn>
                  <a:cxn ang="0">
                    <a:pos x="36" y="74"/>
                  </a:cxn>
                  <a:cxn ang="0">
                    <a:pos x="36" y="40"/>
                  </a:cxn>
                  <a:cxn ang="0">
                    <a:pos x="52" y="38"/>
                  </a:cxn>
                  <a:cxn ang="0">
                    <a:pos x="76" y="24"/>
                  </a:cxn>
                  <a:cxn ang="0">
                    <a:pos x="80" y="12"/>
                  </a:cxn>
                  <a:cxn ang="0">
                    <a:pos x="104" y="6"/>
                  </a:cxn>
                  <a:cxn ang="0">
                    <a:pos x="124" y="6"/>
                  </a:cxn>
                  <a:cxn ang="0">
                    <a:pos x="138" y="2"/>
                  </a:cxn>
                  <a:cxn ang="0">
                    <a:pos x="150" y="28"/>
                  </a:cxn>
                  <a:cxn ang="0">
                    <a:pos x="176" y="44"/>
                  </a:cxn>
                  <a:cxn ang="0">
                    <a:pos x="192" y="48"/>
                  </a:cxn>
                  <a:cxn ang="0">
                    <a:pos x="202" y="40"/>
                  </a:cxn>
                  <a:cxn ang="0">
                    <a:pos x="216" y="32"/>
                  </a:cxn>
                  <a:cxn ang="0">
                    <a:pos x="229" y="50"/>
                  </a:cxn>
                  <a:cxn ang="0">
                    <a:pos x="239" y="66"/>
                  </a:cxn>
                  <a:cxn ang="0">
                    <a:pos x="259" y="72"/>
                  </a:cxn>
                  <a:cxn ang="0">
                    <a:pos x="275" y="62"/>
                  </a:cxn>
                  <a:cxn ang="0">
                    <a:pos x="283" y="70"/>
                  </a:cxn>
                  <a:cxn ang="0">
                    <a:pos x="271" y="90"/>
                  </a:cxn>
                  <a:cxn ang="0">
                    <a:pos x="283" y="102"/>
                  </a:cxn>
                </a:cxnLst>
                <a:rect l="0" t="0" r="r" b="b"/>
                <a:pathLst>
                  <a:path w="331" h="339">
                    <a:moveTo>
                      <a:pt x="283" y="102"/>
                    </a:moveTo>
                    <a:lnTo>
                      <a:pt x="283" y="124"/>
                    </a:lnTo>
                    <a:lnTo>
                      <a:pt x="307" y="152"/>
                    </a:lnTo>
                    <a:lnTo>
                      <a:pt x="307" y="176"/>
                    </a:lnTo>
                    <a:lnTo>
                      <a:pt x="317" y="195"/>
                    </a:lnTo>
                    <a:lnTo>
                      <a:pt x="309" y="205"/>
                    </a:lnTo>
                    <a:lnTo>
                      <a:pt x="311" y="227"/>
                    </a:lnTo>
                    <a:lnTo>
                      <a:pt x="323" y="229"/>
                    </a:lnTo>
                    <a:lnTo>
                      <a:pt x="331" y="253"/>
                    </a:lnTo>
                    <a:lnTo>
                      <a:pt x="319" y="253"/>
                    </a:lnTo>
                    <a:lnTo>
                      <a:pt x="305" y="239"/>
                    </a:lnTo>
                    <a:lnTo>
                      <a:pt x="281" y="239"/>
                    </a:lnTo>
                    <a:lnTo>
                      <a:pt x="257" y="231"/>
                    </a:lnTo>
                    <a:lnTo>
                      <a:pt x="241" y="243"/>
                    </a:lnTo>
                    <a:lnTo>
                      <a:pt x="223" y="243"/>
                    </a:lnTo>
                    <a:lnTo>
                      <a:pt x="206" y="265"/>
                    </a:lnTo>
                    <a:lnTo>
                      <a:pt x="206" y="285"/>
                    </a:lnTo>
                    <a:lnTo>
                      <a:pt x="216" y="317"/>
                    </a:lnTo>
                    <a:lnTo>
                      <a:pt x="200" y="331"/>
                    </a:lnTo>
                    <a:lnTo>
                      <a:pt x="194" y="339"/>
                    </a:lnTo>
                    <a:lnTo>
                      <a:pt x="170" y="325"/>
                    </a:lnTo>
                    <a:lnTo>
                      <a:pt x="150" y="311"/>
                    </a:lnTo>
                    <a:lnTo>
                      <a:pt x="136" y="281"/>
                    </a:lnTo>
                    <a:lnTo>
                      <a:pt x="116" y="265"/>
                    </a:lnTo>
                    <a:lnTo>
                      <a:pt x="100" y="257"/>
                    </a:lnTo>
                    <a:lnTo>
                      <a:pt x="94" y="235"/>
                    </a:lnTo>
                    <a:lnTo>
                      <a:pt x="70" y="215"/>
                    </a:lnTo>
                    <a:lnTo>
                      <a:pt x="62" y="223"/>
                    </a:lnTo>
                    <a:lnTo>
                      <a:pt x="50" y="217"/>
                    </a:lnTo>
                    <a:lnTo>
                      <a:pt x="48" y="203"/>
                    </a:lnTo>
                    <a:lnTo>
                      <a:pt x="36" y="172"/>
                    </a:lnTo>
                    <a:lnTo>
                      <a:pt x="36" y="152"/>
                    </a:lnTo>
                    <a:lnTo>
                      <a:pt x="2" y="134"/>
                    </a:lnTo>
                    <a:lnTo>
                      <a:pt x="0" y="122"/>
                    </a:lnTo>
                    <a:lnTo>
                      <a:pt x="36" y="86"/>
                    </a:lnTo>
                    <a:lnTo>
                      <a:pt x="36" y="74"/>
                    </a:lnTo>
                    <a:lnTo>
                      <a:pt x="40" y="66"/>
                    </a:lnTo>
                    <a:lnTo>
                      <a:pt x="36" y="40"/>
                    </a:lnTo>
                    <a:lnTo>
                      <a:pt x="38" y="36"/>
                    </a:lnTo>
                    <a:lnTo>
                      <a:pt x="52" y="38"/>
                    </a:lnTo>
                    <a:lnTo>
                      <a:pt x="62" y="24"/>
                    </a:lnTo>
                    <a:lnTo>
                      <a:pt x="76" y="24"/>
                    </a:lnTo>
                    <a:lnTo>
                      <a:pt x="82" y="18"/>
                    </a:lnTo>
                    <a:lnTo>
                      <a:pt x="80" y="12"/>
                    </a:lnTo>
                    <a:lnTo>
                      <a:pt x="94" y="2"/>
                    </a:lnTo>
                    <a:lnTo>
                      <a:pt x="104" y="6"/>
                    </a:lnTo>
                    <a:lnTo>
                      <a:pt x="116" y="8"/>
                    </a:lnTo>
                    <a:lnTo>
                      <a:pt x="124" y="6"/>
                    </a:lnTo>
                    <a:lnTo>
                      <a:pt x="126" y="0"/>
                    </a:lnTo>
                    <a:lnTo>
                      <a:pt x="138" y="2"/>
                    </a:lnTo>
                    <a:lnTo>
                      <a:pt x="134" y="18"/>
                    </a:lnTo>
                    <a:lnTo>
                      <a:pt x="150" y="28"/>
                    </a:lnTo>
                    <a:lnTo>
                      <a:pt x="166" y="40"/>
                    </a:lnTo>
                    <a:lnTo>
                      <a:pt x="176" y="44"/>
                    </a:lnTo>
                    <a:lnTo>
                      <a:pt x="182" y="52"/>
                    </a:lnTo>
                    <a:lnTo>
                      <a:pt x="192" y="48"/>
                    </a:lnTo>
                    <a:lnTo>
                      <a:pt x="198" y="46"/>
                    </a:lnTo>
                    <a:lnTo>
                      <a:pt x="202" y="40"/>
                    </a:lnTo>
                    <a:lnTo>
                      <a:pt x="208" y="32"/>
                    </a:lnTo>
                    <a:lnTo>
                      <a:pt x="216" y="32"/>
                    </a:lnTo>
                    <a:lnTo>
                      <a:pt x="227" y="40"/>
                    </a:lnTo>
                    <a:lnTo>
                      <a:pt x="229" y="50"/>
                    </a:lnTo>
                    <a:lnTo>
                      <a:pt x="239" y="56"/>
                    </a:lnTo>
                    <a:lnTo>
                      <a:pt x="239" y="66"/>
                    </a:lnTo>
                    <a:lnTo>
                      <a:pt x="249" y="76"/>
                    </a:lnTo>
                    <a:lnTo>
                      <a:pt x="259" y="72"/>
                    </a:lnTo>
                    <a:lnTo>
                      <a:pt x="271" y="70"/>
                    </a:lnTo>
                    <a:lnTo>
                      <a:pt x="275" y="62"/>
                    </a:lnTo>
                    <a:lnTo>
                      <a:pt x="281" y="62"/>
                    </a:lnTo>
                    <a:lnTo>
                      <a:pt x="283" y="70"/>
                    </a:lnTo>
                    <a:lnTo>
                      <a:pt x="275" y="78"/>
                    </a:lnTo>
                    <a:lnTo>
                      <a:pt x="271" y="90"/>
                    </a:lnTo>
                    <a:lnTo>
                      <a:pt x="277" y="90"/>
                    </a:lnTo>
                    <a:lnTo>
                      <a:pt x="283" y="102"/>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08" name="TRIPURA"/>
              <p:cNvSpPr>
                <a:spLocks/>
              </p:cNvSpPr>
              <p:nvPr/>
            </p:nvSpPr>
            <p:spPr bwMode="auto">
              <a:xfrm>
                <a:off x="6885425" y="3671192"/>
                <a:ext cx="196850" cy="285750"/>
              </a:xfrm>
              <a:custGeom>
                <a:avLst/>
                <a:gdLst/>
                <a:ahLst/>
                <a:cxnLst>
                  <a:cxn ang="0">
                    <a:pos x="26" y="52"/>
                  </a:cxn>
                  <a:cxn ang="0">
                    <a:pos x="48" y="50"/>
                  </a:cxn>
                  <a:cxn ang="0">
                    <a:pos x="52" y="34"/>
                  </a:cxn>
                  <a:cxn ang="0">
                    <a:pos x="72" y="38"/>
                  </a:cxn>
                  <a:cxn ang="0">
                    <a:pos x="82" y="16"/>
                  </a:cxn>
                  <a:cxn ang="0">
                    <a:pos x="98" y="14"/>
                  </a:cxn>
                  <a:cxn ang="0">
                    <a:pos x="102" y="0"/>
                  </a:cxn>
                  <a:cxn ang="0">
                    <a:pos x="110" y="10"/>
                  </a:cxn>
                  <a:cxn ang="0">
                    <a:pos x="112" y="28"/>
                  </a:cxn>
                  <a:cxn ang="0">
                    <a:pos x="122" y="30"/>
                  </a:cxn>
                  <a:cxn ang="0">
                    <a:pos x="124" y="56"/>
                  </a:cxn>
                  <a:cxn ang="0">
                    <a:pos x="116" y="84"/>
                  </a:cxn>
                  <a:cxn ang="0">
                    <a:pos x="108" y="86"/>
                  </a:cxn>
                  <a:cxn ang="0">
                    <a:pos x="102" y="90"/>
                  </a:cxn>
                  <a:cxn ang="0">
                    <a:pos x="96" y="98"/>
                  </a:cxn>
                  <a:cxn ang="0">
                    <a:pos x="92" y="98"/>
                  </a:cxn>
                  <a:cxn ang="0">
                    <a:pos x="86" y="90"/>
                  </a:cxn>
                  <a:cxn ang="0">
                    <a:pos x="82" y="88"/>
                  </a:cxn>
                  <a:cxn ang="0">
                    <a:pos x="80" y="94"/>
                  </a:cxn>
                  <a:cxn ang="0">
                    <a:pos x="82" y="100"/>
                  </a:cxn>
                  <a:cxn ang="0">
                    <a:pos x="86" y="104"/>
                  </a:cxn>
                  <a:cxn ang="0">
                    <a:pos x="86" y="120"/>
                  </a:cxn>
                  <a:cxn ang="0">
                    <a:pos x="84" y="124"/>
                  </a:cxn>
                  <a:cxn ang="0">
                    <a:pos x="72" y="126"/>
                  </a:cxn>
                  <a:cxn ang="0">
                    <a:pos x="66" y="136"/>
                  </a:cxn>
                  <a:cxn ang="0">
                    <a:pos x="66" y="144"/>
                  </a:cxn>
                  <a:cxn ang="0">
                    <a:pos x="68" y="152"/>
                  </a:cxn>
                  <a:cxn ang="0">
                    <a:pos x="72" y="160"/>
                  </a:cxn>
                  <a:cxn ang="0">
                    <a:pos x="72" y="170"/>
                  </a:cxn>
                  <a:cxn ang="0">
                    <a:pos x="58" y="176"/>
                  </a:cxn>
                  <a:cxn ang="0">
                    <a:pos x="52" y="180"/>
                  </a:cxn>
                  <a:cxn ang="0">
                    <a:pos x="50" y="180"/>
                  </a:cxn>
                  <a:cxn ang="0">
                    <a:pos x="48" y="180"/>
                  </a:cxn>
                  <a:cxn ang="0">
                    <a:pos x="44" y="166"/>
                  </a:cxn>
                  <a:cxn ang="0">
                    <a:pos x="42" y="162"/>
                  </a:cxn>
                  <a:cxn ang="0">
                    <a:pos x="32" y="164"/>
                  </a:cxn>
                  <a:cxn ang="0">
                    <a:pos x="24" y="162"/>
                  </a:cxn>
                  <a:cxn ang="0">
                    <a:pos x="16" y="148"/>
                  </a:cxn>
                  <a:cxn ang="0">
                    <a:pos x="8" y="130"/>
                  </a:cxn>
                  <a:cxn ang="0">
                    <a:pos x="10" y="120"/>
                  </a:cxn>
                  <a:cxn ang="0">
                    <a:pos x="4" y="110"/>
                  </a:cxn>
                  <a:cxn ang="0">
                    <a:pos x="0" y="86"/>
                  </a:cxn>
                  <a:cxn ang="0">
                    <a:pos x="10" y="66"/>
                  </a:cxn>
                  <a:cxn ang="0">
                    <a:pos x="20" y="64"/>
                  </a:cxn>
                  <a:cxn ang="0">
                    <a:pos x="26" y="52"/>
                  </a:cxn>
                </a:cxnLst>
                <a:rect l="0" t="0" r="r" b="b"/>
                <a:pathLst>
                  <a:path w="124" h="180">
                    <a:moveTo>
                      <a:pt x="26" y="52"/>
                    </a:moveTo>
                    <a:lnTo>
                      <a:pt x="48" y="50"/>
                    </a:lnTo>
                    <a:lnTo>
                      <a:pt x="52" y="34"/>
                    </a:lnTo>
                    <a:lnTo>
                      <a:pt x="72" y="38"/>
                    </a:lnTo>
                    <a:lnTo>
                      <a:pt x="82" y="16"/>
                    </a:lnTo>
                    <a:lnTo>
                      <a:pt x="98" y="14"/>
                    </a:lnTo>
                    <a:lnTo>
                      <a:pt x="102" y="0"/>
                    </a:lnTo>
                    <a:lnTo>
                      <a:pt x="110" y="10"/>
                    </a:lnTo>
                    <a:lnTo>
                      <a:pt x="112" y="28"/>
                    </a:lnTo>
                    <a:lnTo>
                      <a:pt x="122" y="30"/>
                    </a:lnTo>
                    <a:lnTo>
                      <a:pt x="124" y="56"/>
                    </a:lnTo>
                    <a:lnTo>
                      <a:pt x="116" y="84"/>
                    </a:lnTo>
                    <a:lnTo>
                      <a:pt x="108" y="86"/>
                    </a:lnTo>
                    <a:lnTo>
                      <a:pt x="102" y="90"/>
                    </a:lnTo>
                    <a:lnTo>
                      <a:pt x="96" y="98"/>
                    </a:lnTo>
                    <a:lnTo>
                      <a:pt x="92" y="98"/>
                    </a:lnTo>
                    <a:lnTo>
                      <a:pt x="86" y="90"/>
                    </a:lnTo>
                    <a:lnTo>
                      <a:pt x="82" y="88"/>
                    </a:lnTo>
                    <a:lnTo>
                      <a:pt x="80" y="94"/>
                    </a:lnTo>
                    <a:lnTo>
                      <a:pt x="82" y="100"/>
                    </a:lnTo>
                    <a:lnTo>
                      <a:pt x="86" y="104"/>
                    </a:lnTo>
                    <a:lnTo>
                      <a:pt x="86" y="120"/>
                    </a:lnTo>
                    <a:lnTo>
                      <a:pt x="84" y="124"/>
                    </a:lnTo>
                    <a:lnTo>
                      <a:pt x="72" y="126"/>
                    </a:lnTo>
                    <a:lnTo>
                      <a:pt x="66" y="136"/>
                    </a:lnTo>
                    <a:lnTo>
                      <a:pt x="66" y="144"/>
                    </a:lnTo>
                    <a:lnTo>
                      <a:pt x="68" y="152"/>
                    </a:lnTo>
                    <a:lnTo>
                      <a:pt x="72" y="160"/>
                    </a:lnTo>
                    <a:lnTo>
                      <a:pt x="72" y="170"/>
                    </a:lnTo>
                    <a:lnTo>
                      <a:pt x="58" y="176"/>
                    </a:lnTo>
                    <a:lnTo>
                      <a:pt x="52" y="180"/>
                    </a:lnTo>
                    <a:lnTo>
                      <a:pt x="50" y="180"/>
                    </a:lnTo>
                    <a:lnTo>
                      <a:pt x="48" y="180"/>
                    </a:lnTo>
                    <a:lnTo>
                      <a:pt x="44" y="166"/>
                    </a:lnTo>
                    <a:lnTo>
                      <a:pt x="42" y="162"/>
                    </a:lnTo>
                    <a:lnTo>
                      <a:pt x="32" y="164"/>
                    </a:lnTo>
                    <a:lnTo>
                      <a:pt x="24" y="162"/>
                    </a:lnTo>
                    <a:lnTo>
                      <a:pt x="16" y="148"/>
                    </a:lnTo>
                    <a:lnTo>
                      <a:pt x="8" y="130"/>
                    </a:lnTo>
                    <a:lnTo>
                      <a:pt x="10" y="120"/>
                    </a:lnTo>
                    <a:lnTo>
                      <a:pt x="4" y="110"/>
                    </a:lnTo>
                    <a:lnTo>
                      <a:pt x="0" y="86"/>
                    </a:lnTo>
                    <a:lnTo>
                      <a:pt x="10" y="66"/>
                    </a:lnTo>
                    <a:lnTo>
                      <a:pt x="20" y="64"/>
                    </a:lnTo>
                    <a:lnTo>
                      <a:pt x="26" y="52"/>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09" name="MEGHALAYA"/>
              <p:cNvSpPr>
                <a:spLocks/>
              </p:cNvSpPr>
              <p:nvPr/>
            </p:nvSpPr>
            <p:spPr bwMode="auto">
              <a:xfrm>
                <a:off x="6652062" y="3391792"/>
                <a:ext cx="484187" cy="180975"/>
              </a:xfrm>
              <a:custGeom>
                <a:avLst/>
                <a:gdLst/>
                <a:ahLst/>
                <a:cxnLst>
                  <a:cxn ang="0">
                    <a:pos x="0" y="96"/>
                  </a:cxn>
                  <a:cxn ang="0">
                    <a:pos x="4" y="74"/>
                  </a:cxn>
                  <a:cxn ang="0">
                    <a:pos x="16" y="66"/>
                  </a:cxn>
                  <a:cxn ang="0">
                    <a:pos x="10" y="50"/>
                  </a:cxn>
                  <a:cxn ang="0">
                    <a:pos x="16" y="36"/>
                  </a:cxn>
                  <a:cxn ang="0">
                    <a:pos x="26" y="26"/>
                  </a:cxn>
                  <a:cxn ang="0">
                    <a:pos x="42" y="22"/>
                  </a:cxn>
                  <a:cxn ang="0">
                    <a:pos x="58" y="18"/>
                  </a:cxn>
                  <a:cxn ang="0">
                    <a:pos x="72" y="24"/>
                  </a:cxn>
                  <a:cxn ang="0">
                    <a:pos x="90" y="22"/>
                  </a:cxn>
                  <a:cxn ang="0">
                    <a:pos x="119" y="24"/>
                  </a:cxn>
                  <a:cxn ang="0">
                    <a:pos x="123" y="30"/>
                  </a:cxn>
                  <a:cxn ang="0">
                    <a:pos x="135" y="34"/>
                  </a:cxn>
                  <a:cxn ang="0">
                    <a:pos x="145" y="40"/>
                  </a:cxn>
                  <a:cxn ang="0">
                    <a:pos x="151" y="36"/>
                  </a:cxn>
                  <a:cxn ang="0">
                    <a:pos x="153" y="30"/>
                  </a:cxn>
                  <a:cxn ang="0">
                    <a:pos x="167" y="26"/>
                  </a:cxn>
                  <a:cxn ang="0">
                    <a:pos x="177" y="12"/>
                  </a:cxn>
                  <a:cxn ang="0">
                    <a:pos x="191" y="12"/>
                  </a:cxn>
                  <a:cxn ang="0">
                    <a:pos x="199" y="0"/>
                  </a:cxn>
                  <a:cxn ang="0">
                    <a:pos x="209" y="0"/>
                  </a:cxn>
                  <a:cxn ang="0">
                    <a:pos x="219" y="4"/>
                  </a:cxn>
                  <a:cxn ang="0">
                    <a:pos x="239" y="0"/>
                  </a:cxn>
                  <a:cxn ang="0">
                    <a:pos x="243" y="16"/>
                  </a:cxn>
                  <a:cxn ang="0">
                    <a:pos x="237" y="26"/>
                  </a:cxn>
                  <a:cxn ang="0">
                    <a:pos x="237" y="38"/>
                  </a:cxn>
                  <a:cxn ang="0">
                    <a:pos x="251" y="38"/>
                  </a:cxn>
                  <a:cxn ang="0">
                    <a:pos x="261" y="32"/>
                  </a:cxn>
                  <a:cxn ang="0">
                    <a:pos x="271" y="38"/>
                  </a:cxn>
                  <a:cxn ang="0">
                    <a:pos x="277" y="46"/>
                  </a:cxn>
                  <a:cxn ang="0">
                    <a:pos x="285" y="50"/>
                  </a:cxn>
                  <a:cxn ang="0">
                    <a:pos x="295" y="48"/>
                  </a:cxn>
                  <a:cxn ang="0">
                    <a:pos x="287" y="60"/>
                  </a:cxn>
                  <a:cxn ang="0">
                    <a:pos x="295" y="68"/>
                  </a:cxn>
                  <a:cxn ang="0">
                    <a:pos x="305" y="74"/>
                  </a:cxn>
                  <a:cxn ang="0">
                    <a:pos x="305" y="86"/>
                  </a:cxn>
                  <a:cxn ang="0">
                    <a:pos x="295" y="94"/>
                  </a:cxn>
                  <a:cxn ang="0">
                    <a:pos x="277" y="104"/>
                  </a:cxn>
                  <a:cxn ang="0">
                    <a:pos x="265" y="112"/>
                  </a:cxn>
                  <a:cxn ang="0">
                    <a:pos x="253" y="106"/>
                  </a:cxn>
                  <a:cxn ang="0">
                    <a:pos x="233" y="98"/>
                  </a:cxn>
                  <a:cxn ang="0">
                    <a:pos x="217" y="102"/>
                  </a:cxn>
                  <a:cxn ang="0">
                    <a:pos x="199" y="104"/>
                  </a:cxn>
                  <a:cxn ang="0">
                    <a:pos x="183" y="108"/>
                  </a:cxn>
                  <a:cxn ang="0">
                    <a:pos x="171" y="108"/>
                  </a:cxn>
                  <a:cxn ang="0">
                    <a:pos x="151" y="102"/>
                  </a:cxn>
                  <a:cxn ang="0">
                    <a:pos x="135" y="102"/>
                  </a:cxn>
                  <a:cxn ang="0">
                    <a:pos x="119" y="110"/>
                  </a:cxn>
                  <a:cxn ang="0">
                    <a:pos x="100" y="110"/>
                  </a:cxn>
                  <a:cxn ang="0">
                    <a:pos x="74" y="106"/>
                  </a:cxn>
                  <a:cxn ang="0">
                    <a:pos x="64" y="114"/>
                  </a:cxn>
                  <a:cxn ang="0">
                    <a:pos x="50" y="112"/>
                  </a:cxn>
                  <a:cxn ang="0">
                    <a:pos x="40" y="104"/>
                  </a:cxn>
                  <a:cxn ang="0">
                    <a:pos x="22" y="102"/>
                  </a:cxn>
                  <a:cxn ang="0">
                    <a:pos x="0" y="96"/>
                  </a:cxn>
                </a:cxnLst>
                <a:rect l="0" t="0" r="r" b="b"/>
                <a:pathLst>
                  <a:path w="305" h="114">
                    <a:moveTo>
                      <a:pt x="0" y="96"/>
                    </a:moveTo>
                    <a:lnTo>
                      <a:pt x="4" y="74"/>
                    </a:lnTo>
                    <a:lnTo>
                      <a:pt x="16" y="66"/>
                    </a:lnTo>
                    <a:lnTo>
                      <a:pt x="10" y="50"/>
                    </a:lnTo>
                    <a:lnTo>
                      <a:pt x="16" y="36"/>
                    </a:lnTo>
                    <a:lnTo>
                      <a:pt x="26" y="26"/>
                    </a:lnTo>
                    <a:lnTo>
                      <a:pt x="42" y="22"/>
                    </a:lnTo>
                    <a:lnTo>
                      <a:pt x="58" y="18"/>
                    </a:lnTo>
                    <a:lnTo>
                      <a:pt x="72" y="24"/>
                    </a:lnTo>
                    <a:lnTo>
                      <a:pt x="90" y="22"/>
                    </a:lnTo>
                    <a:lnTo>
                      <a:pt x="119" y="24"/>
                    </a:lnTo>
                    <a:lnTo>
                      <a:pt x="123" y="30"/>
                    </a:lnTo>
                    <a:lnTo>
                      <a:pt x="135" y="34"/>
                    </a:lnTo>
                    <a:lnTo>
                      <a:pt x="145" y="40"/>
                    </a:lnTo>
                    <a:lnTo>
                      <a:pt x="151" y="36"/>
                    </a:lnTo>
                    <a:lnTo>
                      <a:pt x="153" y="30"/>
                    </a:lnTo>
                    <a:lnTo>
                      <a:pt x="167" y="26"/>
                    </a:lnTo>
                    <a:lnTo>
                      <a:pt x="177" y="12"/>
                    </a:lnTo>
                    <a:lnTo>
                      <a:pt x="191" y="12"/>
                    </a:lnTo>
                    <a:lnTo>
                      <a:pt x="199" y="0"/>
                    </a:lnTo>
                    <a:lnTo>
                      <a:pt x="209" y="0"/>
                    </a:lnTo>
                    <a:lnTo>
                      <a:pt x="219" y="4"/>
                    </a:lnTo>
                    <a:lnTo>
                      <a:pt x="239" y="0"/>
                    </a:lnTo>
                    <a:lnTo>
                      <a:pt x="243" y="16"/>
                    </a:lnTo>
                    <a:lnTo>
                      <a:pt x="237" y="26"/>
                    </a:lnTo>
                    <a:lnTo>
                      <a:pt x="237" y="38"/>
                    </a:lnTo>
                    <a:lnTo>
                      <a:pt x="251" y="38"/>
                    </a:lnTo>
                    <a:lnTo>
                      <a:pt x="261" y="32"/>
                    </a:lnTo>
                    <a:lnTo>
                      <a:pt x="271" y="38"/>
                    </a:lnTo>
                    <a:lnTo>
                      <a:pt x="277" y="46"/>
                    </a:lnTo>
                    <a:lnTo>
                      <a:pt x="285" y="50"/>
                    </a:lnTo>
                    <a:lnTo>
                      <a:pt x="295" y="48"/>
                    </a:lnTo>
                    <a:lnTo>
                      <a:pt x="287" y="60"/>
                    </a:lnTo>
                    <a:lnTo>
                      <a:pt x="295" y="68"/>
                    </a:lnTo>
                    <a:lnTo>
                      <a:pt x="305" y="74"/>
                    </a:lnTo>
                    <a:lnTo>
                      <a:pt x="305" y="86"/>
                    </a:lnTo>
                    <a:lnTo>
                      <a:pt x="295" y="94"/>
                    </a:lnTo>
                    <a:lnTo>
                      <a:pt x="277" y="104"/>
                    </a:lnTo>
                    <a:lnTo>
                      <a:pt x="265" y="112"/>
                    </a:lnTo>
                    <a:lnTo>
                      <a:pt x="253" y="106"/>
                    </a:lnTo>
                    <a:lnTo>
                      <a:pt x="233" y="98"/>
                    </a:lnTo>
                    <a:lnTo>
                      <a:pt x="217" y="102"/>
                    </a:lnTo>
                    <a:lnTo>
                      <a:pt x="199" y="104"/>
                    </a:lnTo>
                    <a:lnTo>
                      <a:pt x="183" y="108"/>
                    </a:lnTo>
                    <a:lnTo>
                      <a:pt x="171" y="108"/>
                    </a:lnTo>
                    <a:lnTo>
                      <a:pt x="151" y="102"/>
                    </a:lnTo>
                    <a:lnTo>
                      <a:pt x="135" y="102"/>
                    </a:lnTo>
                    <a:lnTo>
                      <a:pt x="119" y="110"/>
                    </a:lnTo>
                    <a:lnTo>
                      <a:pt x="100" y="110"/>
                    </a:lnTo>
                    <a:lnTo>
                      <a:pt x="74" y="106"/>
                    </a:lnTo>
                    <a:lnTo>
                      <a:pt x="64" y="114"/>
                    </a:lnTo>
                    <a:lnTo>
                      <a:pt x="50" y="112"/>
                    </a:lnTo>
                    <a:lnTo>
                      <a:pt x="40" y="104"/>
                    </a:lnTo>
                    <a:lnTo>
                      <a:pt x="22" y="102"/>
                    </a:lnTo>
                    <a:lnTo>
                      <a:pt x="0" y="96"/>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10" name="SIKKIM"/>
              <p:cNvSpPr>
                <a:spLocks/>
              </p:cNvSpPr>
              <p:nvPr/>
            </p:nvSpPr>
            <p:spPr bwMode="auto">
              <a:xfrm>
                <a:off x="6342500" y="3053655"/>
                <a:ext cx="125412" cy="187325"/>
              </a:xfrm>
              <a:custGeom>
                <a:avLst/>
                <a:gdLst/>
                <a:ahLst/>
                <a:cxnLst>
                  <a:cxn ang="0">
                    <a:pos x="12" y="16"/>
                  </a:cxn>
                  <a:cxn ang="0">
                    <a:pos x="26" y="16"/>
                  </a:cxn>
                  <a:cxn ang="0">
                    <a:pos x="44" y="10"/>
                  </a:cxn>
                  <a:cxn ang="0">
                    <a:pos x="58" y="0"/>
                  </a:cxn>
                  <a:cxn ang="0">
                    <a:pos x="72" y="4"/>
                  </a:cxn>
                  <a:cxn ang="0">
                    <a:pos x="78" y="16"/>
                  </a:cxn>
                  <a:cxn ang="0">
                    <a:pos x="79" y="38"/>
                  </a:cxn>
                  <a:cxn ang="0">
                    <a:pos x="78" y="68"/>
                  </a:cxn>
                  <a:cxn ang="0">
                    <a:pos x="70" y="82"/>
                  </a:cxn>
                  <a:cxn ang="0">
                    <a:pos x="72" y="94"/>
                  </a:cxn>
                  <a:cxn ang="0">
                    <a:pos x="56" y="102"/>
                  </a:cxn>
                  <a:cxn ang="0">
                    <a:pos x="38" y="118"/>
                  </a:cxn>
                  <a:cxn ang="0">
                    <a:pos x="20" y="110"/>
                  </a:cxn>
                  <a:cxn ang="0">
                    <a:pos x="0" y="110"/>
                  </a:cxn>
                  <a:cxn ang="0">
                    <a:pos x="0" y="82"/>
                  </a:cxn>
                  <a:cxn ang="0">
                    <a:pos x="0" y="54"/>
                  </a:cxn>
                  <a:cxn ang="0">
                    <a:pos x="14" y="38"/>
                  </a:cxn>
                  <a:cxn ang="0">
                    <a:pos x="12" y="16"/>
                  </a:cxn>
                </a:cxnLst>
                <a:rect l="0" t="0" r="r" b="b"/>
                <a:pathLst>
                  <a:path w="79" h="118">
                    <a:moveTo>
                      <a:pt x="12" y="16"/>
                    </a:moveTo>
                    <a:lnTo>
                      <a:pt x="26" y="16"/>
                    </a:lnTo>
                    <a:lnTo>
                      <a:pt x="44" y="10"/>
                    </a:lnTo>
                    <a:lnTo>
                      <a:pt x="58" y="0"/>
                    </a:lnTo>
                    <a:lnTo>
                      <a:pt x="72" y="4"/>
                    </a:lnTo>
                    <a:lnTo>
                      <a:pt x="78" y="16"/>
                    </a:lnTo>
                    <a:lnTo>
                      <a:pt x="79" y="38"/>
                    </a:lnTo>
                    <a:lnTo>
                      <a:pt x="78" y="68"/>
                    </a:lnTo>
                    <a:lnTo>
                      <a:pt x="70" y="82"/>
                    </a:lnTo>
                    <a:lnTo>
                      <a:pt x="72" y="94"/>
                    </a:lnTo>
                    <a:lnTo>
                      <a:pt x="56" y="102"/>
                    </a:lnTo>
                    <a:lnTo>
                      <a:pt x="38" y="118"/>
                    </a:lnTo>
                    <a:lnTo>
                      <a:pt x="20" y="110"/>
                    </a:lnTo>
                    <a:lnTo>
                      <a:pt x="0" y="110"/>
                    </a:lnTo>
                    <a:lnTo>
                      <a:pt x="0" y="82"/>
                    </a:lnTo>
                    <a:lnTo>
                      <a:pt x="0" y="54"/>
                    </a:lnTo>
                    <a:lnTo>
                      <a:pt x="14" y="38"/>
                    </a:lnTo>
                    <a:lnTo>
                      <a:pt x="12" y="16"/>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11" name="HARYANA"/>
              <p:cNvSpPr>
                <a:spLocks/>
              </p:cNvSpPr>
              <p:nvPr/>
            </p:nvSpPr>
            <p:spPr bwMode="auto">
              <a:xfrm>
                <a:off x="4164450" y="2536130"/>
                <a:ext cx="506412" cy="593725"/>
              </a:xfrm>
              <a:custGeom>
                <a:avLst/>
                <a:gdLst/>
                <a:ahLst/>
                <a:cxnLst>
                  <a:cxn ang="0">
                    <a:pos x="6" y="104"/>
                  </a:cxn>
                  <a:cxn ang="0">
                    <a:pos x="34" y="106"/>
                  </a:cxn>
                  <a:cxn ang="0">
                    <a:pos x="68" y="120"/>
                  </a:cxn>
                  <a:cxn ang="0">
                    <a:pos x="76" y="142"/>
                  </a:cxn>
                  <a:cxn ang="0">
                    <a:pos x="100" y="126"/>
                  </a:cxn>
                  <a:cxn ang="0">
                    <a:pos x="122" y="128"/>
                  </a:cxn>
                  <a:cxn ang="0">
                    <a:pos x="137" y="124"/>
                  </a:cxn>
                  <a:cxn ang="0">
                    <a:pos x="153" y="138"/>
                  </a:cxn>
                  <a:cxn ang="0">
                    <a:pos x="175" y="126"/>
                  </a:cxn>
                  <a:cxn ang="0">
                    <a:pos x="173" y="92"/>
                  </a:cxn>
                  <a:cxn ang="0">
                    <a:pos x="199" y="90"/>
                  </a:cxn>
                  <a:cxn ang="0">
                    <a:pos x="201" y="100"/>
                  </a:cxn>
                  <a:cxn ang="0">
                    <a:pos x="221" y="90"/>
                  </a:cxn>
                  <a:cxn ang="0">
                    <a:pos x="219" y="76"/>
                  </a:cxn>
                  <a:cxn ang="0">
                    <a:pos x="229" y="66"/>
                  </a:cxn>
                  <a:cxn ang="0">
                    <a:pos x="243" y="40"/>
                  </a:cxn>
                  <a:cxn ang="0">
                    <a:pos x="241" y="0"/>
                  </a:cxn>
                  <a:cxn ang="0">
                    <a:pos x="261" y="16"/>
                  </a:cxn>
                  <a:cxn ang="0">
                    <a:pos x="275" y="46"/>
                  </a:cxn>
                  <a:cxn ang="0">
                    <a:pos x="299" y="62"/>
                  </a:cxn>
                  <a:cxn ang="0">
                    <a:pos x="319" y="74"/>
                  </a:cxn>
                  <a:cxn ang="0">
                    <a:pos x="281" y="106"/>
                  </a:cxn>
                  <a:cxn ang="0">
                    <a:pos x="259" y="160"/>
                  </a:cxn>
                  <a:cxn ang="0">
                    <a:pos x="269" y="208"/>
                  </a:cxn>
                  <a:cxn ang="0">
                    <a:pos x="273" y="242"/>
                  </a:cxn>
                  <a:cxn ang="0">
                    <a:pos x="263" y="238"/>
                  </a:cxn>
                  <a:cxn ang="0">
                    <a:pos x="247" y="240"/>
                  </a:cxn>
                  <a:cxn ang="0">
                    <a:pos x="239" y="252"/>
                  </a:cxn>
                  <a:cxn ang="0">
                    <a:pos x="229" y="256"/>
                  </a:cxn>
                  <a:cxn ang="0">
                    <a:pos x="231" y="280"/>
                  </a:cxn>
                  <a:cxn ang="0">
                    <a:pos x="249" y="276"/>
                  </a:cxn>
                  <a:cxn ang="0">
                    <a:pos x="263" y="286"/>
                  </a:cxn>
                  <a:cxn ang="0">
                    <a:pos x="285" y="282"/>
                  </a:cxn>
                  <a:cxn ang="0">
                    <a:pos x="297" y="304"/>
                  </a:cxn>
                  <a:cxn ang="0">
                    <a:pos x="301" y="318"/>
                  </a:cxn>
                  <a:cxn ang="0">
                    <a:pos x="301" y="344"/>
                  </a:cxn>
                  <a:cxn ang="0">
                    <a:pos x="237" y="374"/>
                  </a:cxn>
                  <a:cxn ang="0">
                    <a:pos x="241" y="338"/>
                  </a:cxn>
                  <a:cxn ang="0">
                    <a:pos x="243" y="322"/>
                  </a:cxn>
                  <a:cxn ang="0">
                    <a:pos x="231" y="314"/>
                  </a:cxn>
                  <a:cxn ang="0">
                    <a:pos x="203" y="344"/>
                  </a:cxn>
                  <a:cxn ang="0">
                    <a:pos x="195" y="322"/>
                  </a:cxn>
                  <a:cxn ang="0">
                    <a:pos x="179" y="316"/>
                  </a:cxn>
                  <a:cxn ang="0">
                    <a:pos x="177" y="326"/>
                  </a:cxn>
                  <a:cxn ang="0">
                    <a:pos x="161" y="328"/>
                  </a:cxn>
                  <a:cxn ang="0">
                    <a:pos x="163" y="352"/>
                  </a:cxn>
                  <a:cxn ang="0">
                    <a:pos x="139" y="352"/>
                  </a:cxn>
                  <a:cxn ang="0">
                    <a:pos x="137" y="332"/>
                  </a:cxn>
                  <a:cxn ang="0">
                    <a:pos x="151" y="310"/>
                  </a:cxn>
                  <a:cxn ang="0">
                    <a:pos x="139" y="288"/>
                  </a:cxn>
                  <a:cxn ang="0">
                    <a:pos x="116" y="282"/>
                  </a:cxn>
                  <a:cxn ang="0">
                    <a:pos x="96" y="218"/>
                  </a:cxn>
                  <a:cxn ang="0">
                    <a:pos x="88" y="182"/>
                  </a:cxn>
                  <a:cxn ang="0">
                    <a:pos x="54" y="190"/>
                  </a:cxn>
                  <a:cxn ang="0">
                    <a:pos x="40" y="168"/>
                  </a:cxn>
                  <a:cxn ang="0">
                    <a:pos x="14" y="176"/>
                  </a:cxn>
                  <a:cxn ang="0">
                    <a:pos x="4" y="158"/>
                  </a:cxn>
                  <a:cxn ang="0">
                    <a:pos x="16" y="146"/>
                  </a:cxn>
                  <a:cxn ang="0">
                    <a:pos x="0" y="126"/>
                  </a:cxn>
                  <a:cxn ang="0">
                    <a:pos x="6" y="104"/>
                  </a:cxn>
                </a:cxnLst>
                <a:rect l="0" t="0" r="r" b="b"/>
                <a:pathLst>
                  <a:path w="319" h="374">
                    <a:moveTo>
                      <a:pt x="6" y="104"/>
                    </a:moveTo>
                    <a:lnTo>
                      <a:pt x="34" y="106"/>
                    </a:lnTo>
                    <a:lnTo>
                      <a:pt x="68" y="120"/>
                    </a:lnTo>
                    <a:lnTo>
                      <a:pt x="76" y="142"/>
                    </a:lnTo>
                    <a:lnTo>
                      <a:pt x="100" y="126"/>
                    </a:lnTo>
                    <a:lnTo>
                      <a:pt x="122" y="128"/>
                    </a:lnTo>
                    <a:lnTo>
                      <a:pt x="137" y="124"/>
                    </a:lnTo>
                    <a:lnTo>
                      <a:pt x="153" y="138"/>
                    </a:lnTo>
                    <a:lnTo>
                      <a:pt x="175" y="126"/>
                    </a:lnTo>
                    <a:lnTo>
                      <a:pt x="173" y="92"/>
                    </a:lnTo>
                    <a:lnTo>
                      <a:pt x="199" y="90"/>
                    </a:lnTo>
                    <a:lnTo>
                      <a:pt x="201" y="100"/>
                    </a:lnTo>
                    <a:lnTo>
                      <a:pt x="221" y="90"/>
                    </a:lnTo>
                    <a:lnTo>
                      <a:pt x="219" y="76"/>
                    </a:lnTo>
                    <a:lnTo>
                      <a:pt x="229" y="66"/>
                    </a:lnTo>
                    <a:lnTo>
                      <a:pt x="243" y="40"/>
                    </a:lnTo>
                    <a:lnTo>
                      <a:pt x="241" y="0"/>
                    </a:lnTo>
                    <a:lnTo>
                      <a:pt x="261" y="16"/>
                    </a:lnTo>
                    <a:lnTo>
                      <a:pt x="275" y="46"/>
                    </a:lnTo>
                    <a:lnTo>
                      <a:pt x="299" y="62"/>
                    </a:lnTo>
                    <a:lnTo>
                      <a:pt x="319" y="74"/>
                    </a:lnTo>
                    <a:lnTo>
                      <a:pt x="281" y="106"/>
                    </a:lnTo>
                    <a:lnTo>
                      <a:pt x="259" y="160"/>
                    </a:lnTo>
                    <a:lnTo>
                      <a:pt x="269" y="208"/>
                    </a:lnTo>
                    <a:lnTo>
                      <a:pt x="273" y="242"/>
                    </a:lnTo>
                    <a:lnTo>
                      <a:pt x="263" y="238"/>
                    </a:lnTo>
                    <a:lnTo>
                      <a:pt x="247" y="240"/>
                    </a:lnTo>
                    <a:lnTo>
                      <a:pt x="239" y="252"/>
                    </a:lnTo>
                    <a:lnTo>
                      <a:pt x="229" y="256"/>
                    </a:lnTo>
                    <a:lnTo>
                      <a:pt x="231" y="280"/>
                    </a:lnTo>
                    <a:lnTo>
                      <a:pt x="249" y="276"/>
                    </a:lnTo>
                    <a:lnTo>
                      <a:pt x="263" y="286"/>
                    </a:lnTo>
                    <a:lnTo>
                      <a:pt x="285" y="282"/>
                    </a:lnTo>
                    <a:lnTo>
                      <a:pt x="297" y="304"/>
                    </a:lnTo>
                    <a:lnTo>
                      <a:pt x="301" y="318"/>
                    </a:lnTo>
                    <a:lnTo>
                      <a:pt x="301" y="344"/>
                    </a:lnTo>
                    <a:lnTo>
                      <a:pt x="237" y="374"/>
                    </a:lnTo>
                    <a:lnTo>
                      <a:pt x="241" y="338"/>
                    </a:lnTo>
                    <a:lnTo>
                      <a:pt x="243" y="322"/>
                    </a:lnTo>
                    <a:lnTo>
                      <a:pt x="231" y="314"/>
                    </a:lnTo>
                    <a:lnTo>
                      <a:pt x="203" y="344"/>
                    </a:lnTo>
                    <a:lnTo>
                      <a:pt x="195" y="322"/>
                    </a:lnTo>
                    <a:lnTo>
                      <a:pt x="179" y="316"/>
                    </a:lnTo>
                    <a:lnTo>
                      <a:pt x="177" y="326"/>
                    </a:lnTo>
                    <a:lnTo>
                      <a:pt x="161" y="328"/>
                    </a:lnTo>
                    <a:lnTo>
                      <a:pt x="163" y="352"/>
                    </a:lnTo>
                    <a:lnTo>
                      <a:pt x="139" y="352"/>
                    </a:lnTo>
                    <a:lnTo>
                      <a:pt x="137" y="332"/>
                    </a:lnTo>
                    <a:lnTo>
                      <a:pt x="151" y="310"/>
                    </a:lnTo>
                    <a:lnTo>
                      <a:pt x="139" y="288"/>
                    </a:lnTo>
                    <a:lnTo>
                      <a:pt x="116" y="282"/>
                    </a:lnTo>
                    <a:lnTo>
                      <a:pt x="96" y="218"/>
                    </a:lnTo>
                    <a:lnTo>
                      <a:pt x="88" y="182"/>
                    </a:lnTo>
                    <a:lnTo>
                      <a:pt x="54" y="190"/>
                    </a:lnTo>
                    <a:lnTo>
                      <a:pt x="40" y="168"/>
                    </a:lnTo>
                    <a:lnTo>
                      <a:pt x="14" y="176"/>
                    </a:lnTo>
                    <a:lnTo>
                      <a:pt x="4" y="158"/>
                    </a:lnTo>
                    <a:lnTo>
                      <a:pt x="16" y="146"/>
                    </a:lnTo>
                    <a:lnTo>
                      <a:pt x="0" y="126"/>
                    </a:lnTo>
                    <a:lnTo>
                      <a:pt x="6" y="104"/>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12" name="PUDUCHERRY"/>
              <p:cNvSpPr>
                <a:spLocks/>
              </p:cNvSpPr>
              <p:nvPr/>
            </p:nvSpPr>
            <p:spPr bwMode="auto">
              <a:xfrm>
                <a:off x="4913750" y="5988942"/>
                <a:ext cx="50800" cy="68262"/>
              </a:xfrm>
              <a:custGeom>
                <a:avLst/>
                <a:gdLst/>
                <a:ahLst/>
                <a:cxnLst>
                  <a:cxn ang="0">
                    <a:pos x="28" y="7"/>
                  </a:cxn>
                  <a:cxn ang="0">
                    <a:pos x="32" y="0"/>
                  </a:cxn>
                  <a:cxn ang="0">
                    <a:pos x="2" y="0"/>
                  </a:cxn>
                  <a:cxn ang="0">
                    <a:pos x="0" y="13"/>
                  </a:cxn>
                  <a:cxn ang="0">
                    <a:pos x="8" y="31"/>
                  </a:cxn>
                  <a:cxn ang="0">
                    <a:pos x="12" y="35"/>
                  </a:cxn>
                  <a:cxn ang="0">
                    <a:pos x="22" y="43"/>
                  </a:cxn>
                  <a:cxn ang="0">
                    <a:pos x="24" y="25"/>
                  </a:cxn>
                  <a:cxn ang="0">
                    <a:pos x="28" y="7"/>
                  </a:cxn>
                </a:cxnLst>
                <a:rect l="0" t="0" r="r" b="b"/>
                <a:pathLst>
                  <a:path w="32" h="43">
                    <a:moveTo>
                      <a:pt x="28" y="7"/>
                    </a:moveTo>
                    <a:lnTo>
                      <a:pt x="32" y="0"/>
                    </a:lnTo>
                    <a:lnTo>
                      <a:pt x="2" y="0"/>
                    </a:lnTo>
                    <a:lnTo>
                      <a:pt x="0" y="13"/>
                    </a:lnTo>
                    <a:lnTo>
                      <a:pt x="8" y="31"/>
                    </a:lnTo>
                    <a:lnTo>
                      <a:pt x="12" y="35"/>
                    </a:lnTo>
                    <a:lnTo>
                      <a:pt x="22" y="43"/>
                    </a:lnTo>
                    <a:lnTo>
                      <a:pt x="24" y="25"/>
                    </a:lnTo>
                    <a:lnTo>
                      <a:pt x="28" y="7"/>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13" name="PUDUCHERRY"/>
              <p:cNvSpPr>
                <a:spLocks/>
              </p:cNvSpPr>
              <p:nvPr/>
            </p:nvSpPr>
            <p:spPr bwMode="auto">
              <a:xfrm>
                <a:off x="4935975" y="6168330"/>
                <a:ext cx="25400" cy="38100"/>
              </a:xfrm>
              <a:custGeom>
                <a:avLst/>
                <a:gdLst/>
                <a:ahLst/>
                <a:cxnLst>
                  <a:cxn ang="0">
                    <a:pos x="16" y="0"/>
                  </a:cxn>
                  <a:cxn ang="0">
                    <a:pos x="2" y="6"/>
                  </a:cxn>
                  <a:cxn ang="0">
                    <a:pos x="0" y="20"/>
                  </a:cxn>
                  <a:cxn ang="0">
                    <a:pos x="16" y="24"/>
                  </a:cxn>
                  <a:cxn ang="0">
                    <a:pos x="16" y="12"/>
                  </a:cxn>
                  <a:cxn ang="0">
                    <a:pos x="16" y="0"/>
                  </a:cxn>
                </a:cxnLst>
                <a:rect l="0" t="0" r="r" b="b"/>
                <a:pathLst>
                  <a:path w="16" h="24">
                    <a:moveTo>
                      <a:pt x="16" y="0"/>
                    </a:moveTo>
                    <a:lnTo>
                      <a:pt x="2" y="6"/>
                    </a:lnTo>
                    <a:lnTo>
                      <a:pt x="0" y="20"/>
                    </a:lnTo>
                    <a:lnTo>
                      <a:pt x="16" y="24"/>
                    </a:lnTo>
                    <a:lnTo>
                      <a:pt x="16" y="12"/>
                    </a:lnTo>
                    <a:lnTo>
                      <a:pt x="16" y="0"/>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14" name="PUDUCHERRY"/>
              <p:cNvSpPr>
                <a:spLocks/>
              </p:cNvSpPr>
              <p:nvPr/>
            </p:nvSpPr>
            <p:spPr bwMode="auto">
              <a:xfrm>
                <a:off x="5394762" y="5115817"/>
                <a:ext cx="23812" cy="38100"/>
              </a:xfrm>
              <a:custGeom>
                <a:avLst/>
                <a:gdLst/>
                <a:ahLst/>
                <a:cxnLst>
                  <a:cxn ang="0">
                    <a:pos x="13" y="0"/>
                  </a:cxn>
                  <a:cxn ang="0">
                    <a:pos x="2" y="2"/>
                  </a:cxn>
                  <a:cxn ang="0">
                    <a:pos x="0" y="12"/>
                  </a:cxn>
                  <a:cxn ang="0">
                    <a:pos x="4" y="20"/>
                  </a:cxn>
                  <a:cxn ang="0">
                    <a:pos x="10" y="24"/>
                  </a:cxn>
                  <a:cxn ang="0">
                    <a:pos x="15" y="14"/>
                  </a:cxn>
                  <a:cxn ang="0">
                    <a:pos x="13" y="0"/>
                  </a:cxn>
                </a:cxnLst>
                <a:rect l="0" t="0" r="r" b="b"/>
                <a:pathLst>
                  <a:path w="15" h="24">
                    <a:moveTo>
                      <a:pt x="13" y="0"/>
                    </a:moveTo>
                    <a:lnTo>
                      <a:pt x="2" y="2"/>
                    </a:lnTo>
                    <a:lnTo>
                      <a:pt x="0" y="12"/>
                    </a:lnTo>
                    <a:lnTo>
                      <a:pt x="4" y="20"/>
                    </a:lnTo>
                    <a:lnTo>
                      <a:pt x="10" y="24"/>
                    </a:lnTo>
                    <a:lnTo>
                      <a:pt x="15" y="14"/>
                    </a:lnTo>
                    <a:lnTo>
                      <a:pt x="13" y="0"/>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15" name="DADRA AND NAGAR HAVELI"/>
              <p:cNvSpPr>
                <a:spLocks/>
              </p:cNvSpPr>
              <p:nvPr/>
            </p:nvSpPr>
            <p:spPr bwMode="auto">
              <a:xfrm>
                <a:off x="3800912" y="4425255"/>
                <a:ext cx="69850" cy="53975"/>
              </a:xfrm>
              <a:custGeom>
                <a:avLst/>
                <a:gdLst/>
                <a:ahLst/>
                <a:cxnLst>
                  <a:cxn ang="0">
                    <a:pos x="44" y="16"/>
                  </a:cxn>
                  <a:cxn ang="0">
                    <a:pos x="34" y="10"/>
                  </a:cxn>
                  <a:cxn ang="0">
                    <a:pos x="18" y="16"/>
                  </a:cxn>
                  <a:cxn ang="0">
                    <a:pos x="20" y="4"/>
                  </a:cxn>
                  <a:cxn ang="0">
                    <a:pos x="12" y="0"/>
                  </a:cxn>
                  <a:cxn ang="0">
                    <a:pos x="2" y="10"/>
                  </a:cxn>
                  <a:cxn ang="0">
                    <a:pos x="0" y="26"/>
                  </a:cxn>
                  <a:cxn ang="0">
                    <a:pos x="12" y="30"/>
                  </a:cxn>
                  <a:cxn ang="0">
                    <a:pos x="32" y="34"/>
                  </a:cxn>
                  <a:cxn ang="0">
                    <a:pos x="44" y="16"/>
                  </a:cxn>
                </a:cxnLst>
                <a:rect l="0" t="0" r="r" b="b"/>
                <a:pathLst>
                  <a:path w="44" h="34">
                    <a:moveTo>
                      <a:pt x="44" y="16"/>
                    </a:moveTo>
                    <a:lnTo>
                      <a:pt x="34" y="10"/>
                    </a:lnTo>
                    <a:lnTo>
                      <a:pt x="18" y="16"/>
                    </a:lnTo>
                    <a:lnTo>
                      <a:pt x="20" y="4"/>
                    </a:lnTo>
                    <a:lnTo>
                      <a:pt x="12" y="0"/>
                    </a:lnTo>
                    <a:lnTo>
                      <a:pt x="2" y="10"/>
                    </a:lnTo>
                    <a:lnTo>
                      <a:pt x="0" y="26"/>
                    </a:lnTo>
                    <a:lnTo>
                      <a:pt x="12" y="30"/>
                    </a:lnTo>
                    <a:lnTo>
                      <a:pt x="32" y="34"/>
                    </a:lnTo>
                    <a:lnTo>
                      <a:pt x="44" y="16"/>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16" name="DELHI NCT"/>
              <p:cNvSpPr>
                <a:spLocks/>
              </p:cNvSpPr>
              <p:nvPr/>
            </p:nvSpPr>
            <p:spPr bwMode="auto">
              <a:xfrm>
                <a:off x="4527987" y="2917130"/>
                <a:ext cx="88900" cy="73025"/>
              </a:xfrm>
              <a:custGeom>
                <a:avLst/>
                <a:gdLst/>
                <a:ahLst/>
                <a:cxnLst>
                  <a:cxn ang="0">
                    <a:pos x="18" y="0"/>
                  </a:cxn>
                  <a:cxn ang="0">
                    <a:pos x="30" y="0"/>
                  </a:cxn>
                  <a:cxn ang="0">
                    <a:pos x="44" y="2"/>
                  </a:cxn>
                  <a:cxn ang="0">
                    <a:pos x="52" y="18"/>
                  </a:cxn>
                  <a:cxn ang="0">
                    <a:pos x="56" y="42"/>
                  </a:cxn>
                  <a:cxn ang="0">
                    <a:pos x="34" y="46"/>
                  </a:cxn>
                  <a:cxn ang="0">
                    <a:pos x="20" y="36"/>
                  </a:cxn>
                  <a:cxn ang="0">
                    <a:pos x="2" y="40"/>
                  </a:cxn>
                  <a:cxn ang="0">
                    <a:pos x="0" y="16"/>
                  </a:cxn>
                  <a:cxn ang="0">
                    <a:pos x="10" y="12"/>
                  </a:cxn>
                  <a:cxn ang="0">
                    <a:pos x="18" y="0"/>
                  </a:cxn>
                </a:cxnLst>
                <a:rect l="0" t="0" r="r" b="b"/>
                <a:pathLst>
                  <a:path w="56" h="46">
                    <a:moveTo>
                      <a:pt x="18" y="0"/>
                    </a:moveTo>
                    <a:lnTo>
                      <a:pt x="30" y="0"/>
                    </a:lnTo>
                    <a:lnTo>
                      <a:pt x="44" y="2"/>
                    </a:lnTo>
                    <a:lnTo>
                      <a:pt x="52" y="18"/>
                    </a:lnTo>
                    <a:lnTo>
                      <a:pt x="56" y="42"/>
                    </a:lnTo>
                    <a:lnTo>
                      <a:pt x="34" y="46"/>
                    </a:lnTo>
                    <a:lnTo>
                      <a:pt x="20" y="36"/>
                    </a:lnTo>
                    <a:lnTo>
                      <a:pt x="2" y="40"/>
                    </a:lnTo>
                    <a:lnTo>
                      <a:pt x="0" y="16"/>
                    </a:lnTo>
                    <a:lnTo>
                      <a:pt x="10" y="12"/>
                    </a:lnTo>
                    <a:lnTo>
                      <a:pt x="18" y="0"/>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17" name="Daman"/>
              <p:cNvSpPr>
                <a:spLocks/>
              </p:cNvSpPr>
              <p:nvPr/>
            </p:nvSpPr>
            <p:spPr bwMode="auto">
              <a:xfrm>
                <a:off x="3781862" y="4399855"/>
                <a:ext cx="28575" cy="38100"/>
              </a:xfrm>
              <a:custGeom>
                <a:avLst/>
                <a:gdLst/>
                <a:ahLst/>
                <a:cxnLst>
                  <a:cxn ang="0">
                    <a:pos x="10" y="0"/>
                  </a:cxn>
                  <a:cxn ang="0">
                    <a:pos x="18" y="8"/>
                  </a:cxn>
                  <a:cxn ang="0">
                    <a:pos x="14" y="16"/>
                  </a:cxn>
                  <a:cxn ang="0">
                    <a:pos x="4" y="24"/>
                  </a:cxn>
                  <a:cxn ang="0">
                    <a:pos x="0" y="14"/>
                  </a:cxn>
                  <a:cxn ang="0">
                    <a:pos x="0" y="4"/>
                  </a:cxn>
                  <a:cxn ang="0">
                    <a:pos x="10" y="0"/>
                  </a:cxn>
                </a:cxnLst>
                <a:rect l="0" t="0" r="r" b="b"/>
                <a:pathLst>
                  <a:path w="18" h="24">
                    <a:moveTo>
                      <a:pt x="10" y="0"/>
                    </a:moveTo>
                    <a:lnTo>
                      <a:pt x="18" y="8"/>
                    </a:lnTo>
                    <a:lnTo>
                      <a:pt x="14" y="16"/>
                    </a:lnTo>
                    <a:lnTo>
                      <a:pt x="4" y="24"/>
                    </a:lnTo>
                    <a:lnTo>
                      <a:pt x="0" y="14"/>
                    </a:lnTo>
                    <a:lnTo>
                      <a:pt x="0" y="4"/>
                    </a:lnTo>
                    <a:lnTo>
                      <a:pt x="10" y="0"/>
                    </a:lnTo>
                    <a:close/>
                  </a:path>
                </a:pathLst>
              </a:custGeom>
              <a:solidFill>
                <a:srgbClr val="E0301E">
                  <a:lumMod val="20000"/>
                  <a:lumOff val="80000"/>
                </a:srgbClr>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sp>
            <p:nvSpPr>
              <p:cNvPr id="218" name="Jammu and Kashmir"/>
              <p:cNvSpPr>
                <a:spLocks noChangeAspect="1"/>
              </p:cNvSpPr>
              <p:nvPr/>
            </p:nvSpPr>
            <p:spPr>
              <a:xfrm>
                <a:off x="3942597" y="1387604"/>
                <a:ext cx="1178824" cy="896192"/>
              </a:xfrm>
              <a:custGeom>
                <a:avLst/>
                <a:gdLst>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76250 w 2362200"/>
                  <a:gd name="connsiteY4" fmla="*/ 1587500 h 1797050"/>
                  <a:gd name="connsiteX5" fmla="*/ 463550 w 2362200"/>
                  <a:gd name="connsiteY5" fmla="*/ 1597025 h 1797050"/>
                  <a:gd name="connsiteX6" fmla="*/ 450850 w 2362200"/>
                  <a:gd name="connsiteY6" fmla="*/ 1600200 h 1797050"/>
                  <a:gd name="connsiteX7" fmla="*/ 431800 w 2362200"/>
                  <a:gd name="connsiteY7" fmla="*/ 1606550 h 1797050"/>
                  <a:gd name="connsiteX8" fmla="*/ 444500 w 2362200"/>
                  <a:gd name="connsiteY8" fmla="*/ 1606550 h 1797050"/>
                  <a:gd name="connsiteX9" fmla="*/ 457200 w 2362200"/>
                  <a:gd name="connsiteY9" fmla="*/ 1593850 h 1797050"/>
                  <a:gd name="connsiteX10" fmla="*/ 476250 w 2362200"/>
                  <a:gd name="connsiteY10" fmla="*/ 1584325 h 1797050"/>
                  <a:gd name="connsiteX11" fmla="*/ 463550 w 2362200"/>
                  <a:gd name="connsiteY11" fmla="*/ 1568450 h 1797050"/>
                  <a:gd name="connsiteX12" fmla="*/ 457200 w 2362200"/>
                  <a:gd name="connsiteY12" fmla="*/ 1558925 h 1797050"/>
                  <a:gd name="connsiteX13" fmla="*/ 438150 w 2362200"/>
                  <a:gd name="connsiteY13" fmla="*/ 1552575 h 1797050"/>
                  <a:gd name="connsiteX14" fmla="*/ 428625 w 2362200"/>
                  <a:gd name="connsiteY14" fmla="*/ 1549400 h 1797050"/>
                  <a:gd name="connsiteX15" fmla="*/ 419100 w 2362200"/>
                  <a:gd name="connsiteY15" fmla="*/ 1539875 h 1797050"/>
                  <a:gd name="connsiteX16" fmla="*/ 406400 w 2362200"/>
                  <a:gd name="connsiteY16" fmla="*/ 1530350 h 1797050"/>
                  <a:gd name="connsiteX17" fmla="*/ 361950 w 2362200"/>
                  <a:gd name="connsiteY17" fmla="*/ 1498600 h 1797050"/>
                  <a:gd name="connsiteX18" fmla="*/ 336550 w 2362200"/>
                  <a:gd name="connsiteY18" fmla="*/ 1492250 h 1797050"/>
                  <a:gd name="connsiteX19" fmla="*/ 298450 w 2362200"/>
                  <a:gd name="connsiteY19" fmla="*/ 1444625 h 1797050"/>
                  <a:gd name="connsiteX20" fmla="*/ 269875 w 2362200"/>
                  <a:gd name="connsiteY20" fmla="*/ 1444625 h 1797050"/>
                  <a:gd name="connsiteX21" fmla="*/ 269875 w 2362200"/>
                  <a:gd name="connsiteY21" fmla="*/ 1406525 h 1797050"/>
                  <a:gd name="connsiteX22" fmla="*/ 257175 w 2362200"/>
                  <a:gd name="connsiteY22" fmla="*/ 1387475 h 1797050"/>
                  <a:gd name="connsiteX23" fmla="*/ 257175 w 2362200"/>
                  <a:gd name="connsiteY23" fmla="*/ 1327150 h 1797050"/>
                  <a:gd name="connsiteX24" fmla="*/ 276225 w 2362200"/>
                  <a:gd name="connsiteY24" fmla="*/ 1209675 h 1797050"/>
                  <a:gd name="connsiteX25" fmla="*/ 257175 w 2362200"/>
                  <a:gd name="connsiteY25" fmla="*/ 1162050 h 1797050"/>
                  <a:gd name="connsiteX26" fmla="*/ 273050 w 2362200"/>
                  <a:gd name="connsiteY26" fmla="*/ 1120775 h 1797050"/>
                  <a:gd name="connsiteX27" fmla="*/ 257175 w 2362200"/>
                  <a:gd name="connsiteY27" fmla="*/ 1066800 h 1797050"/>
                  <a:gd name="connsiteX28" fmla="*/ 257175 w 2362200"/>
                  <a:gd name="connsiteY28" fmla="*/ 1025525 h 1797050"/>
                  <a:gd name="connsiteX29" fmla="*/ 225425 w 2362200"/>
                  <a:gd name="connsiteY29" fmla="*/ 984250 h 1797050"/>
                  <a:gd name="connsiteX30" fmla="*/ 244475 w 2362200"/>
                  <a:gd name="connsiteY30" fmla="*/ 949325 h 1797050"/>
                  <a:gd name="connsiteX31" fmla="*/ 244475 w 2362200"/>
                  <a:gd name="connsiteY31" fmla="*/ 911225 h 1797050"/>
                  <a:gd name="connsiteX32" fmla="*/ 282575 w 2362200"/>
                  <a:gd name="connsiteY32" fmla="*/ 895350 h 1797050"/>
                  <a:gd name="connsiteX33" fmla="*/ 323850 w 2362200"/>
                  <a:gd name="connsiteY33" fmla="*/ 901700 h 1797050"/>
                  <a:gd name="connsiteX34" fmla="*/ 330200 w 2362200"/>
                  <a:gd name="connsiteY34" fmla="*/ 850900 h 1797050"/>
                  <a:gd name="connsiteX35" fmla="*/ 352425 w 2362200"/>
                  <a:gd name="connsiteY35" fmla="*/ 812800 h 1797050"/>
                  <a:gd name="connsiteX36" fmla="*/ 400050 w 2362200"/>
                  <a:gd name="connsiteY36" fmla="*/ 819150 h 1797050"/>
                  <a:gd name="connsiteX37" fmla="*/ 441325 w 2362200"/>
                  <a:gd name="connsiteY37" fmla="*/ 784225 h 1797050"/>
                  <a:gd name="connsiteX38" fmla="*/ 441325 w 2362200"/>
                  <a:gd name="connsiteY38" fmla="*/ 733425 h 1797050"/>
                  <a:gd name="connsiteX39" fmla="*/ 473075 w 2362200"/>
                  <a:gd name="connsiteY39" fmla="*/ 698500 h 1797050"/>
                  <a:gd name="connsiteX40" fmla="*/ 419100 w 2362200"/>
                  <a:gd name="connsiteY40" fmla="*/ 682625 h 1797050"/>
                  <a:gd name="connsiteX41" fmla="*/ 393700 w 2362200"/>
                  <a:gd name="connsiteY41" fmla="*/ 650875 h 1797050"/>
                  <a:gd name="connsiteX42" fmla="*/ 365125 w 2362200"/>
                  <a:gd name="connsiteY42" fmla="*/ 666750 h 1797050"/>
                  <a:gd name="connsiteX43" fmla="*/ 339725 w 2362200"/>
                  <a:gd name="connsiteY43" fmla="*/ 660400 h 1797050"/>
                  <a:gd name="connsiteX44" fmla="*/ 352425 w 2362200"/>
                  <a:gd name="connsiteY44" fmla="*/ 628650 h 1797050"/>
                  <a:gd name="connsiteX45" fmla="*/ 339725 w 2362200"/>
                  <a:gd name="connsiteY45" fmla="*/ 600075 h 1797050"/>
                  <a:gd name="connsiteX46" fmla="*/ 361950 w 2362200"/>
                  <a:gd name="connsiteY46" fmla="*/ 587375 h 1797050"/>
                  <a:gd name="connsiteX47" fmla="*/ 371475 w 2362200"/>
                  <a:gd name="connsiteY47" fmla="*/ 561975 h 1797050"/>
                  <a:gd name="connsiteX48" fmla="*/ 260350 w 2362200"/>
                  <a:gd name="connsiteY48" fmla="*/ 536575 h 1797050"/>
                  <a:gd name="connsiteX49" fmla="*/ 215900 w 2362200"/>
                  <a:gd name="connsiteY49" fmla="*/ 504825 h 1797050"/>
                  <a:gd name="connsiteX50" fmla="*/ 177800 w 2362200"/>
                  <a:gd name="connsiteY50" fmla="*/ 469900 h 1797050"/>
                  <a:gd name="connsiteX51" fmla="*/ 171450 w 2362200"/>
                  <a:gd name="connsiteY51" fmla="*/ 412750 h 1797050"/>
                  <a:gd name="connsiteX52" fmla="*/ 123825 w 2362200"/>
                  <a:gd name="connsiteY52" fmla="*/ 412750 h 1797050"/>
                  <a:gd name="connsiteX53" fmla="*/ 92075 w 2362200"/>
                  <a:gd name="connsiteY53" fmla="*/ 400050 h 1797050"/>
                  <a:gd name="connsiteX54" fmla="*/ 76200 w 2362200"/>
                  <a:gd name="connsiteY54" fmla="*/ 422275 h 1797050"/>
                  <a:gd name="connsiteX55" fmla="*/ 38100 w 2362200"/>
                  <a:gd name="connsiteY55" fmla="*/ 419100 h 1797050"/>
                  <a:gd name="connsiteX56" fmla="*/ 0 w 2362200"/>
                  <a:gd name="connsiteY56" fmla="*/ 377825 h 1797050"/>
                  <a:gd name="connsiteX57" fmla="*/ 31750 w 2362200"/>
                  <a:gd name="connsiteY57" fmla="*/ 349250 h 1797050"/>
                  <a:gd name="connsiteX58" fmla="*/ 12700 w 2362200"/>
                  <a:gd name="connsiteY58" fmla="*/ 336550 h 1797050"/>
                  <a:gd name="connsiteX59" fmla="*/ 12700 w 2362200"/>
                  <a:gd name="connsiteY59" fmla="*/ 304800 h 1797050"/>
                  <a:gd name="connsiteX60" fmla="*/ 34925 w 2362200"/>
                  <a:gd name="connsiteY60" fmla="*/ 292100 h 1797050"/>
                  <a:gd name="connsiteX61" fmla="*/ 25400 w 2362200"/>
                  <a:gd name="connsiteY61" fmla="*/ 260350 h 1797050"/>
                  <a:gd name="connsiteX62" fmla="*/ 63500 w 2362200"/>
                  <a:gd name="connsiteY62" fmla="*/ 254000 h 1797050"/>
                  <a:gd name="connsiteX63" fmla="*/ 114300 w 2362200"/>
                  <a:gd name="connsiteY63" fmla="*/ 228600 h 1797050"/>
                  <a:gd name="connsiteX64" fmla="*/ 123825 w 2362200"/>
                  <a:gd name="connsiteY64" fmla="*/ 222250 h 1797050"/>
                  <a:gd name="connsiteX65" fmla="*/ 130175 w 2362200"/>
                  <a:gd name="connsiteY65" fmla="*/ 193675 h 1797050"/>
                  <a:gd name="connsiteX66" fmla="*/ 161925 w 2362200"/>
                  <a:gd name="connsiteY66" fmla="*/ 196850 h 1797050"/>
                  <a:gd name="connsiteX67" fmla="*/ 171450 w 2362200"/>
                  <a:gd name="connsiteY67" fmla="*/ 165100 h 1797050"/>
                  <a:gd name="connsiteX68" fmla="*/ 187325 w 2362200"/>
                  <a:gd name="connsiteY68" fmla="*/ 161925 h 1797050"/>
                  <a:gd name="connsiteX69" fmla="*/ 193675 w 2362200"/>
                  <a:gd name="connsiteY69" fmla="*/ 98425 h 1797050"/>
                  <a:gd name="connsiteX70" fmla="*/ 241300 w 2362200"/>
                  <a:gd name="connsiteY70" fmla="*/ 107950 h 1797050"/>
                  <a:gd name="connsiteX71" fmla="*/ 295275 w 2362200"/>
                  <a:gd name="connsiteY71" fmla="*/ 104775 h 1797050"/>
                  <a:gd name="connsiteX72" fmla="*/ 330200 w 2362200"/>
                  <a:gd name="connsiteY72" fmla="*/ 98425 h 1797050"/>
                  <a:gd name="connsiteX73" fmla="*/ 330200 w 2362200"/>
                  <a:gd name="connsiteY73" fmla="*/ 98425 h 1797050"/>
                  <a:gd name="connsiteX74" fmla="*/ 342900 w 2362200"/>
                  <a:gd name="connsiteY74" fmla="*/ 114300 h 1797050"/>
                  <a:gd name="connsiteX75" fmla="*/ 374650 w 2362200"/>
                  <a:gd name="connsiteY75" fmla="*/ 127000 h 1797050"/>
                  <a:gd name="connsiteX76" fmla="*/ 400050 w 2362200"/>
                  <a:gd name="connsiteY76" fmla="*/ 107950 h 1797050"/>
                  <a:gd name="connsiteX77" fmla="*/ 400050 w 2362200"/>
                  <a:gd name="connsiteY77" fmla="*/ 107950 h 1797050"/>
                  <a:gd name="connsiteX78" fmla="*/ 409575 w 2362200"/>
                  <a:gd name="connsiteY78" fmla="*/ 120650 h 1797050"/>
                  <a:gd name="connsiteX79" fmla="*/ 425450 w 2362200"/>
                  <a:gd name="connsiteY79" fmla="*/ 120650 h 1797050"/>
                  <a:gd name="connsiteX80" fmla="*/ 431800 w 2362200"/>
                  <a:gd name="connsiteY80" fmla="*/ 98425 h 1797050"/>
                  <a:gd name="connsiteX81" fmla="*/ 365125 w 2362200"/>
                  <a:gd name="connsiteY81" fmla="*/ 53975 h 1797050"/>
                  <a:gd name="connsiteX82" fmla="*/ 377825 w 2362200"/>
                  <a:gd name="connsiteY82" fmla="*/ 41275 h 1797050"/>
                  <a:gd name="connsiteX83" fmla="*/ 438150 w 2362200"/>
                  <a:gd name="connsiteY83" fmla="*/ 50800 h 1797050"/>
                  <a:gd name="connsiteX84" fmla="*/ 454025 w 2362200"/>
                  <a:gd name="connsiteY84" fmla="*/ 63500 h 1797050"/>
                  <a:gd name="connsiteX85" fmla="*/ 508000 w 2362200"/>
                  <a:gd name="connsiteY85" fmla="*/ 79375 h 1797050"/>
                  <a:gd name="connsiteX86" fmla="*/ 606425 w 2362200"/>
                  <a:gd name="connsiteY86" fmla="*/ 22225 h 1797050"/>
                  <a:gd name="connsiteX87" fmla="*/ 638175 w 2362200"/>
                  <a:gd name="connsiteY87" fmla="*/ 34925 h 1797050"/>
                  <a:gd name="connsiteX88" fmla="*/ 644525 w 2362200"/>
                  <a:gd name="connsiteY88" fmla="*/ 0 h 1797050"/>
                  <a:gd name="connsiteX89" fmla="*/ 714375 w 2362200"/>
                  <a:gd name="connsiteY89" fmla="*/ 9525 h 1797050"/>
                  <a:gd name="connsiteX90" fmla="*/ 723900 w 2362200"/>
                  <a:gd name="connsiteY90" fmla="*/ 31750 h 1797050"/>
                  <a:gd name="connsiteX91" fmla="*/ 749300 w 2362200"/>
                  <a:gd name="connsiteY91" fmla="*/ 66675 h 1797050"/>
                  <a:gd name="connsiteX92" fmla="*/ 771525 w 2362200"/>
                  <a:gd name="connsiteY92" fmla="*/ 41275 h 1797050"/>
                  <a:gd name="connsiteX93" fmla="*/ 806450 w 2362200"/>
                  <a:gd name="connsiteY93" fmla="*/ 41275 h 1797050"/>
                  <a:gd name="connsiteX94" fmla="*/ 825500 w 2362200"/>
                  <a:gd name="connsiteY94" fmla="*/ 34925 h 1797050"/>
                  <a:gd name="connsiteX95" fmla="*/ 844550 w 2362200"/>
                  <a:gd name="connsiteY95" fmla="*/ 6350 h 1797050"/>
                  <a:gd name="connsiteX96" fmla="*/ 889000 w 2362200"/>
                  <a:gd name="connsiteY96" fmla="*/ 15875 h 1797050"/>
                  <a:gd name="connsiteX97" fmla="*/ 898525 w 2362200"/>
                  <a:gd name="connsiteY97" fmla="*/ 88900 h 1797050"/>
                  <a:gd name="connsiteX98" fmla="*/ 952500 w 2362200"/>
                  <a:gd name="connsiteY98" fmla="*/ 123825 h 1797050"/>
                  <a:gd name="connsiteX99" fmla="*/ 993775 w 2362200"/>
                  <a:gd name="connsiteY99" fmla="*/ 203200 h 1797050"/>
                  <a:gd name="connsiteX100" fmla="*/ 1038225 w 2362200"/>
                  <a:gd name="connsiteY100" fmla="*/ 231775 h 1797050"/>
                  <a:gd name="connsiteX101" fmla="*/ 1069975 w 2362200"/>
                  <a:gd name="connsiteY101" fmla="*/ 228600 h 1797050"/>
                  <a:gd name="connsiteX102" fmla="*/ 1127125 w 2362200"/>
                  <a:gd name="connsiteY102" fmla="*/ 285750 h 1797050"/>
                  <a:gd name="connsiteX103" fmla="*/ 1165225 w 2362200"/>
                  <a:gd name="connsiteY103" fmla="*/ 285750 h 1797050"/>
                  <a:gd name="connsiteX104" fmla="*/ 1206500 w 2362200"/>
                  <a:gd name="connsiteY104" fmla="*/ 317500 h 1797050"/>
                  <a:gd name="connsiteX105" fmla="*/ 1206500 w 2362200"/>
                  <a:gd name="connsiteY105" fmla="*/ 346075 h 1797050"/>
                  <a:gd name="connsiteX106" fmla="*/ 1279525 w 2362200"/>
                  <a:gd name="connsiteY106" fmla="*/ 384175 h 1797050"/>
                  <a:gd name="connsiteX107" fmla="*/ 1295400 w 2362200"/>
                  <a:gd name="connsiteY107" fmla="*/ 412750 h 1797050"/>
                  <a:gd name="connsiteX108" fmla="*/ 1298575 w 2362200"/>
                  <a:gd name="connsiteY108" fmla="*/ 412750 h 1797050"/>
                  <a:gd name="connsiteX109" fmla="*/ 1282700 w 2362200"/>
                  <a:gd name="connsiteY109" fmla="*/ 460375 h 1797050"/>
                  <a:gd name="connsiteX110" fmla="*/ 1336675 w 2362200"/>
                  <a:gd name="connsiteY110" fmla="*/ 508000 h 1797050"/>
                  <a:gd name="connsiteX111" fmla="*/ 1374775 w 2362200"/>
                  <a:gd name="connsiteY111" fmla="*/ 504825 h 1797050"/>
                  <a:gd name="connsiteX112" fmla="*/ 1403350 w 2362200"/>
                  <a:gd name="connsiteY112" fmla="*/ 530225 h 1797050"/>
                  <a:gd name="connsiteX113" fmla="*/ 1431925 w 2362200"/>
                  <a:gd name="connsiteY113" fmla="*/ 527050 h 1797050"/>
                  <a:gd name="connsiteX114" fmla="*/ 1466850 w 2362200"/>
                  <a:gd name="connsiteY114" fmla="*/ 555625 h 1797050"/>
                  <a:gd name="connsiteX115" fmla="*/ 1492250 w 2362200"/>
                  <a:gd name="connsiteY115" fmla="*/ 590550 h 1797050"/>
                  <a:gd name="connsiteX116" fmla="*/ 1489075 w 2362200"/>
                  <a:gd name="connsiteY116" fmla="*/ 590550 h 1797050"/>
                  <a:gd name="connsiteX117" fmla="*/ 1482725 w 2362200"/>
                  <a:gd name="connsiteY117" fmla="*/ 612775 h 1797050"/>
                  <a:gd name="connsiteX118" fmla="*/ 1482725 w 2362200"/>
                  <a:gd name="connsiteY118" fmla="*/ 612775 h 1797050"/>
                  <a:gd name="connsiteX119" fmla="*/ 1450975 w 2362200"/>
                  <a:gd name="connsiteY119" fmla="*/ 622300 h 1797050"/>
                  <a:gd name="connsiteX120" fmla="*/ 1511300 w 2362200"/>
                  <a:gd name="connsiteY120" fmla="*/ 638175 h 1797050"/>
                  <a:gd name="connsiteX121" fmla="*/ 1616075 w 2362200"/>
                  <a:gd name="connsiteY121" fmla="*/ 619125 h 1797050"/>
                  <a:gd name="connsiteX122" fmla="*/ 1628775 w 2362200"/>
                  <a:gd name="connsiteY122" fmla="*/ 612775 h 1797050"/>
                  <a:gd name="connsiteX123" fmla="*/ 1628775 w 2362200"/>
                  <a:gd name="connsiteY123" fmla="*/ 593725 h 1797050"/>
                  <a:gd name="connsiteX124" fmla="*/ 1641475 w 2362200"/>
                  <a:gd name="connsiteY124" fmla="*/ 593725 h 1797050"/>
                  <a:gd name="connsiteX125" fmla="*/ 1698625 w 2362200"/>
                  <a:gd name="connsiteY125" fmla="*/ 615950 h 1797050"/>
                  <a:gd name="connsiteX126" fmla="*/ 1701800 w 2362200"/>
                  <a:gd name="connsiteY126" fmla="*/ 574675 h 1797050"/>
                  <a:gd name="connsiteX127" fmla="*/ 1724025 w 2362200"/>
                  <a:gd name="connsiteY127" fmla="*/ 565150 h 1797050"/>
                  <a:gd name="connsiteX128" fmla="*/ 1803400 w 2362200"/>
                  <a:gd name="connsiteY128" fmla="*/ 508000 h 1797050"/>
                  <a:gd name="connsiteX129" fmla="*/ 1885950 w 2362200"/>
                  <a:gd name="connsiteY129" fmla="*/ 485775 h 1797050"/>
                  <a:gd name="connsiteX130" fmla="*/ 1952625 w 2362200"/>
                  <a:gd name="connsiteY130" fmla="*/ 415925 h 1797050"/>
                  <a:gd name="connsiteX131" fmla="*/ 1971675 w 2362200"/>
                  <a:gd name="connsiteY131" fmla="*/ 409575 h 1797050"/>
                  <a:gd name="connsiteX132" fmla="*/ 2006600 w 2362200"/>
                  <a:gd name="connsiteY132" fmla="*/ 396875 h 1797050"/>
                  <a:gd name="connsiteX133" fmla="*/ 2047875 w 2362200"/>
                  <a:gd name="connsiteY133" fmla="*/ 409575 h 1797050"/>
                  <a:gd name="connsiteX134" fmla="*/ 2085975 w 2362200"/>
                  <a:gd name="connsiteY134" fmla="*/ 457200 h 1797050"/>
                  <a:gd name="connsiteX135" fmla="*/ 2133600 w 2362200"/>
                  <a:gd name="connsiteY135" fmla="*/ 504825 h 1797050"/>
                  <a:gd name="connsiteX136" fmla="*/ 2190750 w 2362200"/>
                  <a:gd name="connsiteY136" fmla="*/ 536575 h 1797050"/>
                  <a:gd name="connsiteX137" fmla="*/ 2244725 w 2362200"/>
                  <a:gd name="connsiteY137" fmla="*/ 520700 h 1797050"/>
                  <a:gd name="connsiteX138" fmla="*/ 2270125 w 2362200"/>
                  <a:gd name="connsiteY138" fmla="*/ 533400 h 1797050"/>
                  <a:gd name="connsiteX139" fmla="*/ 2273300 w 2362200"/>
                  <a:gd name="connsiteY139" fmla="*/ 577850 h 1797050"/>
                  <a:gd name="connsiteX140" fmla="*/ 2324100 w 2362200"/>
                  <a:gd name="connsiteY140" fmla="*/ 606425 h 1797050"/>
                  <a:gd name="connsiteX141" fmla="*/ 2362200 w 2362200"/>
                  <a:gd name="connsiteY141" fmla="*/ 644525 h 1797050"/>
                  <a:gd name="connsiteX142" fmla="*/ 2298700 w 2362200"/>
                  <a:gd name="connsiteY142" fmla="*/ 800100 h 1797050"/>
                  <a:gd name="connsiteX143" fmla="*/ 2273300 w 2362200"/>
                  <a:gd name="connsiteY143" fmla="*/ 895350 h 1797050"/>
                  <a:gd name="connsiteX144" fmla="*/ 2247900 w 2362200"/>
                  <a:gd name="connsiteY144" fmla="*/ 949325 h 1797050"/>
                  <a:gd name="connsiteX145" fmla="*/ 2197100 w 2362200"/>
                  <a:gd name="connsiteY145" fmla="*/ 949325 h 1797050"/>
                  <a:gd name="connsiteX146" fmla="*/ 2174875 w 2362200"/>
                  <a:gd name="connsiteY146" fmla="*/ 993775 h 1797050"/>
                  <a:gd name="connsiteX147" fmla="*/ 2174875 w 2362200"/>
                  <a:gd name="connsiteY147" fmla="*/ 993775 h 1797050"/>
                  <a:gd name="connsiteX148" fmla="*/ 2181225 w 2362200"/>
                  <a:gd name="connsiteY148" fmla="*/ 1022350 h 1797050"/>
                  <a:gd name="connsiteX149" fmla="*/ 2146300 w 2362200"/>
                  <a:gd name="connsiteY149" fmla="*/ 1031875 h 1797050"/>
                  <a:gd name="connsiteX150" fmla="*/ 2095500 w 2362200"/>
                  <a:gd name="connsiteY150" fmla="*/ 1019175 h 1797050"/>
                  <a:gd name="connsiteX151" fmla="*/ 2101850 w 2362200"/>
                  <a:gd name="connsiteY151" fmla="*/ 1073150 h 1797050"/>
                  <a:gd name="connsiteX152" fmla="*/ 2114550 w 2362200"/>
                  <a:gd name="connsiteY152" fmla="*/ 1117600 h 1797050"/>
                  <a:gd name="connsiteX153" fmla="*/ 2051050 w 2362200"/>
                  <a:gd name="connsiteY153" fmla="*/ 1152525 h 1797050"/>
                  <a:gd name="connsiteX154" fmla="*/ 2066925 w 2362200"/>
                  <a:gd name="connsiteY154" fmla="*/ 1174750 h 1797050"/>
                  <a:gd name="connsiteX155" fmla="*/ 2047875 w 2362200"/>
                  <a:gd name="connsiteY155" fmla="*/ 1196975 h 1797050"/>
                  <a:gd name="connsiteX156" fmla="*/ 1968500 w 2362200"/>
                  <a:gd name="connsiteY156" fmla="*/ 1171575 h 1797050"/>
                  <a:gd name="connsiteX157" fmla="*/ 1943100 w 2362200"/>
                  <a:gd name="connsiteY157" fmla="*/ 1187450 h 1797050"/>
                  <a:gd name="connsiteX158" fmla="*/ 1908175 w 2362200"/>
                  <a:gd name="connsiteY158" fmla="*/ 1187450 h 1797050"/>
                  <a:gd name="connsiteX159" fmla="*/ 1908175 w 2362200"/>
                  <a:gd name="connsiteY159" fmla="*/ 1247775 h 1797050"/>
                  <a:gd name="connsiteX160" fmla="*/ 1924050 w 2362200"/>
                  <a:gd name="connsiteY160" fmla="*/ 1263650 h 1797050"/>
                  <a:gd name="connsiteX161" fmla="*/ 1933575 w 2362200"/>
                  <a:gd name="connsiteY161" fmla="*/ 1279525 h 1797050"/>
                  <a:gd name="connsiteX162" fmla="*/ 1943100 w 2362200"/>
                  <a:gd name="connsiteY162" fmla="*/ 1279525 h 1797050"/>
                  <a:gd name="connsiteX163" fmla="*/ 1933575 w 2362200"/>
                  <a:gd name="connsiteY163" fmla="*/ 1304925 h 1797050"/>
                  <a:gd name="connsiteX164" fmla="*/ 1952625 w 2362200"/>
                  <a:gd name="connsiteY164" fmla="*/ 1320800 h 1797050"/>
                  <a:gd name="connsiteX165" fmla="*/ 1949450 w 2362200"/>
                  <a:gd name="connsiteY165" fmla="*/ 1336675 h 1797050"/>
                  <a:gd name="connsiteX166" fmla="*/ 1905000 w 2362200"/>
                  <a:gd name="connsiteY166" fmla="*/ 1336675 h 1797050"/>
                  <a:gd name="connsiteX167" fmla="*/ 1901825 w 2362200"/>
                  <a:gd name="connsiteY167" fmla="*/ 1387475 h 1797050"/>
                  <a:gd name="connsiteX168" fmla="*/ 1901825 w 2362200"/>
                  <a:gd name="connsiteY168" fmla="*/ 1387475 h 1797050"/>
                  <a:gd name="connsiteX169" fmla="*/ 1901825 w 2362200"/>
                  <a:gd name="connsiteY169" fmla="*/ 1406525 h 1797050"/>
                  <a:gd name="connsiteX170" fmla="*/ 1936750 w 2362200"/>
                  <a:gd name="connsiteY170" fmla="*/ 1447800 h 1797050"/>
                  <a:gd name="connsiteX171" fmla="*/ 1990725 w 2362200"/>
                  <a:gd name="connsiteY171" fmla="*/ 1447800 h 1797050"/>
                  <a:gd name="connsiteX172" fmla="*/ 2060575 w 2362200"/>
                  <a:gd name="connsiteY172" fmla="*/ 1476375 h 1797050"/>
                  <a:gd name="connsiteX173" fmla="*/ 2060575 w 2362200"/>
                  <a:gd name="connsiteY173" fmla="*/ 1504950 h 1797050"/>
                  <a:gd name="connsiteX174" fmla="*/ 2035175 w 2362200"/>
                  <a:gd name="connsiteY174" fmla="*/ 1571625 h 1797050"/>
                  <a:gd name="connsiteX175" fmla="*/ 2063750 w 2362200"/>
                  <a:gd name="connsiteY175" fmla="*/ 1587500 h 1797050"/>
                  <a:gd name="connsiteX176" fmla="*/ 2105025 w 2362200"/>
                  <a:gd name="connsiteY176" fmla="*/ 1660525 h 1797050"/>
                  <a:gd name="connsiteX177" fmla="*/ 2054225 w 2362200"/>
                  <a:gd name="connsiteY177" fmla="*/ 1736725 h 1797050"/>
                  <a:gd name="connsiteX178" fmla="*/ 2028825 w 2362200"/>
                  <a:gd name="connsiteY178" fmla="*/ 1730375 h 1797050"/>
                  <a:gd name="connsiteX179" fmla="*/ 2006600 w 2362200"/>
                  <a:gd name="connsiteY179" fmla="*/ 1717675 h 1797050"/>
                  <a:gd name="connsiteX180" fmla="*/ 2000250 w 2362200"/>
                  <a:gd name="connsiteY180" fmla="*/ 1736725 h 1797050"/>
                  <a:gd name="connsiteX181" fmla="*/ 1958975 w 2362200"/>
                  <a:gd name="connsiteY181" fmla="*/ 1746250 h 1797050"/>
                  <a:gd name="connsiteX182" fmla="*/ 1952625 w 2362200"/>
                  <a:gd name="connsiteY182" fmla="*/ 1778000 h 1797050"/>
                  <a:gd name="connsiteX183" fmla="*/ 1901825 w 2362200"/>
                  <a:gd name="connsiteY183" fmla="*/ 1797050 h 1797050"/>
                  <a:gd name="connsiteX184" fmla="*/ 1879600 w 2362200"/>
                  <a:gd name="connsiteY184" fmla="*/ 1758950 h 1797050"/>
                  <a:gd name="connsiteX185" fmla="*/ 1841500 w 2362200"/>
                  <a:gd name="connsiteY185" fmla="*/ 1768475 h 1797050"/>
                  <a:gd name="connsiteX186" fmla="*/ 1844675 w 2362200"/>
                  <a:gd name="connsiteY186" fmla="*/ 1730375 h 1797050"/>
                  <a:gd name="connsiteX187" fmla="*/ 1825625 w 2362200"/>
                  <a:gd name="connsiteY187" fmla="*/ 1704975 h 1797050"/>
                  <a:gd name="connsiteX188" fmla="*/ 1860550 w 2362200"/>
                  <a:gd name="connsiteY188" fmla="*/ 1685925 h 1797050"/>
                  <a:gd name="connsiteX189" fmla="*/ 1803400 w 2362200"/>
                  <a:gd name="connsiteY189" fmla="*/ 1666875 h 1797050"/>
                  <a:gd name="connsiteX190" fmla="*/ 1790700 w 2362200"/>
                  <a:gd name="connsiteY190" fmla="*/ 1692275 h 1797050"/>
                  <a:gd name="connsiteX191" fmla="*/ 1746250 w 2362200"/>
                  <a:gd name="connsiteY191" fmla="*/ 1711325 h 1797050"/>
                  <a:gd name="connsiteX192" fmla="*/ 1739900 w 2362200"/>
                  <a:gd name="connsiteY192" fmla="*/ 1733550 h 1797050"/>
                  <a:gd name="connsiteX193" fmla="*/ 1724025 w 2362200"/>
                  <a:gd name="connsiteY193" fmla="*/ 1739900 h 1797050"/>
                  <a:gd name="connsiteX194" fmla="*/ 1701800 w 2362200"/>
                  <a:gd name="connsiteY194" fmla="*/ 1739900 h 1797050"/>
                  <a:gd name="connsiteX195" fmla="*/ 1714500 w 2362200"/>
                  <a:gd name="connsiteY195" fmla="*/ 1704975 h 1797050"/>
                  <a:gd name="connsiteX196" fmla="*/ 1739900 w 2362200"/>
                  <a:gd name="connsiteY196" fmla="*/ 1679575 h 1797050"/>
                  <a:gd name="connsiteX197" fmla="*/ 1730375 w 2362200"/>
                  <a:gd name="connsiteY197" fmla="*/ 1654175 h 1797050"/>
                  <a:gd name="connsiteX198" fmla="*/ 1708150 w 2362200"/>
                  <a:gd name="connsiteY198" fmla="*/ 1654175 h 1797050"/>
                  <a:gd name="connsiteX199" fmla="*/ 1695450 w 2362200"/>
                  <a:gd name="connsiteY199" fmla="*/ 1679575 h 1797050"/>
                  <a:gd name="connsiteX200" fmla="*/ 1663700 w 2362200"/>
                  <a:gd name="connsiteY200" fmla="*/ 1685925 h 1797050"/>
                  <a:gd name="connsiteX201" fmla="*/ 1628775 w 2362200"/>
                  <a:gd name="connsiteY201" fmla="*/ 1698625 h 1797050"/>
                  <a:gd name="connsiteX202" fmla="*/ 1600200 w 2362200"/>
                  <a:gd name="connsiteY202" fmla="*/ 1670050 h 1797050"/>
                  <a:gd name="connsiteX203" fmla="*/ 1597025 w 2362200"/>
                  <a:gd name="connsiteY203" fmla="*/ 1635125 h 1797050"/>
                  <a:gd name="connsiteX204" fmla="*/ 1568450 w 2362200"/>
                  <a:gd name="connsiteY204" fmla="*/ 1619250 h 1797050"/>
                  <a:gd name="connsiteX205" fmla="*/ 1558925 w 2362200"/>
                  <a:gd name="connsiteY205" fmla="*/ 1584325 h 1797050"/>
                  <a:gd name="connsiteX206" fmla="*/ 1517650 w 2362200"/>
                  <a:gd name="connsiteY206" fmla="*/ 1555750 h 1797050"/>
                  <a:gd name="connsiteX207" fmla="*/ 1498600 w 2362200"/>
                  <a:gd name="connsiteY207" fmla="*/ 1558925 h 1797050"/>
                  <a:gd name="connsiteX208" fmla="*/ 1466850 w 2362200"/>
                  <a:gd name="connsiteY208" fmla="*/ 1603375 h 1797050"/>
                  <a:gd name="connsiteX209" fmla="*/ 1419225 w 2362200"/>
                  <a:gd name="connsiteY209" fmla="*/ 1622425 h 1797050"/>
                  <a:gd name="connsiteX210" fmla="*/ 1393825 w 2362200"/>
                  <a:gd name="connsiteY210" fmla="*/ 1587500 h 1797050"/>
                  <a:gd name="connsiteX211" fmla="*/ 1368425 w 2362200"/>
                  <a:gd name="connsiteY211" fmla="*/ 1587500 h 1797050"/>
                  <a:gd name="connsiteX212" fmla="*/ 1270000 w 2362200"/>
                  <a:gd name="connsiteY212" fmla="*/ 1511300 h 1797050"/>
                  <a:gd name="connsiteX213" fmla="*/ 1276350 w 2362200"/>
                  <a:gd name="connsiteY213" fmla="*/ 1463675 h 1797050"/>
                  <a:gd name="connsiteX214" fmla="*/ 1238250 w 2362200"/>
                  <a:gd name="connsiteY214" fmla="*/ 1457325 h 1797050"/>
                  <a:gd name="connsiteX215" fmla="*/ 1222375 w 2362200"/>
                  <a:gd name="connsiteY215" fmla="*/ 1482725 h 1797050"/>
                  <a:gd name="connsiteX216" fmla="*/ 1187450 w 2362200"/>
                  <a:gd name="connsiteY216" fmla="*/ 1482725 h 1797050"/>
                  <a:gd name="connsiteX217" fmla="*/ 1139825 w 2362200"/>
                  <a:gd name="connsiteY217" fmla="*/ 1460500 h 1797050"/>
                  <a:gd name="connsiteX218" fmla="*/ 1092200 w 2362200"/>
                  <a:gd name="connsiteY218" fmla="*/ 1495425 h 1797050"/>
                  <a:gd name="connsiteX219" fmla="*/ 1098550 w 2362200"/>
                  <a:gd name="connsiteY219" fmla="*/ 1511300 h 1797050"/>
                  <a:gd name="connsiteX220" fmla="*/ 1079500 w 2362200"/>
                  <a:gd name="connsiteY220" fmla="*/ 1530350 h 1797050"/>
                  <a:gd name="connsiteX221" fmla="*/ 1035050 w 2362200"/>
                  <a:gd name="connsiteY221" fmla="*/ 1530350 h 1797050"/>
                  <a:gd name="connsiteX222" fmla="*/ 1006475 w 2362200"/>
                  <a:gd name="connsiteY222" fmla="*/ 1574800 h 1797050"/>
                  <a:gd name="connsiteX223" fmla="*/ 958850 w 2362200"/>
                  <a:gd name="connsiteY223" fmla="*/ 1571625 h 1797050"/>
                  <a:gd name="connsiteX224" fmla="*/ 952500 w 2362200"/>
                  <a:gd name="connsiteY224" fmla="*/ 1587500 h 1797050"/>
                  <a:gd name="connsiteX225" fmla="*/ 965200 w 2362200"/>
                  <a:gd name="connsiteY225" fmla="*/ 1670050 h 1797050"/>
                  <a:gd name="connsiteX226" fmla="*/ 939800 w 2362200"/>
                  <a:gd name="connsiteY226" fmla="*/ 1714500 h 1797050"/>
                  <a:gd name="connsiteX227" fmla="*/ 901700 w 2362200"/>
                  <a:gd name="connsiteY227" fmla="*/ 1720850 h 1797050"/>
                  <a:gd name="connsiteX228" fmla="*/ 898525 w 2362200"/>
                  <a:gd name="connsiteY228" fmla="*/ 1746250 h 1797050"/>
                  <a:gd name="connsiteX229" fmla="*/ 869950 w 2362200"/>
                  <a:gd name="connsiteY229" fmla="*/ 1746250 h 1797050"/>
                  <a:gd name="connsiteX230" fmla="*/ 854075 w 2362200"/>
                  <a:gd name="connsiteY230" fmla="*/ 1758950 h 1797050"/>
                  <a:gd name="connsiteX231" fmla="*/ 847725 w 2362200"/>
                  <a:gd name="connsiteY231" fmla="*/ 1771650 h 1797050"/>
                  <a:gd name="connsiteX232" fmla="*/ 828675 w 2362200"/>
                  <a:gd name="connsiteY232" fmla="*/ 1765300 h 1797050"/>
                  <a:gd name="connsiteX233" fmla="*/ 819150 w 2362200"/>
                  <a:gd name="connsiteY233" fmla="*/ 1752600 h 1797050"/>
                  <a:gd name="connsiteX234" fmla="*/ 790575 w 2362200"/>
                  <a:gd name="connsiteY234" fmla="*/ 1771650 h 1797050"/>
                  <a:gd name="connsiteX235" fmla="*/ 692150 w 2362200"/>
                  <a:gd name="connsiteY235" fmla="*/ 1701800 h 1797050"/>
                  <a:gd name="connsiteX236" fmla="*/ 650875 w 2362200"/>
                  <a:gd name="connsiteY236" fmla="*/ 1720850 h 1797050"/>
                  <a:gd name="connsiteX237" fmla="*/ 615950 w 2362200"/>
                  <a:gd name="connsiteY237" fmla="*/ 1685925 h 1797050"/>
                  <a:gd name="connsiteX238" fmla="*/ 581025 w 2362200"/>
                  <a:gd name="connsiteY238" fmla="*/ 1689100 h 1797050"/>
                  <a:gd name="connsiteX239" fmla="*/ 571500 w 2362200"/>
                  <a:gd name="connsiteY239" fmla="*/ 1609725 h 1797050"/>
                  <a:gd name="connsiteX240" fmla="*/ 523875 w 2362200"/>
                  <a:gd name="connsiteY24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76250 w 2362200"/>
                  <a:gd name="connsiteY4" fmla="*/ 1587500 h 1797050"/>
                  <a:gd name="connsiteX5" fmla="*/ 463550 w 2362200"/>
                  <a:gd name="connsiteY5" fmla="*/ 1597025 h 1797050"/>
                  <a:gd name="connsiteX6" fmla="*/ 450850 w 2362200"/>
                  <a:gd name="connsiteY6" fmla="*/ 1600200 h 1797050"/>
                  <a:gd name="connsiteX7" fmla="*/ 444500 w 2362200"/>
                  <a:gd name="connsiteY7" fmla="*/ 1606550 h 1797050"/>
                  <a:gd name="connsiteX8" fmla="*/ 457200 w 2362200"/>
                  <a:gd name="connsiteY8" fmla="*/ 1593850 h 1797050"/>
                  <a:gd name="connsiteX9" fmla="*/ 476250 w 2362200"/>
                  <a:gd name="connsiteY9" fmla="*/ 1584325 h 1797050"/>
                  <a:gd name="connsiteX10" fmla="*/ 463550 w 2362200"/>
                  <a:gd name="connsiteY10" fmla="*/ 1568450 h 1797050"/>
                  <a:gd name="connsiteX11" fmla="*/ 457200 w 2362200"/>
                  <a:gd name="connsiteY11" fmla="*/ 1558925 h 1797050"/>
                  <a:gd name="connsiteX12" fmla="*/ 438150 w 2362200"/>
                  <a:gd name="connsiteY12" fmla="*/ 1552575 h 1797050"/>
                  <a:gd name="connsiteX13" fmla="*/ 428625 w 2362200"/>
                  <a:gd name="connsiteY13" fmla="*/ 1549400 h 1797050"/>
                  <a:gd name="connsiteX14" fmla="*/ 419100 w 2362200"/>
                  <a:gd name="connsiteY14" fmla="*/ 1539875 h 1797050"/>
                  <a:gd name="connsiteX15" fmla="*/ 406400 w 2362200"/>
                  <a:gd name="connsiteY15" fmla="*/ 1530350 h 1797050"/>
                  <a:gd name="connsiteX16" fmla="*/ 361950 w 2362200"/>
                  <a:gd name="connsiteY16" fmla="*/ 1498600 h 1797050"/>
                  <a:gd name="connsiteX17" fmla="*/ 336550 w 2362200"/>
                  <a:gd name="connsiteY17" fmla="*/ 1492250 h 1797050"/>
                  <a:gd name="connsiteX18" fmla="*/ 298450 w 2362200"/>
                  <a:gd name="connsiteY18" fmla="*/ 1444625 h 1797050"/>
                  <a:gd name="connsiteX19" fmla="*/ 269875 w 2362200"/>
                  <a:gd name="connsiteY19" fmla="*/ 1444625 h 1797050"/>
                  <a:gd name="connsiteX20" fmla="*/ 269875 w 2362200"/>
                  <a:gd name="connsiteY20" fmla="*/ 1406525 h 1797050"/>
                  <a:gd name="connsiteX21" fmla="*/ 257175 w 2362200"/>
                  <a:gd name="connsiteY21" fmla="*/ 1387475 h 1797050"/>
                  <a:gd name="connsiteX22" fmla="*/ 257175 w 2362200"/>
                  <a:gd name="connsiteY22" fmla="*/ 1327150 h 1797050"/>
                  <a:gd name="connsiteX23" fmla="*/ 276225 w 2362200"/>
                  <a:gd name="connsiteY23" fmla="*/ 1209675 h 1797050"/>
                  <a:gd name="connsiteX24" fmla="*/ 257175 w 2362200"/>
                  <a:gd name="connsiteY24" fmla="*/ 1162050 h 1797050"/>
                  <a:gd name="connsiteX25" fmla="*/ 273050 w 2362200"/>
                  <a:gd name="connsiteY25" fmla="*/ 1120775 h 1797050"/>
                  <a:gd name="connsiteX26" fmla="*/ 257175 w 2362200"/>
                  <a:gd name="connsiteY26" fmla="*/ 1066800 h 1797050"/>
                  <a:gd name="connsiteX27" fmla="*/ 257175 w 2362200"/>
                  <a:gd name="connsiteY27" fmla="*/ 1025525 h 1797050"/>
                  <a:gd name="connsiteX28" fmla="*/ 225425 w 2362200"/>
                  <a:gd name="connsiteY28" fmla="*/ 984250 h 1797050"/>
                  <a:gd name="connsiteX29" fmla="*/ 244475 w 2362200"/>
                  <a:gd name="connsiteY29" fmla="*/ 949325 h 1797050"/>
                  <a:gd name="connsiteX30" fmla="*/ 244475 w 2362200"/>
                  <a:gd name="connsiteY30" fmla="*/ 911225 h 1797050"/>
                  <a:gd name="connsiteX31" fmla="*/ 282575 w 2362200"/>
                  <a:gd name="connsiteY31" fmla="*/ 895350 h 1797050"/>
                  <a:gd name="connsiteX32" fmla="*/ 323850 w 2362200"/>
                  <a:gd name="connsiteY32" fmla="*/ 901700 h 1797050"/>
                  <a:gd name="connsiteX33" fmla="*/ 330200 w 2362200"/>
                  <a:gd name="connsiteY33" fmla="*/ 850900 h 1797050"/>
                  <a:gd name="connsiteX34" fmla="*/ 352425 w 2362200"/>
                  <a:gd name="connsiteY34" fmla="*/ 812800 h 1797050"/>
                  <a:gd name="connsiteX35" fmla="*/ 400050 w 2362200"/>
                  <a:gd name="connsiteY35" fmla="*/ 819150 h 1797050"/>
                  <a:gd name="connsiteX36" fmla="*/ 441325 w 2362200"/>
                  <a:gd name="connsiteY36" fmla="*/ 784225 h 1797050"/>
                  <a:gd name="connsiteX37" fmla="*/ 441325 w 2362200"/>
                  <a:gd name="connsiteY37" fmla="*/ 733425 h 1797050"/>
                  <a:gd name="connsiteX38" fmla="*/ 473075 w 2362200"/>
                  <a:gd name="connsiteY38" fmla="*/ 698500 h 1797050"/>
                  <a:gd name="connsiteX39" fmla="*/ 419100 w 2362200"/>
                  <a:gd name="connsiteY39" fmla="*/ 682625 h 1797050"/>
                  <a:gd name="connsiteX40" fmla="*/ 393700 w 2362200"/>
                  <a:gd name="connsiteY40" fmla="*/ 650875 h 1797050"/>
                  <a:gd name="connsiteX41" fmla="*/ 365125 w 2362200"/>
                  <a:gd name="connsiteY41" fmla="*/ 666750 h 1797050"/>
                  <a:gd name="connsiteX42" fmla="*/ 339725 w 2362200"/>
                  <a:gd name="connsiteY42" fmla="*/ 660400 h 1797050"/>
                  <a:gd name="connsiteX43" fmla="*/ 352425 w 2362200"/>
                  <a:gd name="connsiteY43" fmla="*/ 628650 h 1797050"/>
                  <a:gd name="connsiteX44" fmla="*/ 339725 w 2362200"/>
                  <a:gd name="connsiteY44" fmla="*/ 600075 h 1797050"/>
                  <a:gd name="connsiteX45" fmla="*/ 361950 w 2362200"/>
                  <a:gd name="connsiteY45" fmla="*/ 587375 h 1797050"/>
                  <a:gd name="connsiteX46" fmla="*/ 371475 w 2362200"/>
                  <a:gd name="connsiteY46" fmla="*/ 561975 h 1797050"/>
                  <a:gd name="connsiteX47" fmla="*/ 260350 w 2362200"/>
                  <a:gd name="connsiteY47" fmla="*/ 536575 h 1797050"/>
                  <a:gd name="connsiteX48" fmla="*/ 215900 w 2362200"/>
                  <a:gd name="connsiteY48" fmla="*/ 504825 h 1797050"/>
                  <a:gd name="connsiteX49" fmla="*/ 177800 w 2362200"/>
                  <a:gd name="connsiteY49" fmla="*/ 469900 h 1797050"/>
                  <a:gd name="connsiteX50" fmla="*/ 171450 w 2362200"/>
                  <a:gd name="connsiteY50" fmla="*/ 412750 h 1797050"/>
                  <a:gd name="connsiteX51" fmla="*/ 123825 w 2362200"/>
                  <a:gd name="connsiteY51" fmla="*/ 412750 h 1797050"/>
                  <a:gd name="connsiteX52" fmla="*/ 92075 w 2362200"/>
                  <a:gd name="connsiteY52" fmla="*/ 400050 h 1797050"/>
                  <a:gd name="connsiteX53" fmla="*/ 76200 w 2362200"/>
                  <a:gd name="connsiteY53" fmla="*/ 422275 h 1797050"/>
                  <a:gd name="connsiteX54" fmla="*/ 38100 w 2362200"/>
                  <a:gd name="connsiteY54" fmla="*/ 419100 h 1797050"/>
                  <a:gd name="connsiteX55" fmla="*/ 0 w 2362200"/>
                  <a:gd name="connsiteY55" fmla="*/ 377825 h 1797050"/>
                  <a:gd name="connsiteX56" fmla="*/ 31750 w 2362200"/>
                  <a:gd name="connsiteY56" fmla="*/ 349250 h 1797050"/>
                  <a:gd name="connsiteX57" fmla="*/ 12700 w 2362200"/>
                  <a:gd name="connsiteY57" fmla="*/ 336550 h 1797050"/>
                  <a:gd name="connsiteX58" fmla="*/ 12700 w 2362200"/>
                  <a:gd name="connsiteY58" fmla="*/ 304800 h 1797050"/>
                  <a:gd name="connsiteX59" fmla="*/ 34925 w 2362200"/>
                  <a:gd name="connsiteY59" fmla="*/ 292100 h 1797050"/>
                  <a:gd name="connsiteX60" fmla="*/ 25400 w 2362200"/>
                  <a:gd name="connsiteY60" fmla="*/ 260350 h 1797050"/>
                  <a:gd name="connsiteX61" fmla="*/ 63500 w 2362200"/>
                  <a:gd name="connsiteY61" fmla="*/ 254000 h 1797050"/>
                  <a:gd name="connsiteX62" fmla="*/ 114300 w 2362200"/>
                  <a:gd name="connsiteY62" fmla="*/ 228600 h 1797050"/>
                  <a:gd name="connsiteX63" fmla="*/ 123825 w 2362200"/>
                  <a:gd name="connsiteY63" fmla="*/ 222250 h 1797050"/>
                  <a:gd name="connsiteX64" fmla="*/ 130175 w 2362200"/>
                  <a:gd name="connsiteY64" fmla="*/ 193675 h 1797050"/>
                  <a:gd name="connsiteX65" fmla="*/ 161925 w 2362200"/>
                  <a:gd name="connsiteY65" fmla="*/ 196850 h 1797050"/>
                  <a:gd name="connsiteX66" fmla="*/ 171450 w 2362200"/>
                  <a:gd name="connsiteY66" fmla="*/ 165100 h 1797050"/>
                  <a:gd name="connsiteX67" fmla="*/ 187325 w 2362200"/>
                  <a:gd name="connsiteY67" fmla="*/ 161925 h 1797050"/>
                  <a:gd name="connsiteX68" fmla="*/ 193675 w 2362200"/>
                  <a:gd name="connsiteY68" fmla="*/ 98425 h 1797050"/>
                  <a:gd name="connsiteX69" fmla="*/ 241300 w 2362200"/>
                  <a:gd name="connsiteY69" fmla="*/ 107950 h 1797050"/>
                  <a:gd name="connsiteX70" fmla="*/ 295275 w 2362200"/>
                  <a:gd name="connsiteY70" fmla="*/ 104775 h 1797050"/>
                  <a:gd name="connsiteX71" fmla="*/ 330200 w 2362200"/>
                  <a:gd name="connsiteY71" fmla="*/ 98425 h 1797050"/>
                  <a:gd name="connsiteX72" fmla="*/ 330200 w 2362200"/>
                  <a:gd name="connsiteY72" fmla="*/ 98425 h 1797050"/>
                  <a:gd name="connsiteX73" fmla="*/ 342900 w 2362200"/>
                  <a:gd name="connsiteY73" fmla="*/ 114300 h 1797050"/>
                  <a:gd name="connsiteX74" fmla="*/ 374650 w 2362200"/>
                  <a:gd name="connsiteY74" fmla="*/ 127000 h 1797050"/>
                  <a:gd name="connsiteX75" fmla="*/ 400050 w 2362200"/>
                  <a:gd name="connsiteY75" fmla="*/ 107950 h 1797050"/>
                  <a:gd name="connsiteX76" fmla="*/ 400050 w 2362200"/>
                  <a:gd name="connsiteY76" fmla="*/ 107950 h 1797050"/>
                  <a:gd name="connsiteX77" fmla="*/ 409575 w 2362200"/>
                  <a:gd name="connsiteY77" fmla="*/ 120650 h 1797050"/>
                  <a:gd name="connsiteX78" fmla="*/ 425450 w 2362200"/>
                  <a:gd name="connsiteY78" fmla="*/ 120650 h 1797050"/>
                  <a:gd name="connsiteX79" fmla="*/ 431800 w 2362200"/>
                  <a:gd name="connsiteY79" fmla="*/ 98425 h 1797050"/>
                  <a:gd name="connsiteX80" fmla="*/ 365125 w 2362200"/>
                  <a:gd name="connsiteY80" fmla="*/ 53975 h 1797050"/>
                  <a:gd name="connsiteX81" fmla="*/ 377825 w 2362200"/>
                  <a:gd name="connsiteY81" fmla="*/ 41275 h 1797050"/>
                  <a:gd name="connsiteX82" fmla="*/ 438150 w 2362200"/>
                  <a:gd name="connsiteY82" fmla="*/ 50800 h 1797050"/>
                  <a:gd name="connsiteX83" fmla="*/ 454025 w 2362200"/>
                  <a:gd name="connsiteY83" fmla="*/ 63500 h 1797050"/>
                  <a:gd name="connsiteX84" fmla="*/ 508000 w 2362200"/>
                  <a:gd name="connsiteY84" fmla="*/ 79375 h 1797050"/>
                  <a:gd name="connsiteX85" fmla="*/ 606425 w 2362200"/>
                  <a:gd name="connsiteY85" fmla="*/ 22225 h 1797050"/>
                  <a:gd name="connsiteX86" fmla="*/ 638175 w 2362200"/>
                  <a:gd name="connsiteY86" fmla="*/ 34925 h 1797050"/>
                  <a:gd name="connsiteX87" fmla="*/ 644525 w 2362200"/>
                  <a:gd name="connsiteY87" fmla="*/ 0 h 1797050"/>
                  <a:gd name="connsiteX88" fmla="*/ 714375 w 2362200"/>
                  <a:gd name="connsiteY88" fmla="*/ 9525 h 1797050"/>
                  <a:gd name="connsiteX89" fmla="*/ 723900 w 2362200"/>
                  <a:gd name="connsiteY89" fmla="*/ 31750 h 1797050"/>
                  <a:gd name="connsiteX90" fmla="*/ 749300 w 2362200"/>
                  <a:gd name="connsiteY90" fmla="*/ 66675 h 1797050"/>
                  <a:gd name="connsiteX91" fmla="*/ 771525 w 2362200"/>
                  <a:gd name="connsiteY91" fmla="*/ 41275 h 1797050"/>
                  <a:gd name="connsiteX92" fmla="*/ 806450 w 2362200"/>
                  <a:gd name="connsiteY92" fmla="*/ 41275 h 1797050"/>
                  <a:gd name="connsiteX93" fmla="*/ 825500 w 2362200"/>
                  <a:gd name="connsiteY93" fmla="*/ 34925 h 1797050"/>
                  <a:gd name="connsiteX94" fmla="*/ 844550 w 2362200"/>
                  <a:gd name="connsiteY94" fmla="*/ 6350 h 1797050"/>
                  <a:gd name="connsiteX95" fmla="*/ 889000 w 2362200"/>
                  <a:gd name="connsiteY95" fmla="*/ 15875 h 1797050"/>
                  <a:gd name="connsiteX96" fmla="*/ 898525 w 2362200"/>
                  <a:gd name="connsiteY96" fmla="*/ 88900 h 1797050"/>
                  <a:gd name="connsiteX97" fmla="*/ 952500 w 2362200"/>
                  <a:gd name="connsiteY97" fmla="*/ 123825 h 1797050"/>
                  <a:gd name="connsiteX98" fmla="*/ 993775 w 2362200"/>
                  <a:gd name="connsiteY98" fmla="*/ 203200 h 1797050"/>
                  <a:gd name="connsiteX99" fmla="*/ 1038225 w 2362200"/>
                  <a:gd name="connsiteY99" fmla="*/ 231775 h 1797050"/>
                  <a:gd name="connsiteX100" fmla="*/ 1069975 w 2362200"/>
                  <a:gd name="connsiteY100" fmla="*/ 228600 h 1797050"/>
                  <a:gd name="connsiteX101" fmla="*/ 1127125 w 2362200"/>
                  <a:gd name="connsiteY101" fmla="*/ 285750 h 1797050"/>
                  <a:gd name="connsiteX102" fmla="*/ 1165225 w 2362200"/>
                  <a:gd name="connsiteY102" fmla="*/ 285750 h 1797050"/>
                  <a:gd name="connsiteX103" fmla="*/ 1206500 w 2362200"/>
                  <a:gd name="connsiteY103" fmla="*/ 317500 h 1797050"/>
                  <a:gd name="connsiteX104" fmla="*/ 1206500 w 2362200"/>
                  <a:gd name="connsiteY104" fmla="*/ 346075 h 1797050"/>
                  <a:gd name="connsiteX105" fmla="*/ 1279525 w 2362200"/>
                  <a:gd name="connsiteY105" fmla="*/ 384175 h 1797050"/>
                  <a:gd name="connsiteX106" fmla="*/ 1295400 w 2362200"/>
                  <a:gd name="connsiteY106" fmla="*/ 412750 h 1797050"/>
                  <a:gd name="connsiteX107" fmla="*/ 1298575 w 2362200"/>
                  <a:gd name="connsiteY107" fmla="*/ 412750 h 1797050"/>
                  <a:gd name="connsiteX108" fmla="*/ 1282700 w 2362200"/>
                  <a:gd name="connsiteY108" fmla="*/ 460375 h 1797050"/>
                  <a:gd name="connsiteX109" fmla="*/ 1336675 w 2362200"/>
                  <a:gd name="connsiteY109" fmla="*/ 508000 h 1797050"/>
                  <a:gd name="connsiteX110" fmla="*/ 1374775 w 2362200"/>
                  <a:gd name="connsiteY110" fmla="*/ 504825 h 1797050"/>
                  <a:gd name="connsiteX111" fmla="*/ 1403350 w 2362200"/>
                  <a:gd name="connsiteY111" fmla="*/ 530225 h 1797050"/>
                  <a:gd name="connsiteX112" fmla="*/ 1431925 w 2362200"/>
                  <a:gd name="connsiteY112" fmla="*/ 527050 h 1797050"/>
                  <a:gd name="connsiteX113" fmla="*/ 1466850 w 2362200"/>
                  <a:gd name="connsiteY113" fmla="*/ 555625 h 1797050"/>
                  <a:gd name="connsiteX114" fmla="*/ 1492250 w 2362200"/>
                  <a:gd name="connsiteY114" fmla="*/ 590550 h 1797050"/>
                  <a:gd name="connsiteX115" fmla="*/ 1489075 w 2362200"/>
                  <a:gd name="connsiteY115" fmla="*/ 590550 h 1797050"/>
                  <a:gd name="connsiteX116" fmla="*/ 1482725 w 2362200"/>
                  <a:gd name="connsiteY116" fmla="*/ 612775 h 1797050"/>
                  <a:gd name="connsiteX117" fmla="*/ 1482725 w 2362200"/>
                  <a:gd name="connsiteY117" fmla="*/ 612775 h 1797050"/>
                  <a:gd name="connsiteX118" fmla="*/ 1450975 w 2362200"/>
                  <a:gd name="connsiteY118" fmla="*/ 622300 h 1797050"/>
                  <a:gd name="connsiteX119" fmla="*/ 1511300 w 2362200"/>
                  <a:gd name="connsiteY119" fmla="*/ 638175 h 1797050"/>
                  <a:gd name="connsiteX120" fmla="*/ 1616075 w 2362200"/>
                  <a:gd name="connsiteY120" fmla="*/ 619125 h 1797050"/>
                  <a:gd name="connsiteX121" fmla="*/ 1628775 w 2362200"/>
                  <a:gd name="connsiteY121" fmla="*/ 612775 h 1797050"/>
                  <a:gd name="connsiteX122" fmla="*/ 1628775 w 2362200"/>
                  <a:gd name="connsiteY122" fmla="*/ 593725 h 1797050"/>
                  <a:gd name="connsiteX123" fmla="*/ 1641475 w 2362200"/>
                  <a:gd name="connsiteY123" fmla="*/ 593725 h 1797050"/>
                  <a:gd name="connsiteX124" fmla="*/ 1698625 w 2362200"/>
                  <a:gd name="connsiteY124" fmla="*/ 615950 h 1797050"/>
                  <a:gd name="connsiteX125" fmla="*/ 1701800 w 2362200"/>
                  <a:gd name="connsiteY125" fmla="*/ 574675 h 1797050"/>
                  <a:gd name="connsiteX126" fmla="*/ 1724025 w 2362200"/>
                  <a:gd name="connsiteY126" fmla="*/ 565150 h 1797050"/>
                  <a:gd name="connsiteX127" fmla="*/ 1803400 w 2362200"/>
                  <a:gd name="connsiteY127" fmla="*/ 508000 h 1797050"/>
                  <a:gd name="connsiteX128" fmla="*/ 1885950 w 2362200"/>
                  <a:gd name="connsiteY128" fmla="*/ 485775 h 1797050"/>
                  <a:gd name="connsiteX129" fmla="*/ 1952625 w 2362200"/>
                  <a:gd name="connsiteY129" fmla="*/ 415925 h 1797050"/>
                  <a:gd name="connsiteX130" fmla="*/ 1971675 w 2362200"/>
                  <a:gd name="connsiteY130" fmla="*/ 409575 h 1797050"/>
                  <a:gd name="connsiteX131" fmla="*/ 2006600 w 2362200"/>
                  <a:gd name="connsiteY131" fmla="*/ 396875 h 1797050"/>
                  <a:gd name="connsiteX132" fmla="*/ 2047875 w 2362200"/>
                  <a:gd name="connsiteY132" fmla="*/ 409575 h 1797050"/>
                  <a:gd name="connsiteX133" fmla="*/ 2085975 w 2362200"/>
                  <a:gd name="connsiteY133" fmla="*/ 457200 h 1797050"/>
                  <a:gd name="connsiteX134" fmla="*/ 2133600 w 2362200"/>
                  <a:gd name="connsiteY134" fmla="*/ 504825 h 1797050"/>
                  <a:gd name="connsiteX135" fmla="*/ 2190750 w 2362200"/>
                  <a:gd name="connsiteY135" fmla="*/ 536575 h 1797050"/>
                  <a:gd name="connsiteX136" fmla="*/ 2244725 w 2362200"/>
                  <a:gd name="connsiteY136" fmla="*/ 520700 h 1797050"/>
                  <a:gd name="connsiteX137" fmla="*/ 2270125 w 2362200"/>
                  <a:gd name="connsiteY137" fmla="*/ 533400 h 1797050"/>
                  <a:gd name="connsiteX138" fmla="*/ 2273300 w 2362200"/>
                  <a:gd name="connsiteY138" fmla="*/ 577850 h 1797050"/>
                  <a:gd name="connsiteX139" fmla="*/ 2324100 w 2362200"/>
                  <a:gd name="connsiteY139" fmla="*/ 606425 h 1797050"/>
                  <a:gd name="connsiteX140" fmla="*/ 2362200 w 2362200"/>
                  <a:gd name="connsiteY140" fmla="*/ 644525 h 1797050"/>
                  <a:gd name="connsiteX141" fmla="*/ 2298700 w 2362200"/>
                  <a:gd name="connsiteY141" fmla="*/ 800100 h 1797050"/>
                  <a:gd name="connsiteX142" fmla="*/ 2273300 w 2362200"/>
                  <a:gd name="connsiteY142" fmla="*/ 895350 h 1797050"/>
                  <a:gd name="connsiteX143" fmla="*/ 2247900 w 2362200"/>
                  <a:gd name="connsiteY143" fmla="*/ 949325 h 1797050"/>
                  <a:gd name="connsiteX144" fmla="*/ 2197100 w 2362200"/>
                  <a:gd name="connsiteY144" fmla="*/ 949325 h 1797050"/>
                  <a:gd name="connsiteX145" fmla="*/ 2174875 w 2362200"/>
                  <a:gd name="connsiteY145" fmla="*/ 993775 h 1797050"/>
                  <a:gd name="connsiteX146" fmla="*/ 2174875 w 2362200"/>
                  <a:gd name="connsiteY146" fmla="*/ 993775 h 1797050"/>
                  <a:gd name="connsiteX147" fmla="*/ 2181225 w 2362200"/>
                  <a:gd name="connsiteY147" fmla="*/ 1022350 h 1797050"/>
                  <a:gd name="connsiteX148" fmla="*/ 2146300 w 2362200"/>
                  <a:gd name="connsiteY148" fmla="*/ 1031875 h 1797050"/>
                  <a:gd name="connsiteX149" fmla="*/ 2095500 w 2362200"/>
                  <a:gd name="connsiteY149" fmla="*/ 1019175 h 1797050"/>
                  <a:gd name="connsiteX150" fmla="*/ 2101850 w 2362200"/>
                  <a:gd name="connsiteY150" fmla="*/ 1073150 h 1797050"/>
                  <a:gd name="connsiteX151" fmla="*/ 2114550 w 2362200"/>
                  <a:gd name="connsiteY151" fmla="*/ 1117600 h 1797050"/>
                  <a:gd name="connsiteX152" fmla="*/ 2051050 w 2362200"/>
                  <a:gd name="connsiteY152" fmla="*/ 1152525 h 1797050"/>
                  <a:gd name="connsiteX153" fmla="*/ 2066925 w 2362200"/>
                  <a:gd name="connsiteY153" fmla="*/ 1174750 h 1797050"/>
                  <a:gd name="connsiteX154" fmla="*/ 2047875 w 2362200"/>
                  <a:gd name="connsiteY154" fmla="*/ 1196975 h 1797050"/>
                  <a:gd name="connsiteX155" fmla="*/ 1968500 w 2362200"/>
                  <a:gd name="connsiteY155" fmla="*/ 1171575 h 1797050"/>
                  <a:gd name="connsiteX156" fmla="*/ 1943100 w 2362200"/>
                  <a:gd name="connsiteY156" fmla="*/ 1187450 h 1797050"/>
                  <a:gd name="connsiteX157" fmla="*/ 1908175 w 2362200"/>
                  <a:gd name="connsiteY157" fmla="*/ 1187450 h 1797050"/>
                  <a:gd name="connsiteX158" fmla="*/ 1908175 w 2362200"/>
                  <a:gd name="connsiteY158" fmla="*/ 1247775 h 1797050"/>
                  <a:gd name="connsiteX159" fmla="*/ 1924050 w 2362200"/>
                  <a:gd name="connsiteY159" fmla="*/ 1263650 h 1797050"/>
                  <a:gd name="connsiteX160" fmla="*/ 1933575 w 2362200"/>
                  <a:gd name="connsiteY160" fmla="*/ 1279525 h 1797050"/>
                  <a:gd name="connsiteX161" fmla="*/ 1943100 w 2362200"/>
                  <a:gd name="connsiteY161" fmla="*/ 1279525 h 1797050"/>
                  <a:gd name="connsiteX162" fmla="*/ 1933575 w 2362200"/>
                  <a:gd name="connsiteY162" fmla="*/ 1304925 h 1797050"/>
                  <a:gd name="connsiteX163" fmla="*/ 1952625 w 2362200"/>
                  <a:gd name="connsiteY163" fmla="*/ 1320800 h 1797050"/>
                  <a:gd name="connsiteX164" fmla="*/ 1949450 w 2362200"/>
                  <a:gd name="connsiteY164" fmla="*/ 1336675 h 1797050"/>
                  <a:gd name="connsiteX165" fmla="*/ 1905000 w 2362200"/>
                  <a:gd name="connsiteY165" fmla="*/ 1336675 h 1797050"/>
                  <a:gd name="connsiteX166" fmla="*/ 1901825 w 2362200"/>
                  <a:gd name="connsiteY166" fmla="*/ 1387475 h 1797050"/>
                  <a:gd name="connsiteX167" fmla="*/ 1901825 w 2362200"/>
                  <a:gd name="connsiteY167" fmla="*/ 1387475 h 1797050"/>
                  <a:gd name="connsiteX168" fmla="*/ 1901825 w 2362200"/>
                  <a:gd name="connsiteY168" fmla="*/ 1406525 h 1797050"/>
                  <a:gd name="connsiteX169" fmla="*/ 1936750 w 2362200"/>
                  <a:gd name="connsiteY169" fmla="*/ 1447800 h 1797050"/>
                  <a:gd name="connsiteX170" fmla="*/ 1990725 w 2362200"/>
                  <a:gd name="connsiteY170" fmla="*/ 1447800 h 1797050"/>
                  <a:gd name="connsiteX171" fmla="*/ 2060575 w 2362200"/>
                  <a:gd name="connsiteY171" fmla="*/ 1476375 h 1797050"/>
                  <a:gd name="connsiteX172" fmla="*/ 2060575 w 2362200"/>
                  <a:gd name="connsiteY172" fmla="*/ 1504950 h 1797050"/>
                  <a:gd name="connsiteX173" fmla="*/ 2035175 w 2362200"/>
                  <a:gd name="connsiteY173" fmla="*/ 1571625 h 1797050"/>
                  <a:gd name="connsiteX174" fmla="*/ 2063750 w 2362200"/>
                  <a:gd name="connsiteY174" fmla="*/ 1587500 h 1797050"/>
                  <a:gd name="connsiteX175" fmla="*/ 2105025 w 2362200"/>
                  <a:gd name="connsiteY175" fmla="*/ 1660525 h 1797050"/>
                  <a:gd name="connsiteX176" fmla="*/ 2054225 w 2362200"/>
                  <a:gd name="connsiteY176" fmla="*/ 1736725 h 1797050"/>
                  <a:gd name="connsiteX177" fmla="*/ 2028825 w 2362200"/>
                  <a:gd name="connsiteY177" fmla="*/ 1730375 h 1797050"/>
                  <a:gd name="connsiteX178" fmla="*/ 2006600 w 2362200"/>
                  <a:gd name="connsiteY178" fmla="*/ 1717675 h 1797050"/>
                  <a:gd name="connsiteX179" fmla="*/ 2000250 w 2362200"/>
                  <a:gd name="connsiteY179" fmla="*/ 1736725 h 1797050"/>
                  <a:gd name="connsiteX180" fmla="*/ 1958975 w 2362200"/>
                  <a:gd name="connsiteY180" fmla="*/ 1746250 h 1797050"/>
                  <a:gd name="connsiteX181" fmla="*/ 1952625 w 2362200"/>
                  <a:gd name="connsiteY181" fmla="*/ 1778000 h 1797050"/>
                  <a:gd name="connsiteX182" fmla="*/ 1901825 w 2362200"/>
                  <a:gd name="connsiteY182" fmla="*/ 1797050 h 1797050"/>
                  <a:gd name="connsiteX183" fmla="*/ 1879600 w 2362200"/>
                  <a:gd name="connsiteY183" fmla="*/ 1758950 h 1797050"/>
                  <a:gd name="connsiteX184" fmla="*/ 1841500 w 2362200"/>
                  <a:gd name="connsiteY184" fmla="*/ 1768475 h 1797050"/>
                  <a:gd name="connsiteX185" fmla="*/ 1844675 w 2362200"/>
                  <a:gd name="connsiteY185" fmla="*/ 1730375 h 1797050"/>
                  <a:gd name="connsiteX186" fmla="*/ 1825625 w 2362200"/>
                  <a:gd name="connsiteY186" fmla="*/ 1704975 h 1797050"/>
                  <a:gd name="connsiteX187" fmla="*/ 1860550 w 2362200"/>
                  <a:gd name="connsiteY187" fmla="*/ 1685925 h 1797050"/>
                  <a:gd name="connsiteX188" fmla="*/ 1803400 w 2362200"/>
                  <a:gd name="connsiteY188" fmla="*/ 1666875 h 1797050"/>
                  <a:gd name="connsiteX189" fmla="*/ 1790700 w 2362200"/>
                  <a:gd name="connsiteY189" fmla="*/ 1692275 h 1797050"/>
                  <a:gd name="connsiteX190" fmla="*/ 1746250 w 2362200"/>
                  <a:gd name="connsiteY190" fmla="*/ 1711325 h 1797050"/>
                  <a:gd name="connsiteX191" fmla="*/ 1739900 w 2362200"/>
                  <a:gd name="connsiteY191" fmla="*/ 1733550 h 1797050"/>
                  <a:gd name="connsiteX192" fmla="*/ 1724025 w 2362200"/>
                  <a:gd name="connsiteY192" fmla="*/ 1739900 h 1797050"/>
                  <a:gd name="connsiteX193" fmla="*/ 1701800 w 2362200"/>
                  <a:gd name="connsiteY193" fmla="*/ 1739900 h 1797050"/>
                  <a:gd name="connsiteX194" fmla="*/ 1714500 w 2362200"/>
                  <a:gd name="connsiteY194" fmla="*/ 1704975 h 1797050"/>
                  <a:gd name="connsiteX195" fmla="*/ 1739900 w 2362200"/>
                  <a:gd name="connsiteY195" fmla="*/ 1679575 h 1797050"/>
                  <a:gd name="connsiteX196" fmla="*/ 1730375 w 2362200"/>
                  <a:gd name="connsiteY196" fmla="*/ 1654175 h 1797050"/>
                  <a:gd name="connsiteX197" fmla="*/ 1708150 w 2362200"/>
                  <a:gd name="connsiteY197" fmla="*/ 1654175 h 1797050"/>
                  <a:gd name="connsiteX198" fmla="*/ 1695450 w 2362200"/>
                  <a:gd name="connsiteY198" fmla="*/ 1679575 h 1797050"/>
                  <a:gd name="connsiteX199" fmla="*/ 1663700 w 2362200"/>
                  <a:gd name="connsiteY199" fmla="*/ 1685925 h 1797050"/>
                  <a:gd name="connsiteX200" fmla="*/ 1628775 w 2362200"/>
                  <a:gd name="connsiteY200" fmla="*/ 1698625 h 1797050"/>
                  <a:gd name="connsiteX201" fmla="*/ 1600200 w 2362200"/>
                  <a:gd name="connsiteY201" fmla="*/ 1670050 h 1797050"/>
                  <a:gd name="connsiteX202" fmla="*/ 1597025 w 2362200"/>
                  <a:gd name="connsiteY202" fmla="*/ 1635125 h 1797050"/>
                  <a:gd name="connsiteX203" fmla="*/ 1568450 w 2362200"/>
                  <a:gd name="connsiteY203" fmla="*/ 1619250 h 1797050"/>
                  <a:gd name="connsiteX204" fmla="*/ 1558925 w 2362200"/>
                  <a:gd name="connsiteY204" fmla="*/ 1584325 h 1797050"/>
                  <a:gd name="connsiteX205" fmla="*/ 1517650 w 2362200"/>
                  <a:gd name="connsiteY205" fmla="*/ 1555750 h 1797050"/>
                  <a:gd name="connsiteX206" fmla="*/ 1498600 w 2362200"/>
                  <a:gd name="connsiteY206" fmla="*/ 1558925 h 1797050"/>
                  <a:gd name="connsiteX207" fmla="*/ 1466850 w 2362200"/>
                  <a:gd name="connsiteY207" fmla="*/ 1603375 h 1797050"/>
                  <a:gd name="connsiteX208" fmla="*/ 1419225 w 2362200"/>
                  <a:gd name="connsiteY208" fmla="*/ 1622425 h 1797050"/>
                  <a:gd name="connsiteX209" fmla="*/ 1393825 w 2362200"/>
                  <a:gd name="connsiteY209" fmla="*/ 1587500 h 1797050"/>
                  <a:gd name="connsiteX210" fmla="*/ 1368425 w 2362200"/>
                  <a:gd name="connsiteY210" fmla="*/ 1587500 h 1797050"/>
                  <a:gd name="connsiteX211" fmla="*/ 1270000 w 2362200"/>
                  <a:gd name="connsiteY211" fmla="*/ 1511300 h 1797050"/>
                  <a:gd name="connsiteX212" fmla="*/ 1276350 w 2362200"/>
                  <a:gd name="connsiteY212" fmla="*/ 1463675 h 1797050"/>
                  <a:gd name="connsiteX213" fmla="*/ 1238250 w 2362200"/>
                  <a:gd name="connsiteY213" fmla="*/ 1457325 h 1797050"/>
                  <a:gd name="connsiteX214" fmla="*/ 1222375 w 2362200"/>
                  <a:gd name="connsiteY214" fmla="*/ 1482725 h 1797050"/>
                  <a:gd name="connsiteX215" fmla="*/ 1187450 w 2362200"/>
                  <a:gd name="connsiteY215" fmla="*/ 1482725 h 1797050"/>
                  <a:gd name="connsiteX216" fmla="*/ 1139825 w 2362200"/>
                  <a:gd name="connsiteY216" fmla="*/ 1460500 h 1797050"/>
                  <a:gd name="connsiteX217" fmla="*/ 1092200 w 2362200"/>
                  <a:gd name="connsiteY217" fmla="*/ 1495425 h 1797050"/>
                  <a:gd name="connsiteX218" fmla="*/ 1098550 w 2362200"/>
                  <a:gd name="connsiteY218" fmla="*/ 1511300 h 1797050"/>
                  <a:gd name="connsiteX219" fmla="*/ 1079500 w 2362200"/>
                  <a:gd name="connsiteY219" fmla="*/ 1530350 h 1797050"/>
                  <a:gd name="connsiteX220" fmla="*/ 1035050 w 2362200"/>
                  <a:gd name="connsiteY220" fmla="*/ 1530350 h 1797050"/>
                  <a:gd name="connsiteX221" fmla="*/ 1006475 w 2362200"/>
                  <a:gd name="connsiteY221" fmla="*/ 1574800 h 1797050"/>
                  <a:gd name="connsiteX222" fmla="*/ 958850 w 2362200"/>
                  <a:gd name="connsiteY222" fmla="*/ 1571625 h 1797050"/>
                  <a:gd name="connsiteX223" fmla="*/ 952500 w 2362200"/>
                  <a:gd name="connsiteY223" fmla="*/ 1587500 h 1797050"/>
                  <a:gd name="connsiteX224" fmla="*/ 965200 w 2362200"/>
                  <a:gd name="connsiteY224" fmla="*/ 1670050 h 1797050"/>
                  <a:gd name="connsiteX225" fmla="*/ 939800 w 2362200"/>
                  <a:gd name="connsiteY225" fmla="*/ 1714500 h 1797050"/>
                  <a:gd name="connsiteX226" fmla="*/ 901700 w 2362200"/>
                  <a:gd name="connsiteY226" fmla="*/ 1720850 h 1797050"/>
                  <a:gd name="connsiteX227" fmla="*/ 898525 w 2362200"/>
                  <a:gd name="connsiteY227" fmla="*/ 1746250 h 1797050"/>
                  <a:gd name="connsiteX228" fmla="*/ 869950 w 2362200"/>
                  <a:gd name="connsiteY228" fmla="*/ 1746250 h 1797050"/>
                  <a:gd name="connsiteX229" fmla="*/ 854075 w 2362200"/>
                  <a:gd name="connsiteY229" fmla="*/ 1758950 h 1797050"/>
                  <a:gd name="connsiteX230" fmla="*/ 847725 w 2362200"/>
                  <a:gd name="connsiteY230" fmla="*/ 1771650 h 1797050"/>
                  <a:gd name="connsiteX231" fmla="*/ 828675 w 2362200"/>
                  <a:gd name="connsiteY231" fmla="*/ 1765300 h 1797050"/>
                  <a:gd name="connsiteX232" fmla="*/ 819150 w 2362200"/>
                  <a:gd name="connsiteY232" fmla="*/ 1752600 h 1797050"/>
                  <a:gd name="connsiteX233" fmla="*/ 790575 w 2362200"/>
                  <a:gd name="connsiteY233" fmla="*/ 1771650 h 1797050"/>
                  <a:gd name="connsiteX234" fmla="*/ 692150 w 2362200"/>
                  <a:gd name="connsiteY234" fmla="*/ 1701800 h 1797050"/>
                  <a:gd name="connsiteX235" fmla="*/ 650875 w 2362200"/>
                  <a:gd name="connsiteY235" fmla="*/ 1720850 h 1797050"/>
                  <a:gd name="connsiteX236" fmla="*/ 615950 w 2362200"/>
                  <a:gd name="connsiteY236" fmla="*/ 1685925 h 1797050"/>
                  <a:gd name="connsiteX237" fmla="*/ 581025 w 2362200"/>
                  <a:gd name="connsiteY237" fmla="*/ 1689100 h 1797050"/>
                  <a:gd name="connsiteX238" fmla="*/ 571500 w 2362200"/>
                  <a:gd name="connsiteY238" fmla="*/ 1609725 h 1797050"/>
                  <a:gd name="connsiteX239" fmla="*/ 523875 w 2362200"/>
                  <a:gd name="connsiteY23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76250 w 2362200"/>
                  <a:gd name="connsiteY4" fmla="*/ 1587500 h 1797050"/>
                  <a:gd name="connsiteX5" fmla="*/ 463550 w 2362200"/>
                  <a:gd name="connsiteY5" fmla="*/ 1597025 h 1797050"/>
                  <a:gd name="connsiteX6" fmla="*/ 450850 w 2362200"/>
                  <a:gd name="connsiteY6" fmla="*/ 1600200 h 1797050"/>
                  <a:gd name="connsiteX7" fmla="*/ 457200 w 2362200"/>
                  <a:gd name="connsiteY7" fmla="*/ 1593850 h 1797050"/>
                  <a:gd name="connsiteX8" fmla="*/ 476250 w 2362200"/>
                  <a:gd name="connsiteY8" fmla="*/ 1584325 h 1797050"/>
                  <a:gd name="connsiteX9" fmla="*/ 463550 w 2362200"/>
                  <a:gd name="connsiteY9" fmla="*/ 1568450 h 1797050"/>
                  <a:gd name="connsiteX10" fmla="*/ 457200 w 2362200"/>
                  <a:gd name="connsiteY10" fmla="*/ 1558925 h 1797050"/>
                  <a:gd name="connsiteX11" fmla="*/ 438150 w 2362200"/>
                  <a:gd name="connsiteY11" fmla="*/ 1552575 h 1797050"/>
                  <a:gd name="connsiteX12" fmla="*/ 428625 w 2362200"/>
                  <a:gd name="connsiteY12" fmla="*/ 1549400 h 1797050"/>
                  <a:gd name="connsiteX13" fmla="*/ 419100 w 2362200"/>
                  <a:gd name="connsiteY13" fmla="*/ 1539875 h 1797050"/>
                  <a:gd name="connsiteX14" fmla="*/ 406400 w 2362200"/>
                  <a:gd name="connsiteY14" fmla="*/ 1530350 h 1797050"/>
                  <a:gd name="connsiteX15" fmla="*/ 361950 w 2362200"/>
                  <a:gd name="connsiteY15" fmla="*/ 1498600 h 1797050"/>
                  <a:gd name="connsiteX16" fmla="*/ 336550 w 2362200"/>
                  <a:gd name="connsiteY16" fmla="*/ 1492250 h 1797050"/>
                  <a:gd name="connsiteX17" fmla="*/ 298450 w 2362200"/>
                  <a:gd name="connsiteY17" fmla="*/ 1444625 h 1797050"/>
                  <a:gd name="connsiteX18" fmla="*/ 269875 w 2362200"/>
                  <a:gd name="connsiteY18" fmla="*/ 1444625 h 1797050"/>
                  <a:gd name="connsiteX19" fmla="*/ 269875 w 2362200"/>
                  <a:gd name="connsiteY19" fmla="*/ 1406525 h 1797050"/>
                  <a:gd name="connsiteX20" fmla="*/ 257175 w 2362200"/>
                  <a:gd name="connsiteY20" fmla="*/ 1387475 h 1797050"/>
                  <a:gd name="connsiteX21" fmla="*/ 257175 w 2362200"/>
                  <a:gd name="connsiteY21" fmla="*/ 1327150 h 1797050"/>
                  <a:gd name="connsiteX22" fmla="*/ 276225 w 2362200"/>
                  <a:gd name="connsiteY22" fmla="*/ 1209675 h 1797050"/>
                  <a:gd name="connsiteX23" fmla="*/ 257175 w 2362200"/>
                  <a:gd name="connsiteY23" fmla="*/ 1162050 h 1797050"/>
                  <a:gd name="connsiteX24" fmla="*/ 273050 w 2362200"/>
                  <a:gd name="connsiteY24" fmla="*/ 1120775 h 1797050"/>
                  <a:gd name="connsiteX25" fmla="*/ 257175 w 2362200"/>
                  <a:gd name="connsiteY25" fmla="*/ 1066800 h 1797050"/>
                  <a:gd name="connsiteX26" fmla="*/ 257175 w 2362200"/>
                  <a:gd name="connsiteY26" fmla="*/ 1025525 h 1797050"/>
                  <a:gd name="connsiteX27" fmla="*/ 225425 w 2362200"/>
                  <a:gd name="connsiteY27" fmla="*/ 984250 h 1797050"/>
                  <a:gd name="connsiteX28" fmla="*/ 244475 w 2362200"/>
                  <a:gd name="connsiteY28" fmla="*/ 949325 h 1797050"/>
                  <a:gd name="connsiteX29" fmla="*/ 244475 w 2362200"/>
                  <a:gd name="connsiteY29" fmla="*/ 911225 h 1797050"/>
                  <a:gd name="connsiteX30" fmla="*/ 282575 w 2362200"/>
                  <a:gd name="connsiteY30" fmla="*/ 895350 h 1797050"/>
                  <a:gd name="connsiteX31" fmla="*/ 323850 w 2362200"/>
                  <a:gd name="connsiteY31" fmla="*/ 901700 h 1797050"/>
                  <a:gd name="connsiteX32" fmla="*/ 330200 w 2362200"/>
                  <a:gd name="connsiteY32" fmla="*/ 850900 h 1797050"/>
                  <a:gd name="connsiteX33" fmla="*/ 352425 w 2362200"/>
                  <a:gd name="connsiteY33" fmla="*/ 812800 h 1797050"/>
                  <a:gd name="connsiteX34" fmla="*/ 400050 w 2362200"/>
                  <a:gd name="connsiteY34" fmla="*/ 819150 h 1797050"/>
                  <a:gd name="connsiteX35" fmla="*/ 441325 w 2362200"/>
                  <a:gd name="connsiteY35" fmla="*/ 784225 h 1797050"/>
                  <a:gd name="connsiteX36" fmla="*/ 441325 w 2362200"/>
                  <a:gd name="connsiteY36" fmla="*/ 733425 h 1797050"/>
                  <a:gd name="connsiteX37" fmla="*/ 473075 w 2362200"/>
                  <a:gd name="connsiteY37" fmla="*/ 698500 h 1797050"/>
                  <a:gd name="connsiteX38" fmla="*/ 419100 w 2362200"/>
                  <a:gd name="connsiteY38" fmla="*/ 682625 h 1797050"/>
                  <a:gd name="connsiteX39" fmla="*/ 393700 w 2362200"/>
                  <a:gd name="connsiteY39" fmla="*/ 650875 h 1797050"/>
                  <a:gd name="connsiteX40" fmla="*/ 365125 w 2362200"/>
                  <a:gd name="connsiteY40" fmla="*/ 666750 h 1797050"/>
                  <a:gd name="connsiteX41" fmla="*/ 339725 w 2362200"/>
                  <a:gd name="connsiteY41" fmla="*/ 660400 h 1797050"/>
                  <a:gd name="connsiteX42" fmla="*/ 352425 w 2362200"/>
                  <a:gd name="connsiteY42" fmla="*/ 628650 h 1797050"/>
                  <a:gd name="connsiteX43" fmla="*/ 339725 w 2362200"/>
                  <a:gd name="connsiteY43" fmla="*/ 600075 h 1797050"/>
                  <a:gd name="connsiteX44" fmla="*/ 361950 w 2362200"/>
                  <a:gd name="connsiteY44" fmla="*/ 587375 h 1797050"/>
                  <a:gd name="connsiteX45" fmla="*/ 371475 w 2362200"/>
                  <a:gd name="connsiteY45" fmla="*/ 561975 h 1797050"/>
                  <a:gd name="connsiteX46" fmla="*/ 260350 w 2362200"/>
                  <a:gd name="connsiteY46" fmla="*/ 536575 h 1797050"/>
                  <a:gd name="connsiteX47" fmla="*/ 215900 w 2362200"/>
                  <a:gd name="connsiteY47" fmla="*/ 504825 h 1797050"/>
                  <a:gd name="connsiteX48" fmla="*/ 177800 w 2362200"/>
                  <a:gd name="connsiteY48" fmla="*/ 469900 h 1797050"/>
                  <a:gd name="connsiteX49" fmla="*/ 171450 w 2362200"/>
                  <a:gd name="connsiteY49" fmla="*/ 412750 h 1797050"/>
                  <a:gd name="connsiteX50" fmla="*/ 123825 w 2362200"/>
                  <a:gd name="connsiteY50" fmla="*/ 412750 h 1797050"/>
                  <a:gd name="connsiteX51" fmla="*/ 92075 w 2362200"/>
                  <a:gd name="connsiteY51" fmla="*/ 400050 h 1797050"/>
                  <a:gd name="connsiteX52" fmla="*/ 76200 w 2362200"/>
                  <a:gd name="connsiteY52" fmla="*/ 422275 h 1797050"/>
                  <a:gd name="connsiteX53" fmla="*/ 38100 w 2362200"/>
                  <a:gd name="connsiteY53" fmla="*/ 419100 h 1797050"/>
                  <a:gd name="connsiteX54" fmla="*/ 0 w 2362200"/>
                  <a:gd name="connsiteY54" fmla="*/ 377825 h 1797050"/>
                  <a:gd name="connsiteX55" fmla="*/ 31750 w 2362200"/>
                  <a:gd name="connsiteY55" fmla="*/ 349250 h 1797050"/>
                  <a:gd name="connsiteX56" fmla="*/ 12700 w 2362200"/>
                  <a:gd name="connsiteY56" fmla="*/ 336550 h 1797050"/>
                  <a:gd name="connsiteX57" fmla="*/ 12700 w 2362200"/>
                  <a:gd name="connsiteY57" fmla="*/ 304800 h 1797050"/>
                  <a:gd name="connsiteX58" fmla="*/ 34925 w 2362200"/>
                  <a:gd name="connsiteY58" fmla="*/ 292100 h 1797050"/>
                  <a:gd name="connsiteX59" fmla="*/ 25400 w 2362200"/>
                  <a:gd name="connsiteY59" fmla="*/ 260350 h 1797050"/>
                  <a:gd name="connsiteX60" fmla="*/ 63500 w 2362200"/>
                  <a:gd name="connsiteY60" fmla="*/ 254000 h 1797050"/>
                  <a:gd name="connsiteX61" fmla="*/ 114300 w 2362200"/>
                  <a:gd name="connsiteY61" fmla="*/ 228600 h 1797050"/>
                  <a:gd name="connsiteX62" fmla="*/ 123825 w 2362200"/>
                  <a:gd name="connsiteY62" fmla="*/ 222250 h 1797050"/>
                  <a:gd name="connsiteX63" fmla="*/ 130175 w 2362200"/>
                  <a:gd name="connsiteY63" fmla="*/ 193675 h 1797050"/>
                  <a:gd name="connsiteX64" fmla="*/ 161925 w 2362200"/>
                  <a:gd name="connsiteY64" fmla="*/ 196850 h 1797050"/>
                  <a:gd name="connsiteX65" fmla="*/ 171450 w 2362200"/>
                  <a:gd name="connsiteY65" fmla="*/ 165100 h 1797050"/>
                  <a:gd name="connsiteX66" fmla="*/ 187325 w 2362200"/>
                  <a:gd name="connsiteY66" fmla="*/ 161925 h 1797050"/>
                  <a:gd name="connsiteX67" fmla="*/ 193675 w 2362200"/>
                  <a:gd name="connsiteY67" fmla="*/ 98425 h 1797050"/>
                  <a:gd name="connsiteX68" fmla="*/ 241300 w 2362200"/>
                  <a:gd name="connsiteY68" fmla="*/ 107950 h 1797050"/>
                  <a:gd name="connsiteX69" fmla="*/ 295275 w 2362200"/>
                  <a:gd name="connsiteY69" fmla="*/ 104775 h 1797050"/>
                  <a:gd name="connsiteX70" fmla="*/ 330200 w 2362200"/>
                  <a:gd name="connsiteY70" fmla="*/ 98425 h 1797050"/>
                  <a:gd name="connsiteX71" fmla="*/ 330200 w 2362200"/>
                  <a:gd name="connsiteY71" fmla="*/ 98425 h 1797050"/>
                  <a:gd name="connsiteX72" fmla="*/ 342900 w 2362200"/>
                  <a:gd name="connsiteY72" fmla="*/ 114300 h 1797050"/>
                  <a:gd name="connsiteX73" fmla="*/ 374650 w 2362200"/>
                  <a:gd name="connsiteY73" fmla="*/ 127000 h 1797050"/>
                  <a:gd name="connsiteX74" fmla="*/ 400050 w 2362200"/>
                  <a:gd name="connsiteY74" fmla="*/ 107950 h 1797050"/>
                  <a:gd name="connsiteX75" fmla="*/ 400050 w 2362200"/>
                  <a:gd name="connsiteY75" fmla="*/ 107950 h 1797050"/>
                  <a:gd name="connsiteX76" fmla="*/ 409575 w 2362200"/>
                  <a:gd name="connsiteY76" fmla="*/ 120650 h 1797050"/>
                  <a:gd name="connsiteX77" fmla="*/ 425450 w 2362200"/>
                  <a:gd name="connsiteY77" fmla="*/ 120650 h 1797050"/>
                  <a:gd name="connsiteX78" fmla="*/ 431800 w 2362200"/>
                  <a:gd name="connsiteY78" fmla="*/ 98425 h 1797050"/>
                  <a:gd name="connsiteX79" fmla="*/ 365125 w 2362200"/>
                  <a:gd name="connsiteY79" fmla="*/ 53975 h 1797050"/>
                  <a:gd name="connsiteX80" fmla="*/ 377825 w 2362200"/>
                  <a:gd name="connsiteY80" fmla="*/ 41275 h 1797050"/>
                  <a:gd name="connsiteX81" fmla="*/ 438150 w 2362200"/>
                  <a:gd name="connsiteY81" fmla="*/ 50800 h 1797050"/>
                  <a:gd name="connsiteX82" fmla="*/ 454025 w 2362200"/>
                  <a:gd name="connsiteY82" fmla="*/ 63500 h 1797050"/>
                  <a:gd name="connsiteX83" fmla="*/ 508000 w 2362200"/>
                  <a:gd name="connsiteY83" fmla="*/ 79375 h 1797050"/>
                  <a:gd name="connsiteX84" fmla="*/ 606425 w 2362200"/>
                  <a:gd name="connsiteY84" fmla="*/ 22225 h 1797050"/>
                  <a:gd name="connsiteX85" fmla="*/ 638175 w 2362200"/>
                  <a:gd name="connsiteY85" fmla="*/ 34925 h 1797050"/>
                  <a:gd name="connsiteX86" fmla="*/ 644525 w 2362200"/>
                  <a:gd name="connsiteY86" fmla="*/ 0 h 1797050"/>
                  <a:gd name="connsiteX87" fmla="*/ 714375 w 2362200"/>
                  <a:gd name="connsiteY87" fmla="*/ 9525 h 1797050"/>
                  <a:gd name="connsiteX88" fmla="*/ 723900 w 2362200"/>
                  <a:gd name="connsiteY88" fmla="*/ 31750 h 1797050"/>
                  <a:gd name="connsiteX89" fmla="*/ 749300 w 2362200"/>
                  <a:gd name="connsiteY89" fmla="*/ 66675 h 1797050"/>
                  <a:gd name="connsiteX90" fmla="*/ 771525 w 2362200"/>
                  <a:gd name="connsiteY90" fmla="*/ 41275 h 1797050"/>
                  <a:gd name="connsiteX91" fmla="*/ 806450 w 2362200"/>
                  <a:gd name="connsiteY91" fmla="*/ 41275 h 1797050"/>
                  <a:gd name="connsiteX92" fmla="*/ 825500 w 2362200"/>
                  <a:gd name="connsiteY92" fmla="*/ 34925 h 1797050"/>
                  <a:gd name="connsiteX93" fmla="*/ 844550 w 2362200"/>
                  <a:gd name="connsiteY93" fmla="*/ 6350 h 1797050"/>
                  <a:gd name="connsiteX94" fmla="*/ 889000 w 2362200"/>
                  <a:gd name="connsiteY94" fmla="*/ 15875 h 1797050"/>
                  <a:gd name="connsiteX95" fmla="*/ 898525 w 2362200"/>
                  <a:gd name="connsiteY95" fmla="*/ 88900 h 1797050"/>
                  <a:gd name="connsiteX96" fmla="*/ 952500 w 2362200"/>
                  <a:gd name="connsiteY96" fmla="*/ 123825 h 1797050"/>
                  <a:gd name="connsiteX97" fmla="*/ 993775 w 2362200"/>
                  <a:gd name="connsiteY97" fmla="*/ 203200 h 1797050"/>
                  <a:gd name="connsiteX98" fmla="*/ 1038225 w 2362200"/>
                  <a:gd name="connsiteY98" fmla="*/ 231775 h 1797050"/>
                  <a:gd name="connsiteX99" fmla="*/ 1069975 w 2362200"/>
                  <a:gd name="connsiteY99" fmla="*/ 228600 h 1797050"/>
                  <a:gd name="connsiteX100" fmla="*/ 1127125 w 2362200"/>
                  <a:gd name="connsiteY100" fmla="*/ 285750 h 1797050"/>
                  <a:gd name="connsiteX101" fmla="*/ 1165225 w 2362200"/>
                  <a:gd name="connsiteY101" fmla="*/ 285750 h 1797050"/>
                  <a:gd name="connsiteX102" fmla="*/ 1206500 w 2362200"/>
                  <a:gd name="connsiteY102" fmla="*/ 317500 h 1797050"/>
                  <a:gd name="connsiteX103" fmla="*/ 1206500 w 2362200"/>
                  <a:gd name="connsiteY103" fmla="*/ 346075 h 1797050"/>
                  <a:gd name="connsiteX104" fmla="*/ 1279525 w 2362200"/>
                  <a:gd name="connsiteY104" fmla="*/ 384175 h 1797050"/>
                  <a:gd name="connsiteX105" fmla="*/ 1295400 w 2362200"/>
                  <a:gd name="connsiteY105" fmla="*/ 412750 h 1797050"/>
                  <a:gd name="connsiteX106" fmla="*/ 1298575 w 2362200"/>
                  <a:gd name="connsiteY106" fmla="*/ 412750 h 1797050"/>
                  <a:gd name="connsiteX107" fmla="*/ 1282700 w 2362200"/>
                  <a:gd name="connsiteY107" fmla="*/ 460375 h 1797050"/>
                  <a:gd name="connsiteX108" fmla="*/ 1336675 w 2362200"/>
                  <a:gd name="connsiteY108" fmla="*/ 508000 h 1797050"/>
                  <a:gd name="connsiteX109" fmla="*/ 1374775 w 2362200"/>
                  <a:gd name="connsiteY109" fmla="*/ 504825 h 1797050"/>
                  <a:gd name="connsiteX110" fmla="*/ 1403350 w 2362200"/>
                  <a:gd name="connsiteY110" fmla="*/ 530225 h 1797050"/>
                  <a:gd name="connsiteX111" fmla="*/ 1431925 w 2362200"/>
                  <a:gd name="connsiteY111" fmla="*/ 527050 h 1797050"/>
                  <a:gd name="connsiteX112" fmla="*/ 1466850 w 2362200"/>
                  <a:gd name="connsiteY112" fmla="*/ 555625 h 1797050"/>
                  <a:gd name="connsiteX113" fmla="*/ 1492250 w 2362200"/>
                  <a:gd name="connsiteY113" fmla="*/ 590550 h 1797050"/>
                  <a:gd name="connsiteX114" fmla="*/ 1489075 w 2362200"/>
                  <a:gd name="connsiteY114" fmla="*/ 590550 h 1797050"/>
                  <a:gd name="connsiteX115" fmla="*/ 1482725 w 2362200"/>
                  <a:gd name="connsiteY115" fmla="*/ 612775 h 1797050"/>
                  <a:gd name="connsiteX116" fmla="*/ 1482725 w 2362200"/>
                  <a:gd name="connsiteY116" fmla="*/ 612775 h 1797050"/>
                  <a:gd name="connsiteX117" fmla="*/ 1450975 w 2362200"/>
                  <a:gd name="connsiteY117" fmla="*/ 622300 h 1797050"/>
                  <a:gd name="connsiteX118" fmla="*/ 1511300 w 2362200"/>
                  <a:gd name="connsiteY118" fmla="*/ 638175 h 1797050"/>
                  <a:gd name="connsiteX119" fmla="*/ 1616075 w 2362200"/>
                  <a:gd name="connsiteY119" fmla="*/ 619125 h 1797050"/>
                  <a:gd name="connsiteX120" fmla="*/ 1628775 w 2362200"/>
                  <a:gd name="connsiteY120" fmla="*/ 612775 h 1797050"/>
                  <a:gd name="connsiteX121" fmla="*/ 1628775 w 2362200"/>
                  <a:gd name="connsiteY121" fmla="*/ 593725 h 1797050"/>
                  <a:gd name="connsiteX122" fmla="*/ 1641475 w 2362200"/>
                  <a:gd name="connsiteY122" fmla="*/ 593725 h 1797050"/>
                  <a:gd name="connsiteX123" fmla="*/ 1698625 w 2362200"/>
                  <a:gd name="connsiteY123" fmla="*/ 615950 h 1797050"/>
                  <a:gd name="connsiteX124" fmla="*/ 1701800 w 2362200"/>
                  <a:gd name="connsiteY124" fmla="*/ 574675 h 1797050"/>
                  <a:gd name="connsiteX125" fmla="*/ 1724025 w 2362200"/>
                  <a:gd name="connsiteY125" fmla="*/ 565150 h 1797050"/>
                  <a:gd name="connsiteX126" fmla="*/ 1803400 w 2362200"/>
                  <a:gd name="connsiteY126" fmla="*/ 508000 h 1797050"/>
                  <a:gd name="connsiteX127" fmla="*/ 1885950 w 2362200"/>
                  <a:gd name="connsiteY127" fmla="*/ 485775 h 1797050"/>
                  <a:gd name="connsiteX128" fmla="*/ 1952625 w 2362200"/>
                  <a:gd name="connsiteY128" fmla="*/ 415925 h 1797050"/>
                  <a:gd name="connsiteX129" fmla="*/ 1971675 w 2362200"/>
                  <a:gd name="connsiteY129" fmla="*/ 409575 h 1797050"/>
                  <a:gd name="connsiteX130" fmla="*/ 2006600 w 2362200"/>
                  <a:gd name="connsiteY130" fmla="*/ 396875 h 1797050"/>
                  <a:gd name="connsiteX131" fmla="*/ 2047875 w 2362200"/>
                  <a:gd name="connsiteY131" fmla="*/ 409575 h 1797050"/>
                  <a:gd name="connsiteX132" fmla="*/ 2085975 w 2362200"/>
                  <a:gd name="connsiteY132" fmla="*/ 457200 h 1797050"/>
                  <a:gd name="connsiteX133" fmla="*/ 2133600 w 2362200"/>
                  <a:gd name="connsiteY133" fmla="*/ 504825 h 1797050"/>
                  <a:gd name="connsiteX134" fmla="*/ 2190750 w 2362200"/>
                  <a:gd name="connsiteY134" fmla="*/ 536575 h 1797050"/>
                  <a:gd name="connsiteX135" fmla="*/ 2244725 w 2362200"/>
                  <a:gd name="connsiteY135" fmla="*/ 520700 h 1797050"/>
                  <a:gd name="connsiteX136" fmla="*/ 2270125 w 2362200"/>
                  <a:gd name="connsiteY136" fmla="*/ 533400 h 1797050"/>
                  <a:gd name="connsiteX137" fmla="*/ 2273300 w 2362200"/>
                  <a:gd name="connsiteY137" fmla="*/ 577850 h 1797050"/>
                  <a:gd name="connsiteX138" fmla="*/ 2324100 w 2362200"/>
                  <a:gd name="connsiteY138" fmla="*/ 606425 h 1797050"/>
                  <a:gd name="connsiteX139" fmla="*/ 2362200 w 2362200"/>
                  <a:gd name="connsiteY139" fmla="*/ 644525 h 1797050"/>
                  <a:gd name="connsiteX140" fmla="*/ 2298700 w 2362200"/>
                  <a:gd name="connsiteY140" fmla="*/ 800100 h 1797050"/>
                  <a:gd name="connsiteX141" fmla="*/ 2273300 w 2362200"/>
                  <a:gd name="connsiteY141" fmla="*/ 895350 h 1797050"/>
                  <a:gd name="connsiteX142" fmla="*/ 2247900 w 2362200"/>
                  <a:gd name="connsiteY142" fmla="*/ 949325 h 1797050"/>
                  <a:gd name="connsiteX143" fmla="*/ 2197100 w 2362200"/>
                  <a:gd name="connsiteY143" fmla="*/ 949325 h 1797050"/>
                  <a:gd name="connsiteX144" fmla="*/ 2174875 w 2362200"/>
                  <a:gd name="connsiteY144" fmla="*/ 993775 h 1797050"/>
                  <a:gd name="connsiteX145" fmla="*/ 2174875 w 2362200"/>
                  <a:gd name="connsiteY145" fmla="*/ 993775 h 1797050"/>
                  <a:gd name="connsiteX146" fmla="*/ 2181225 w 2362200"/>
                  <a:gd name="connsiteY146" fmla="*/ 1022350 h 1797050"/>
                  <a:gd name="connsiteX147" fmla="*/ 2146300 w 2362200"/>
                  <a:gd name="connsiteY147" fmla="*/ 1031875 h 1797050"/>
                  <a:gd name="connsiteX148" fmla="*/ 2095500 w 2362200"/>
                  <a:gd name="connsiteY148" fmla="*/ 1019175 h 1797050"/>
                  <a:gd name="connsiteX149" fmla="*/ 2101850 w 2362200"/>
                  <a:gd name="connsiteY149" fmla="*/ 1073150 h 1797050"/>
                  <a:gd name="connsiteX150" fmla="*/ 2114550 w 2362200"/>
                  <a:gd name="connsiteY150" fmla="*/ 1117600 h 1797050"/>
                  <a:gd name="connsiteX151" fmla="*/ 2051050 w 2362200"/>
                  <a:gd name="connsiteY151" fmla="*/ 1152525 h 1797050"/>
                  <a:gd name="connsiteX152" fmla="*/ 2066925 w 2362200"/>
                  <a:gd name="connsiteY152" fmla="*/ 1174750 h 1797050"/>
                  <a:gd name="connsiteX153" fmla="*/ 2047875 w 2362200"/>
                  <a:gd name="connsiteY153" fmla="*/ 1196975 h 1797050"/>
                  <a:gd name="connsiteX154" fmla="*/ 1968500 w 2362200"/>
                  <a:gd name="connsiteY154" fmla="*/ 1171575 h 1797050"/>
                  <a:gd name="connsiteX155" fmla="*/ 1943100 w 2362200"/>
                  <a:gd name="connsiteY155" fmla="*/ 1187450 h 1797050"/>
                  <a:gd name="connsiteX156" fmla="*/ 1908175 w 2362200"/>
                  <a:gd name="connsiteY156" fmla="*/ 1187450 h 1797050"/>
                  <a:gd name="connsiteX157" fmla="*/ 1908175 w 2362200"/>
                  <a:gd name="connsiteY157" fmla="*/ 1247775 h 1797050"/>
                  <a:gd name="connsiteX158" fmla="*/ 1924050 w 2362200"/>
                  <a:gd name="connsiteY158" fmla="*/ 1263650 h 1797050"/>
                  <a:gd name="connsiteX159" fmla="*/ 1933575 w 2362200"/>
                  <a:gd name="connsiteY159" fmla="*/ 1279525 h 1797050"/>
                  <a:gd name="connsiteX160" fmla="*/ 1943100 w 2362200"/>
                  <a:gd name="connsiteY160" fmla="*/ 1279525 h 1797050"/>
                  <a:gd name="connsiteX161" fmla="*/ 1933575 w 2362200"/>
                  <a:gd name="connsiteY161" fmla="*/ 1304925 h 1797050"/>
                  <a:gd name="connsiteX162" fmla="*/ 1952625 w 2362200"/>
                  <a:gd name="connsiteY162" fmla="*/ 1320800 h 1797050"/>
                  <a:gd name="connsiteX163" fmla="*/ 1949450 w 2362200"/>
                  <a:gd name="connsiteY163" fmla="*/ 1336675 h 1797050"/>
                  <a:gd name="connsiteX164" fmla="*/ 1905000 w 2362200"/>
                  <a:gd name="connsiteY164" fmla="*/ 1336675 h 1797050"/>
                  <a:gd name="connsiteX165" fmla="*/ 1901825 w 2362200"/>
                  <a:gd name="connsiteY165" fmla="*/ 1387475 h 1797050"/>
                  <a:gd name="connsiteX166" fmla="*/ 1901825 w 2362200"/>
                  <a:gd name="connsiteY166" fmla="*/ 1387475 h 1797050"/>
                  <a:gd name="connsiteX167" fmla="*/ 1901825 w 2362200"/>
                  <a:gd name="connsiteY167" fmla="*/ 1406525 h 1797050"/>
                  <a:gd name="connsiteX168" fmla="*/ 1936750 w 2362200"/>
                  <a:gd name="connsiteY168" fmla="*/ 1447800 h 1797050"/>
                  <a:gd name="connsiteX169" fmla="*/ 1990725 w 2362200"/>
                  <a:gd name="connsiteY169" fmla="*/ 1447800 h 1797050"/>
                  <a:gd name="connsiteX170" fmla="*/ 2060575 w 2362200"/>
                  <a:gd name="connsiteY170" fmla="*/ 1476375 h 1797050"/>
                  <a:gd name="connsiteX171" fmla="*/ 2060575 w 2362200"/>
                  <a:gd name="connsiteY171" fmla="*/ 1504950 h 1797050"/>
                  <a:gd name="connsiteX172" fmla="*/ 2035175 w 2362200"/>
                  <a:gd name="connsiteY172" fmla="*/ 1571625 h 1797050"/>
                  <a:gd name="connsiteX173" fmla="*/ 2063750 w 2362200"/>
                  <a:gd name="connsiteY173" fmla="*/ 1587500 h 1797050"/>
                  <a:gd name="connsiteX174" fmla="*/ 2105025 w 2362200"/>
                  <a:gd name="connsiteY174" fmla="*/ 1660525 h 1797050"/>
                  <a:gd name="connsiteX175" fmla="*/ 2054225 w 2362200"/>
                  <a:gd name="connsiteY175" fmla="*/ 1736725 h 1797050"/>
                  <a:gd name="connsiteX176" fmla="*/ 2028825 w 2362200"/>
                  <a:gd name="connsiteY176" fmla="*/ 1730375 h 1797050"/>
                  <a:gd name="connsiteX177" fmla="*/ 2006600 w 2362200"/>
                  <a:gd name="connsiteY177" fmla="*/ 1717675 h 1797050"/>
                  <a:gd name="connsiteX178" fmla="*/ 2000250 w 2362200"/>
                  <a:gd name="connsiteY178" fmla="*/ 1736725 h 1797050"/>
                  <a:gd name="connsiteX179" fmla="*/ 1958975 w 2362200"/>
                  <a:gd name="connsiteY179" fmla="*/ 1746250 h 1797050"/>
                  <a:gd name="connsiteX180" fmla="*/ 1952625 w 2362200"/>
                  <a:gd name="connsiteY180" fmla="*/ 1778000 h 1797050"/>
                  <a:gd name="connsiteX181" fmla="*/ 1901825 w 2362200"/>
                  <a:gd name="connsiteY181" fmla="*/ 1797050 h 1797050"/>
                  <a:gd name="connsiteX182" fmla="*/ 1879600 w 2362200"/>
                  <a:gd name="connsiteY182" fmla="*/ 1758950 h 1797050"/>
                  <a:gd name="connsiteX183" fmla="*/ 1841500 w 2362200"/>
                  <a:gd name="connsiteY183" fmla="*/ 1768475 h 1797050"/>
                  <a:gd name="connsiteX184" fmla="*/ 1844675 w 2362200"/>
                  <a:gd name="connsiteY184" fmla="*/ 1730375 h 1797050"/>
                  <a:gd name="connsiteX185" fmla="*/ 1825625 w 2362200"/>
                  <a:gd name="connsiteY185" fmla="*/ 1704975 h 1797050"/>
                  <a:gd name="connsiteX186" fmla="*/ 1860550 w 2362200"/>
                  <a:gd name="connsiteY186" fmla="*/ 1685925 h 1797050"/>
                  <a:gd name="connsiteX187" fmla="*/ 1803400 w 2362200"/>
                  <a:gd name="connsiteY187" fmla="*/ 1666875 h 1797050"/>
                  <a:gd name="connsiteX188" fmla="*/ 1790700 w 2362200"/>
                  <a:gd name="connsiteY188" fmla="*/ 1692275 h 1797050"/>
                  <a:gd name="connsiteX189" fmla="*/ 1746250 w 2362200"/>
                  <a:gd name="connsiteY189" fmla="*/ 1711325 h 1797050"/>
                  <a:gd name="connsiteX190" fmla="*/ 1739900 w 2362200"/>
                  <a:gd name="connsiteY190" fmla="*/ 1733550 h 1797050"/>
                  <a:gd name="connsiteX191" fmla="*/ 1724025 w 2362200"/>
                  <a:gd name="connsiteY191" fmla="*/ 1739900 h 1797050"/>
                  <a:gd name="connsiteX192" fmla="*/ 1701800 w 2362200"/>
                  <a:gd name="connsiteY192" fmla="*/ 1739900 h 1797050"/>
                  <a:gd name="connsiteX193" fmla="*/ 1714500 w 2362200"/>
                  <a:gd name="connsiteY193" fmla="*/ 1704975 h 1797050"/>
                  <a:gd name="connsiteX194" fmla="*/ 1739900 w 2362200"/>
                  <a:gd name="connsiteY194" fmla="*/ 1679575 h 1797050"/>
                  <a:gd name="connsiteX195" fmla="*/ 1730375 w 2362200"/>
                  <a:gd name="connsiteY195" fmla="*/ 1654175 h 1797050"/>
                  <a:gd name="connsiteX196" fmla="*/ 1708150 w 2362200"/>
                  <a:gd name="connsiteY196" fmla="*/ 1654175 h 1797050"/>
                  <a:gd name="connsiteX197" fmla="*/ 1695450 w 2362200"/>
                  <a:gd name="connsiteY197" fmla="*/ 1679575 h 1797050"/>
                  <a:gd name="connsiteX198" fmla="*/ 1663700 w 2362200"/>
                  <a:gd name="connsiteY198" fmla="*/ 1685925 h 1797050"/>
                  <a:gd name="connsiteX199" fmla="*/ 1628775 w 2362200"/>
                  <a:gd name="connsiteY199" fmla="*/ 1698625 h 1797050"/>
                  <a:gd name="connsiteX200" fmla="*/ 1600200 w 2362200"/>
                  <a:gd name="connsiteY200" fmla="*/ 1670050 h 1797050"/>
                  <a:gd name="connsiteX201" fmla="*/ 1597025 w 2362200"/>
                  <a:gd name="connsiteY201" fmla="*/ 1635125 h 1797050"/>
                  <a:gd name="connsiteX202" fmla="*/ 1568450 w 2362200"/>
                  <a:gd name="connsiteY202" fmla="*/ 1619250 h 1797050"/>
                  <a:gd name="connsiteX203" fmla="*/ 1558925 w 2362200"/>
                  <a:gd name="connsiteY203" fmla="*/ 1584325 h 1797050"/>
                  <a:gd name="connsiteX204" fmla="*/ 1517650 w 2362200"/>
                  <a:gd name="connsiteY204" fmla="*/ 1555750 h 1797050"/>
                  <a:gd name="connsiteX205" fmla="*/ 1498600 w 2362200"/>
                  <a:gd name="connsiteY205" fmla="*/ 1558925 h 1797050"/>
                  <a:gd name="connsiteX206" fmla="*/ 1466850 w 2362200"/>
                  <a:gd name="connsiteY206" fmla="*/ 1603375 h 1797050"/>
                  <a:gd name="connsiteX207" fmla="*/ 1419225 w 2362200"/>
                  <a:gd name="connsiteY207" fmla="*/ 1622425 h 1797050"/>
                  <a:gd name="connsiteX208" fmla="*/ 1393825 w 2362200"/>
                  <a:gd name="connsiteY208" fmla="*/ 1587500 h 1797050"/>
                  <a:gd name="connsiteX209" fmla="*/ 1368425 w 2362200"/>
                  <a:gd name="connsiteY209" fmla="*/ 1587500 h 1797050"/>
                  <a:gd name="connsiteX210" fmla="*/ 1270000 w 2362200"/>
                  <a:gd name="connsiteY210" fmla="*/ 1511300 h 1797050"/>
                  <a:gd name="connsiteX211" fmla="*/ 1276350 w 2362200"/>
                  <a:gd name="connsiteY211" fmla="*/ 1463675 h 1797050"/>
                  <a:gd name="connsiteX212" fmla="*/ 1238250 w 2362200"/>
                  <a:gd name="connsiteY212" fmla="*/ 1457325 h 1797050"/>
                  <a:gd name="connsiteX213" fmla="*/ 1222375 w 2362200"/>
                  <a:gd name="connsiteY213" fmla="*/ 1482725 h 1797050"/>
                  <a:gd name="connsiteX214" fmla="*/ 1187450 w 2362200"/>
                  <a:gd name="connsiteY214" fmla="*/ 1482725 h 1797050"/>
                  <a:gd name="connsiteX215" fmla="*/ 1139825 w 2362200"/>
                  <a:gd name="connsiteY215" fmla="*/ 1460500 h 1797050"/>
                  <a:gd name="connsiteX216" fmla="*/ 1092200 w 2362200"/>
                  <a:gd name="connsiteY216" fmla="*/ 1495425 h 1797050"/>
                  <a:gd name="connsiteX217" fmla="*/ 1098550 w 2362200"/>
                  <a:gd name="connsiteY217" fmla="*/ 1511300 h 1797050"/>
                  <a:gd name="connsiteX218" fmla="*/ 1079500 w 2362200"/>
                  <a:gd name="connsiteY218" fmla="*/ 1530350 h 1797050"/>
                  <a:gd name="connsiteX219" fmla="*/ 1035050 w 2362200"/>
                  <a:gd name="connsiteY219" fmla="*/ 1530350 h 1797050"/>
                  <a:gd name="connsiteX220" fmla="*/ 1006475 w 2362200"/>
                  <a:gd name="connsiteY220" fmla="*/ 1574800 h 1797050"/>
                  <a:gd name="connsiteX221" fmla="*/ 958850 w 2362200"/>
                  <a:gd name="connsiteY221" fmla="*/ 1571625 h 1797050"/>
                  <a:gd name="connsiteX222" fmla="*/ 952500 w 2362200"/>
                  <a:gd name="connsiteY222" fmla="*/ 1587500 h 1797050"/>
                  <a:gd name="connsiteX223" fmla="*/ 965200 w 2362200"/>
                  <a:gd name="connsiteY223" fmla="*/ 1670050 h 1797050"/>
                  <a:gd name="connsiteX224" fmla="*/ 939800 w 2362200"/>
                  <a:gd name="connsiteY224" fmla="*/ 1714500 h 1797050"/>
                  <a:gd name="connsiteX225" fmla="*/ 901700 w 2362200"/>
                  <a:gd name="connsiteY225" fmla="*/ 1720850 h 1797050"/>
                  <a:gd name="connsiteX226" fmla="*/ 898525 w 2362200"/>
                  <a:gd name="connsiteY226" fmla="*/ 1746250 h 1797050"/>
                  <a:gd name="connsiteX227" fmla="*/ 869950 w 2362200"/>
                  <a:gd name="connsiteY227" fmla="*/ 1746250 h 1797050"/>
                  <a:gd name="connsiteX228" fmla="*/ 854075 w 2362200"/>
                  <a:gd name="connsiteY228" fmla="*/ 1758950 h 1797050"/>
                  <a:gd name="connsiteX229" fmla="*/ 847725 w 2362200"/>
                  <a:gd name="connsiteY229" fmla="*/ 1771650 h 1797050"/>
                  <a:gd name="connsiteX230" fmla="*/ 828675 w 2362200"/>
                  <a:gd name="connsiteY230" fmla="*/ 1765300 h 1797050"/>
                  <a:gd name="connsiteX231" fmla="*/ 819150 w 2362200"/>
                  <a:gd name="connsiteY231" fmla="*/ 1752600 h 1797050"/>
                  <a:gd name="connsiteX232" fmla="*/ 790575 w 2362200"/>
                  <a:gd name="connsiteY232" fmla="*/ 1771650 h 1797050"/>
                  <a:gd name="connsiteX233" fmla="*/ 692150 w 2362200"/>
                  <a:gd name="connsiteY233" fmla="*/ 1701800 h 1797050"/>
                  <a:gd name="connsiteX234" fmla="*/ 650875 w 2362200"/>
                  <a:gd name="connsiteY234" fmla="*/ 1720850 h 1797050"/>
                  <a:gd name="connsiteX235" fmla="*/ 615950 w 2362200"/>
                  <a:gd name="connsiteY235" fmla="*/ 1685925 h 1797050"/>
                  <a:gd name="connsiteX236" fmla="*/ 581025 w 2362200"/>
                  <a:gd name="connsiteY236" fmla="*/ 1689100 h 1797050"/>
                  <a:gd name="connsiteX237" fmla="*/ 571500 w 2362200"/>
                  <a:gd name="connsiteY237" fmla="*/ 1609725 h 1797050"/>
                  <a:gd name="connsiteX238" fmla="*/ 523875 w 2362200"/>
                  <a:gd name="connsiteY238"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76250 w 2362200"/>
                  <a:gd name="connsiteY4" fmla="*/ 1587500 h 1797050"/>
                  <a:gd name="connsiteX5" fmla="*/ 463550 w 2362200"/>
                  <a:gd name="connsiteY5" fmla="*/ 1597025 h 1797050"/>
                  <a:gd name="connsiteX6" fmla="*/ 450850 w 2362200"/>
                  <a:gd name="connsiteY6" fmla="*/ 1600200 h 1797050"/>
                  <a:gd name="connsiteX7" fmla="*/ 476250 w 2362200"/>
                  <a:gd name="connsiteY7" fmla="*/ 1584325 h 1797050"/>
                  <a:gd name="connsiteX8" fmla="*/ 463550 w 2362200"/>
                  <a:gd name="connsiteY8" fmla="*/ 1568450 h 1797050"/>
                  <a:gd name="connsiteX9" fmla="*/ 457200 w 2362200"/>
                  <a:gd name="connsiteY9" fmla="*/ 1558925 h 1797050"/>
                  <a:gd name="connsiteX10" fmla="*/ 438150 w 2362200"/>
                  <a:gd name="connsiteY10" fmla="*/ 1552575 h 1797050"/>
                  <a:gd name="connsiteX11" fmla="*/ 428625 w 2362200"/>
                  <a:gd name="connsiteY11" fmla="*/ 1549400 h 1797050"/>
                  <a:gd name="connsiteX12" fmla="*/ 419100 w 2362200"/>
                  <a:gd name="connsiteY12" fmla="*/ 1539875 h 1797050"/>
                  <a:gd name="connsiteX13" fmla="*/ 406400 w 2362200"/>
                  <a:gd name="connsiteY13" fmla="*/ 1530350 h 1797050"/>
                  <a:gd name="connsiteX14" fmla="*/ 361950 w 2362200"/>
                  <a:gd name="connsiteY14" fmla="*/ 1498600 h 1797050"/>
                  <a:gd name="connsiteX15" fmla="*/ 336550 w 2362200"/>
                  <a:gd name="connsiteY15" fmla="*/ 1492250 h 1797050"/>
                  <a:gd name="connsiteX16" fmla="*/ 298450 w 2362200"/>
                  <a:gd name="connsiteY16" fmla="*/ 1444625 h 1797050"/>
                  <a:gd name="connsiteX17" fmla="*/ 269875 w 2362200"/>
                  <a:gd name="connsiteY17" fmla="*/ 1444625 h 1797050"/>
                  <a:gd name="connsiteX18" fmla="*/ 269875 w 2362200"/>
                  <a:gd name="connsiteY18" fmla="*/ 1406525 h 1797050"/>
                  <a:gd name="connsiteX19" fmla="*/ 257175 w 2362200"/>
                  <a:gd name="connsiteY19" fmla="*/ 1387475 h 1797050"/>
                  <a:gd name="connsiteX20" fmla="*/ 257175 w 2362200"/>
                  <a:gd name="connsiteY20" fmla="*/ 1327150 h 1797050"/>
                  <a:gd name="connsiteX21" fmla="*/ 276225 w 2362200"/>
                  <a:gd name="connsiteY21" fmla="*/ 1209675 h 1797050"/>
                  <a:gd name="connsiteX22" fmla="*/ 257175 w 2362200"/>
                  <a:gd name="connsiteY22" fmla="*/ 1162050 h 1797050"/>
                  <a:gd name="connsiteX23" fmla="*/ 273050 w 2362200"/>
                  <a:gd name="connsiteY23" fmla="*/ 1120775 h 1797050"/>
                  <a:gd name="connsiteX24" fmla="*/ 257175 w 2362200"/>
                  <a:gd name="connsiteY24" fmla="*/ 1066800 h 1797050"/>
                  <a:gd name="connsiteX25" fmla="*/ 257175 w 2362200"/>
                  <a:gd name="connsiteY25" fmla="*/ 1025525 h 1797050"/>
                  <a:gd name="connsiteX26" fmla="*/ 225425 w 2362200"/>
                  <a:gd name="connsiteY26" fmla="*/ 984250 h 1797050"/>
                  <a:gd name="connsiteX27" fmla="*/ 244475 w 2362200"/>
                  <a:gd name="connsiteY27" fmla="*/ 949325 h 1797050"/>
                  <a:gd name="connsiteX28" fmla="*/ 244475 w 2362200"/>
                  <a:gd name="connsiteY28" fmla="*/ 911225 h 1797050"/>
                  <a:gd name="connsiteX29" fmla="*/ 282575 w 2362200"/>
                  <a:gd name="connsiteY29" fmla="*/ 895350 h 1797050"/>
                  <a:gd name="connsiteX30" fmla="*/ 323850 w 2362200"/>
                  <a:gd name="connsiteY30" fmla="*/ 901700 h 1797050"/>
                  <a:gd name="connsiteX31" fmla="*/ 330200 w 2362200"/>
                  <a:gd name="connsiteY31" fmla="*/ 850900 h 1797050"/>
                  <a:gd name="connsiteX32" fmla="*/ 352425 w 2362200"/>
                  <a:gd name="connsiteY32" fmla="*/ 812800 h 1797050"/>
                  <a:gd name="connsiteX33" fmla="*/ 400050 w 2362200"/>
                  <a:gd name="connsiteY33" fmla="*/ 819150 h 1797050"/>
                  <a:gd name="connsiteX34" fmla="*/ 441325 w 2362200"/>
                  <a:gd name="connsiteY34" fmla="*/ 784225 h 1797050"/>
                  <a:gd name="connsiteX35" fmla="*/ 441325 w 2362200"/>
                  <a:gd name="connsiteY35" fmla="*/ 733425 h 1797050"/>
                  <a:gd name="connsiteX36" fmla="*/ 473075 w 2362200"/>
                  <a:gd name="connsiteY36" fmla="*/ 698500 h 1797050"/>
                  <a:gd name="connsiteX37" fmla="*/ 419100 w 2362200"/>
                  <a:gd name="connsiteY37" fmla="*/ 682625 h 1797050"/>
                  <a:gd name="connsiteX38" fmla="*/ 393700 w 2362200"/>
                  <a:gd name="connsiteY38" fmla="*/ 650875 h 1797050"/>
                  <a:gd name="connsiteX39" fmla="*/ 365125 w 2362200"/>
                  <a:gd name="connsiteY39" fmla="*/ 666750 h 1797050"/>
                  <a:gd name="connsiteX40" fmla="*/ 339725 w 2362200"/>
                  <a:gd name="connsiteY40" fmla="*/ 660400 h 1797050"/>
                  <a:gd name="connsiteX41" fmla="*/ 352425 w 2362200"/>
                  <a:gd name="connsiteY41" fmla="*/ 628650 h 1797050"/>
                  <a:gd name="connsiteX42" fmla="*/ 339725 w 2362200"/>
                  <a:gd name="connsiteY42" fmla="*/ 600075 h 1797050"/>
                  <a:gd name="connsiteX43" fmla="*/ 361950 w 2362200"/>
                  <a:gd name="connsiteY43" fmla="*/ 587375 h 1797050"/>
                  <a:gd name="connsiteX44" fmla="*/ 371475 w 2362200"/>
                  <a:gd name="connsiteY44" fmla="*/ 561975 h 1797050"/>
                  <a:gd name="connsiteX45" fmla="*/ 260350 w 2362200"/>
                  <a:gd name="connsiteY45" fmla="*/ 536575 h 1797050"/>
                  <a:gd name="connsiteX46" fmla="*/ 215900 w 2362200"/>
                  <a:gd name="connsiteY46" fmla="*/ 504825 h 1797050"/>
                  <a:gd name="connsiteX47" fmla="*/ 177800 w 2362200"/>
                  <a:gd name="connsiteY47" fmla="*/ 469900 h 1797050"/>
                  <a:gd name="connsiteX48" fmla="*/ 171450 w 2362200"/>
                  <a:gd name="connsiteY48" fmla="*/ 412750 h 1797050"/>
                  <a:gd name="connsiteX49" fmla="*/ 123825 w 2362200"/>
                  <a:gd name="connsiteY49" fmla="*/ 412750 h 1797050"/>
                  <a:gd name="connsiteX50" fmla="*/ 92075 w 2362200"/>
                  <a:gd name="connsiteY50" fmla="*/ 400050 h 1797050"/>
                  <a:gd name="connsiteX51" fmla="*/ 76200 w 2362200"/>
                  <a:gd name="connsiteY51" fmla="*/ 422275 h 1797050"/>
                  <a:gd name="connsiteX52" fmla="*/ 38100 w 2362200"/>
                  <a:gd name="connsiteY52" fmla="*/ 419100 h 1797050"/>
                  <a:gd name="connsiteX53" fmla="*/ 0 w 2362200"/>
                  <a:gd name="connsiteY53" fmla="*/ 377825 h 1797050"/>
                  <a:gd name="connsiteX54" fmla="*/ 31750 w 2362200"/>
                  <a:gd name="connsiteY54" fmla="*/ 349250 h 1797050"/>
                  <a:gd name="connsiteX55" fmla="*/ 12700 w 2362200"/>
                  <a:gd name="connsiteY55" fmla="*/ 336550 h 1797050"/>
                  <a:gd name="connsiteX56" fmla="*/ 12700 w 2362200"/>
                  <a:gd name="connsiteY56" fmla="*/ 304800 h 1797050"/>
                  <a:gd name="connsiteX57" fmla="*/ 34925 w 2362200"/>
                  <a:gd name="connsiteY57" fmla="*/ 292100 h 1797050"/>
                  <a:gd name="connsiteX58" fmla="*/ 25400 w 2362200"/>
                  <a:gd name="connsiteY58" fmla="*/ 260350 h 1797050"/>
                  <a:gd name="connsiteX59" fmla="*/ 63500 w 2362200"/>
                  <a:gd name="connsiteY59" fmla="*/ 254000 h 1797050"/>
                  <a:gd name="connsiteX60" fmla="*/ 114300 w 2362200"/>
                  <a:gd name="connsiteY60" fmla="*/ 228600 h 1797050"/>
                  <a:gd name="connsiteX61" fmla="*/ 123825 w 2362200"/>
                  <a:gd name="connsiteY61" fmla="*/ 222250 h 1797050"/>
                  <a:gd name="connsiteX62" fmla="*/ 130175 w 2362200"/>
                  <a:gd name="connsiteY62" fmla="*/ 193675 h 1797050"/>
                  <a:gd name="connsiteX63" fmla="*/ 161925 w 2362200"/>
                  <a:gd name="connsiteY63" fmla="*/ 196850 h 1797050"/>
                  <a:gd name="connsiteX64" fmla="*/ 171450 w 2362200"/>
                  <a:gd name="connsiteY64" fmla="*/ 165100 h 1797050"/>
                  <a:gd name="connsiteX65" fmla="*/ 187325 w 2362200"/>
                  <a:gd name="connsiteY65" fmla="*/ 161925 h 1797050"/>
                  <a:gd name="connsiteX66" fmla="*/ 193675 w 2362200"/>
                  <a:gd name="connsiteY66" fmla="*/ 98425 h 1797050"/>
                  <a:gd name="connsiteX67" fmla="*/ 241300 w 2362200"/>
                  <a:gd name="connsiteY67" fmla="*/ 107950 h 1797050"/>
                  <a:gd name="connsiteX68" fmla="*/ 295275 w 2362200"/>
                  <a:gd name="connsiteY68" fmla="*/ 104775 h 1797050"/>
                  <a:gd name="connsiteX69" fmla="*/ 330200 w 2362200"/>
                  <a:gd name="connsiteY69" fmla="*/ 98425 h 1797050"/>
                  <a:gd name="connsiteX70" fmla="*/ 330200 w 2362200"/>
                  <a:gd name="connsiteY70" fmla="*/ 98425 h 1797050"/>
                  <a:gd name="connsiteX71" fmla="*/ 342900 w 2362200"/>
                  <a:gd name="connsiteY71" fmla="*/ 114300 h 1797050"/>
                  <a:gd name="connsiteX72" fmla="*/ 374650 w 2362200"/>
                  <a:gd name="connsiteY72" fmla="*/ 127000 h 1797050"/>
                  <a:gd name="connsiteX73" fmla="*/ 400050 w 2362200"/>
                  <a:gd name="connsiteY73" fmla="*/ 107950 h 1797050"/>
                  <a:gd name="connsiteX74" fmla="*/ 400050 w 2362200"/>
                  <a:gd name="connsiteY74" fmla="*/ 107950 h 1797050"/>
                  <a:gd name="connsiteX75" fmla="*/ 409575 w 2362200"/>
                  <a:gd name="connsiteY75" fmla="*/ 120650 h 1797050"/>
                  <a:gd name="connsiteX76" fmla="*/ 425450 w 2362200"/>
                  <a:gd name="connsiteY76" fmla="*/ 120650 h 1797050"/>
                  <a:gd name="connsiteX77" fmla="*/ 431800 w 2362200"/>
                  <a:gd name="connsiteY77" fmla="*/ 98425 h 1797050"/>
                  <a:gd name="connsiteX78" fmla="*/ 365125 w 2362200"/>
                  <a:gd name="connsiteY78" fmla="*/ 53975 h 1797050"/>
                  <a:gd name="connsiteX79" fmla="*/ 377825 w 2362200"/>
                  <a:gd name="connsiteY79" fmla="*/ 41275 h 1797050"/>
                  <a:gd name="connsiteX80" fmla="*/ 438150 w 2362200"/>
                  <a:gd name="connsiteY80" fmla="*/ 50800 h 1797050"/>
                  <a:gd name="connsiteX81" fmla="*/ 454025 w 2362200"/>
                  <a:gd name="connsiteY81" fmla="*/ 63500 h 1797050"/>
                  <a:gd name="connsiteX82" fmla="*/ 508000 w 2362200"/>
                  <a:gd name="connsiteY82" fmla="*/ 79375 h 1797050"/>
                  <a:gd name="connsiteX83" fmla="*/ 606425 w 2362200"/>
                  <a:gd name="connsiteY83" fmla="*/ 22225 h 1797050"/>
                  <a:gd name="connsiteX84" fmla="*/ 638175 w 2362200"/>
                  <a:gd name="connsiteY84" fmla="*/ 34925 h 1797050"/>
                  <a:gd name="connsiteX85" fmla="*/ 644525 w 2362200"/>
                  <a:gd name="connsiteY85" fmla="*/ 0 h 1797050"/>
                  <a:gd name="connsiteX86" fmla="*/ 714375 w 2362200"/>
                  <a:gd name="connsiteY86" fmla="*/ 9525 h 1797050"/>
                  <a:gd name="connsiteX87" fmla="*/ 723900 w 2362200"/>
                  <a:gd name="connsiteY87" fmla="*/ 31750 h 1797050"/>
                  <a:gd name="connsiteX88" fmla="*/ 749300 w 2362200"/>
                  <a:gd name="connsiteY88" fmla="*/ 66675 h 1797050"/>
                  <a:gd name="connsiteX89" fmla="*/ 771525 w 2362200"/>
                  <a:gd name="connsiteY89" fmla="*/ 41275 h 1797050"/>
                  <a:gd name="connsiteX90" fmla="*/ 806450 w 2362200"/>
                  <a:gd name="connsiteY90" fmla="*/ 41275 h 1797050"/>
                  <a:gd name="connsiteX91" fmla="*/ 825500 w 2362200"/>
                  <a:gd name="connsiteY91" fmla="*/ 34925 h 1797050"/>
                  <a:gd name="connsiteX92" fmla="*/ 844550 w 2362200"/>
                  <a:gd name="connsiteY92" fmla="*/ 6350 h 1797050"/>
                  <a:gd name="connsiteX93" fmla="*/ 889000 w 2362200"/>
                  <a:gd name="connsiteY93" fmla="*/ 15875 h 1797050"/>
                  <a:gd name="connsiteX94" fmla="*/ 898525 w 2362200"/>
                  <a:gd name="connsiteY94" fmla="*/ 88900 h 1797050"/>
                  <a:gd name="connsiteX95" fmla="*/ 952500 w 2362200"/>
                  <a:gd name="connsiteY95" fmla="*/ 123825 h 1797050"/>
                  <a:gd name="connsiteX96" fmla="*/ 993775 w 2362200"/>
                  <a:gd name="connsiteY96" fmla="*/ 203200 h 1797050"/>
                  <a:gd name="connsiteX97" fmla="*/ 1038225 w 2362200"/>
                  <a:gd name="connsiteY97" fmla="*/ 231775 h 1797050"/>
                  <a:gd name="connsiteX98" fmla="*/ 1069975 w 2362200"/>
                  <a:gd name="connsiteY98" fmla="*/ 228600 h 1797050"/>
                  <a:gd name="connsiteX99" fmla="*/ 1127125 w 2362200"/>
                  <a:gd name="connsiteY99" fmla="*/ 285750 h 1797050"/>
                  <a:gd name="connsiteX100" fmla="*/ 1165225 w 2362200"/>
                  <a:gd name="connsiteY100" fmla="*/ 285750 h 1797050"/>
                  <a:gd name="connsiteX101" fmla="*/ 1206500 w 2362200"/>
                  <a:gd name="connsiteY101" fmla="*/ 317500 h 1797050"/>
                  <a:gd name="connsiteX102" fmla="*/ 1206500 w 2362200"/>
                  <a:gd name="connsiteY102" fmla="*/ 346075 h 1797050"/>
                  <a:gd name="connsiteX103" fmla="*/ 1279525 w 2362200"/>
                  <a:gd name="connsiteY103" fmla="*/ 384175 h 1797050"/>
                  <a:gd name="connsiteX104" fmla="*/ 1295400 w 2362200"/>
                  <a:gd name="connsiteY104" fmla="*/ 412750 h 1797050"/>
                  <a:gd name="connsiteX105" fmla="*/ 1298575 w 2362200"/>
                  <a:gd name="connsiteY105" fmla="*/ 412750 h 1797050"/>
                  <a:gd name="connsiteX106" fmla="*/ 1282700 w 2362200"/>
                  <a:gd name="connsiteY106" fmla="*/ 460375 h 1797050"/>
                  <a:gd name="connsiteX107" fmla="*/ 1336675 w 2362200"/>
                  <a:gd name="connsiteY107" fmla="*/ 508000 h 1797050"/>
                  <a:gd name="connsiteX108" fmla="*/ 1374775 w 2362200"/>
                  <a:gd name="connsiteY108" fmla="*/ 504825 h 1797050"/>
                  <a:gd name="connsiteX109" fmla="*/ 1403350 w 2362200"/>
                  <a:gd name="connsiteY109" fmla="*/ 530225 h 1797050"/>
                  <a:gd name="connsiteX110" fmla="*/ 1431925 w 2362200"/>
                  <a:gd name="connsiteY110" fmla="*/ 527050 h 1797050"/>
                  <a:gd name="connsiteX111" fmla="*/ 1466850 w 2362200"/>
                  <a:gd name="connsiteY111" fmla="*/ 555625 h 1797050"/>
                  <a:gd name="connsiteX112" fmla="*/ 1492250 w 2362200"/>
                  <a:gd name="connsiteY112" fmla="*/ 590550 h 1797050"/>
                  <a:gd name="connsiteX113" fmla="*/ 1489075 w 2362200"/>
                  <a:gd name="connsiteY113" fmla="*/ 590550 h 1797050"/>
                  <a:gd name="connsiteX114" fmla="*/ 1482725 w 2362200"/>
                  <a:gd name="connsiteY114" fmla="*/ 612775 h 1797050"/>
                  <a:gd name="connsiteX115" fmla="*/ 1482725 w 2362200"/>
                  <a:gd name="connsiteY115" fmla="*/ 612775 h 1797050"/>
                  <a:gd name="connsiteX116" fmla="*/ 1450975 w 2362200"/>
                  <a:gd name="connsiteY116" fmla="*/ 622300 h 1797050"/>
                  <a:gd name="connsiteX117" fmla="*/ 1511300 w 2362200"/>
                  <a:gd name="connsiteY117" fmla="*/ 638175 h 1797050"/>
                  <a:gd name="connsiteX118" fmla="*/ 1616075 w 2362200"/>
                  <a:gd name="connsiteY118" fmla="*/ 619125 h 1797050"/>
                  <a:gd name="connsiteX119" fmla="*/ 1628775 w 2362200"/>
                  <a:gd name="connsiteY119" fmla="*/ 612775 h 1797050"/>
                  <a:gd name="connsiteX120" fmla="*/ 1628775 w 2362200"/>
                  <a:gd name="connsiteY120" fmla="*/ 593725 h 1797050"/>
                  <a:gd name="connsiteX121" fmla="*/ 1641475 w 2362200"/>
                  <a:gd name="connsiteY121" fmla="*/ 593725 h 1797050"/>
                  <a:gd name="connsiteX122" fmla="*/ 1698625 w 2362200"/>
                  <a:gd name="connsiteY122" fmla="*/ 615950 h 1797050"/>
                  <a:gd name="connsiteX123" fmla="*/ 1701800 w 2362200"/>
                  <a:gd name="connsiteY123" fmla="*/ 574675 h 1797050"/>
                  <a:gd name="connsiteX124" fmla="*/ 1724025 w 2362200"/>
                  <a:gd name="connsiteY124" fmla="*/ 565150 h 1797050"/>
                  <a:gd name="connsiteX125" fmla="*/ 1803400 w 2362200"/>
                  <a:gd name="connsiteY125" fmla="*/ 508000 h 1797050"/>
                  <a:gd name="connsiteX126" fmla="*/ 1885950 w 2362200"/>
                  <a:gd name="connsiteY126" fmla="*/ 485775 h 1797050"/>
                  <a:gd name="connsiteX127" fmla="*/ 1952625 w 2362200"/>
                  <a:gd name="connsiteY127" fmla="*/ 415925 h 1797050"/>
                  <a:gd name="connsiteX128" fmla="*/ 1971675 w 2362200"/>
                  <a:gd name="connsiteY128" fmla="*/ 409575 h 1797050"/>
                  <a:gd name="connsiteX129" fmla="*/ 2006600 w 2362200"/>
                  <a:gd name="connsiteY129" fmla="*/ 396875 h 1797050"/>
                  <a:gd name="connsiteX130" fmla="*/ 2047875 w 2362200"/>
                  <a:gd name="connsiteY130" fmla="*/ 409575 h 1797050"/>
                  <a:gd name="connsiteX131" fmla="*/ 2085975 w 2362200"/>
                  <a:gd name="connsiteY131" fmla="*/ 457200 h 1797050"/>
                  <a:gd name="connsiteX132" fmla="*/ 2133600 w 2362200"/>
                  <a:gd name="connsiteY132" fmla="*/ 504825 h 1797050"/>
                  <a:gd name="connsiteX133" fmla="*/ 2190750 w 2362200"/>
                  <a:gd name="connsiteY133" fmla="*/ 536575 h 1797050"/>
                  <a:gd name="connsiteX134" fmla="*/ 2244725 w 2362200"/>
                  <a:gd name="connsiteY134" fmla="*/ 520700 h 1797050"/>
                  <a:gd name="connsiteX135" fmla="*/ 2270125 w 2362200"/>
                  <a:gd name="connsiteY135" fmla="*/ 533400 h 1797050"/>
                  <a:gd name="connsiteX136" fmla="*/ 2273300 w 2362200"/>
                  <a:gd name="connsiteY136" fmla="*/ 577850 h 1797050"/>
                  <a:gd name="connsiteX137" fmla="*/ 2324100 w 2362200"/>
                  <a:gd name="connsiteY137" fmla="*/ 606425 h 1797050"/>
                  <a:gd name="connsiteX138" fmla="*/ 2362200 w 2362200"/>
                  <a:gd name="connsiteY138" fmla="*/ 644525 h 1797050"/>
                  <a:gd name="connsiteX139" fmla="*/ 2298700 w 2362200"/>
                  <a:gd name="connsiteY139" fmla="*/ 800100 h 1797050"/>
                  <a:gd name="connsiteX140" fmla="*/ 2273300 w 2362200"/>
                  <a:gd name="connsiteY140" fmla="*/ 895350 h 1797050"/>
                  <a:gd name="connsiteX141" fmla="*/ 2247900 w 2362200"/>
                  <a:gd name="connsiteY141" fmla="*/ 949325 h 1797050"/>
                  <a:gd name="connsiteX142" fmla="*/ 2197100 w 2362200"/>
                  <a:gd name="connsiteY142" fmla="*/ 949325 h 1797050"/>
                  <a:gd name="connsiteX143" fmla="*/ 2174875 w 2362200"/>
                  <a:gd name="connsiteY143" fmla="*/ 993775 h 1797050"/>
                  <a:gd name="connsiteX144" fmla="*/ 2174875 w 2362200"/>
                  <a:gd name="connsiteY144" fmla="*/ 993775 h 1797050"/>
                  <a:gd name="connsiteX145" fmla="*/ 2181225 w 2362200"/>
                  <a:gd name="connsiteY145" fmla="*/ 1022350 h 1797050"/>
                  <a:gd name="connsiteX146" fmla="*/ 2146300 w 2362200"/>
                  <a:gd name="connsiteY146" fmla="*/ 1031875 h 1797050"/>
                  <a:gd name="connsiteX147" fmla="*/ 2095500 w 2362200"/>
                  <a:gd name="connsiteY147" fmla="*/ 1019175 h 1797050"/>
                  <a:gd name="connsiteX148" fmla="*/ 2101850 w 2362200"/>
                  <a:gd name="connsiteY148" fmla="*/ 1073150 h 1797050"/>
                  <a:gd name="connsiteX149" fmla="*/ 2114550 w 2362200"/>
                  <a:gd name="connsiteY149" fmla="*/ 1117600 h 1797050"/>
                  <a:gd name="connsiteX150" fmla="*/ 2051050 w 2362200"/>
                  <a:gd name="connsiteY150" fmla="*/ 1152525 h 1797050"/>
                  <a:gd name="connsiteX151" fmla="*/ 2066925 w 2362200"/>
                  <a:gd name="connsiteY151" fmla="*/ 1174750 h 1797050"/>
                  <a:gd name="connsiteX152" fmla="*/ 2047875 w 2362200"/>
                  <a:gd name="connsiteY152" fmla="*/ 1196975 h 1797050"/>
                  <a:gd name="connsiteX153" fmla="*/ 1968500 w 2362200"/>
                  <a:gd name="connsiteY153" fmla="*/ 1171575 h 1797050"/>
                  <a:gd name="connsiteX154" fmla="*/ 1943100 w 2362200"/>
                  <a:gd name="connsiteY154" fmla="*/ 1187450 h 1797050"/>
                  <a:gd name="connsiteX155" fmla="*/ 1908175 w 2362200"/>
                  <a:gd name="connsiteY155" fmla="*/ 1187450 h 1797050"/>
                  <a:gd name="connsiteX156" fmla="*/ 1908175 w 2362200"/>
                  <a:gd name="connsiteY156" fmla="*/ 1247775 h 1797050"/>
                  <a:gd name="connsiteX157" fmla="*/ 1924050 w 2362200"/>
                  <a:gd name="connsiteY157" fmla="*/ 1263650 h 1797050"/>
                  <a:gd name="connsiteX158" fmla="*/ 1933575 w 2362200"/>
                  <a:gd name="connsiteY158" fmla="*/ 1279525 h 1797050"/>
                  <a:gd name="connsiteX159" fmla="*/ 1943100 w 2362200"/>
                  <a:gd name="connsiteY159" fmla="*/ 1279525 h 1797050"/>
                  <a:gd name="connsiteX160" fmla="*/ 1933575 w 2362200"/>
                  <a:gd name="connsiteY160" fmla="*/ 1304925 h 1797050"/>
                  <a:gd name="connsiteX161" fmla="*/ 1952625 w 2362200"/>
                  <a:gd name="connsiteY161" fmla="*/ 1320800 h 1797050"/>
                  <a:gd name="connsiteX162" fmla="*/ 1949450 w 2362200"/>
                  <a:gd name="connsiteY162" fmla="*/ 1336675 h 1797050"/>
                  <a:gd name="connsiteX163" fmla="*/ 1905000 w 2362200"/>
                  <a:gd name="connsiteY163" fmla="*/ 1336675 h 1797050"/>
                  <a:gd name="connsiteX164" fmla="*/ 1901825 w 2362200"/>
                  <a:gd name="connsiteY164" fmla="*/ 1387475 h 1797050"/>
                  <a:gd name="connsiteX165" fmla="*/ 1901825 w 2362200"/>
                  <a:gd name="connsiteY165" fmla="*/ 1387475 h 1797050"/>
                  <a:gd name="connsiteX166" fmla="*/ 1901825 w 2362200"/>
                  <a:gd name="connsiteY166" fmla="*/ 1406525 h 1797050"/>
                  <a:gd name="connsiteX167" fmla="*/ 1936750 w 2362200"/>
                  <a:gd name="connsiteY167" fmla="*/ 1447800 h 1797050"/>
                  <a:gd name="connsiteX168" fmla="*/ 1990725 w 2362200"/>
                  <a:gd name="connsiteY168" fmla="*/ 1447800 h 1797050"/>
                  <a:gd name="connsiteX169" fmla="*/ 2060575 w 2362200"/>
                  <a:gd name="connsiteY169" fmla="*/ 1476375 h 1797050"/>
                  <a:gd name="connsiteX170" fmla="*/ 2060575 w 2362200"/>
                  <a:gd name="connsiteY170" fmla="*/ 1504950 h 1797050"/>
                  <a:gd name="connsiteX171" fmla="*/ 2035175 w 2362200"/>
                  <a:gd name="connsiteY171" fmla="*/ 1571625 h 1797050"/>
                  <a:gd name="connsiteX172" fmla="*/ 2063750 w 2362200"/>
                  <a:gd name="connsiteY172" fmla="*/ 1587500 h 1797050"/>
                  <a:gd name="connsiteX173" fmla="*/ 2105025 w 2362200"/>
                  <a:gd name="connsiteY173" fmla="*/ 1660525 h 1797050"/>
                  <a:gd name="connsiteX174" fmla="*/ 2054225 w 2362200"/>
                  <a:gd name="connsiteY174" fmla="*/ 1736725 h 1797050"/>
                  <a:gd name="connsiteX175" fmla="*/ 2028825 w 2362200"/>
                  <a:gd name="connsiteY175" fmla="*/ 1730375 h 1797050"/>
                  <a:gd name="connsiteX176" fmla="*/ 2006600 w 2362200"/>
                  <a:gd name="connsiteY176" fmla="*/ 1717675 h 1797050"/>
                  <a:gd name="connsiteX177" fmla="*/ 2000250 w 2362200"/>
                  <a:gd name="connsiteY177" fmla="*/ 1736725 h 1797050"/>
                  <a:gd name="connsiteX178" fmla="*/ 1958975 w 2362200"/>
                  <a:gd name="connsiteY178" fmla="*/ 1746250 h 1797050"/>
                  <a:gd name="connsiteX179" fmla="*/ 1952625 w 2362200"/>
                  <a:gd name="connsiteY179" fmla="*/ 1778000 h 1797050"/>
                  <a:gd name="connsiteX180" fmla="*/ 1901825 w 2362200"/>
                  <a:gd name="connsiteY180" fmla="*/ 1797050 h 1797050"/>
                  <a:gd name="connsiteX181" fmla="*/ 1879600 w 2362200"/>
                  <a:gd name="connsiteY181" fmla="*/ 1758950 h 1797050"/>
                  <a:gd name="connsiteX182" fmla="*/ 1841500 w 2362200"/>
                  <a:gd name="connsiteY182" fmla="*/ 1768475 h 1797050"/>
                  <a:gd name="connsiteX183" fmla="*/ 1844675 w 2362200"/>
                  <a:gd name="connsiteY183" fmla="*/ 1730375 h 1797050"/>
                  <a:gd name="connsiteX184" fmla="*/ 1825625 w 2362200"/>
                  <a:gd name="connsiteY184" fmla="*/ 1704975 h 1797050"/>
                  <a:gd name="connsiteX185" fmla="*/ 1860550 w 2362200"/>
                  <a:gd name="connsiteY185" fmla="*/ 1685925 h 1797050"/>
                  <a:gd name="connsiteX186" fmla="*/ 1803400 w 2362200"/>
                  <a:gd name="connsiteY186" fmla="*/ 1666875 h 1797050"/>
                  <a:gd name="connsiteX187" fmla="*/ 1790700 w 2362200"/>
                  <a:gd name="connsiteY187" fmla="*/ 1692275 h 1797050"/>
                  <a:gd name="connsiteX188" fmla="*/ 1746250 w 2362200"/>
                  <a:gd name="connsiteY188" fmla="*/ 1711325 h 1797050"/>
                  <a:gd name="connsiteX189" fmla="*/ 1739900 w 2362200"/>
                  <a:gd name="connsiteY189" fmla="*/ 1733550 h 1797050"/>
                  <a:gd name="connsiteX190" fmla="*/ 1724025 w 2362200"/>
                  <a:gd name="connsiteY190" fmla="*/ 1739900 h 1797050"/>
                  <a:gd name="connsiteX191" fmla="*/ 1701800 w 2362200"/>
                  <a:gd name="connsiteY191" fmla="*/ 1739900 h 1797050"/>
                  <a:gd name="connsiteX192" fmla="*/ 1714500 w 2362200"/>
                  <a:gd name="connsiteY192" fmla="*/ 1704975 h 1797050"/>
                  <a:gd name="connsiteX193" fmla="*/ 1739900 w 2362200"/>
                  <a:gd name="connsiteY193" fmla="*/ 1679575 h 1797050"/>
                  <a:gd name="connsiteX194" fmla="*/ 1730375 w 2362200"/>
                  <a:gd name="connsiteY194" fmla="*/ 1654175 h 1797050"/>
                  <a:gd name="connsiteX195" fmla="*/ 1708150 w 2362200"/>
                  <a:gd name="connsiteY195" fmla="*/ 1654175 h 1797050"/>
                  <a:gd name="connsiteX196" fmla="*/ 1695450 w 2362200"/>
                  <a:gd name="connsiteY196" fmla="*/ 1679575 h 1797050"/>
                  <a:gd name="connsiteX197" fmla="*/ 1663700 w 2362200"/>
                  <a:gd name="connsiteY197" fmla="*/ 1685925 h 1797050"/>
                  <a:gd name="connsiteX198" fmla="*/ 1628775 w 2362200"/>
                  <a:gd name="connsiteY198" fmla="*/ 1698625 h 1797050"/>
                  <a:gd name="connsiteX199" fmla="*/ 1600200 w 2362200"/>
                  <a:gd name="connsiteY199" fmla="*/ 1670050 h 1797050"/>
                  <a:gd name="connsiteX200" fmla="*/ 1597025 w 2362200"/>
                  <a:gd name="connsiteY200" fmla="*/ 1635125 h 1797050"/>
                  <a:gd name="connsiteX201" fmla="*/ 1568450 w 2362200"/>
                  <a:gd name="connsiteY201" fmla="*/ 1619250 h 1797050"/>
                  <a:gd name="connsiteX202" fmla="*/ 1558925 w 2362200"/>
                  <a:gd name="connsiteY202" fmla="*/ 1584325 h 1797050"/>
                  <a:gd name="connsiteX203" fmla="*/ 1517650 w 2362200"/>
                  <a:gd name="connsiteY203" fmla="*/ 1555750 h 1797050"/>
                  <a:gd name="connsiteX204" fmla="*/ 1498600 w 2362200"/>
                  <a:gd name="connsiteY204" fmla="*/ 1558925 h 1797050"/>
                  <a:gd name="connsiteX205" fmla="*/ 1466850 w 2362200"/>
                  <a:gd name="connsiteY205" fmla="*/ 1603375 h 1797050"/>
                  <a:gd name="connsiteX206" fmla="*/ 1419225 w 2362200"/>
                  <a:gd name="connsiteY206" fmla="*/ 1622425 h 1797050"/>
                  <a:gd name="connsiteX207" fmla="*/ 1393825 w 2362200"/>
                  <a:gd name="connsiteY207" fmla="*/ 1587500 h 1797050"/>
                  <a:gd name="connsiteX208" fmla="*/ 1368425 w 2362200"/>
                  <a:gd name="connsiteY208" fmla="*/ 1587500 h 1797050"/>
                  <a:gd name="connsiteX209" fmla="*/ 1270000 w 2362200"/>
                  <a:gd name="connsiteY209" fmla="*/ 1511300 h 1797050"/>
                  <a:gd name="connsiteX210" fmla="*/ 1276350 w 2362200"/>
                  <a:gd name="connsiteY210" fmla="*/ 1463675 h 1797050"/>
                  <a:gd name="connsiteX211" fmla="*/ 1238250 w 2362200"/>
                  <a:gd name="connsiteY211" fmla="*/ 1457325 h 1797050"/>
                  <a:gd name="connsiteX212" fmla="*/ 1222375 w 2362200"/>
                  <a:gd name="connsiteY212" fmla="*/ 1482725 h 1797050"/>
                  <a:gd name="connsiteX213" fmla="*/ 1187450 w 2362200"/>
                  <a:gd name="connsiteY213" fmla="*/ 1482725 h 1797050"/>
                  <a:gd name="connsiteX214" fmla="*/ 1139825 w 2362200"/>
                  <a:gd name="connsiteY214" fmla="*/ 1460500 h 1797050"/>
                  <a:gd name="connsiteX215" fmla="*/ 1092200 w 2362200"/>
                  <a:gd name="connsiteY215" fmla="*/ 1495425 h 1797050"/>
                  <a:gd name="connsiteX216" fmla="*/ 1098550 w 2362200"/>
                  <a:gd name="connsiteY216" fmla="*/ 1511300 h 1797050"/>
                  <a:gd name="connsiteX217" fmla="*/ 1079500 w 2362200"/>
                  <a:gd name="connsiteY217" fmla="*/ 1530350 h 1797050"/>
                  <a:gd name="connsiteX218" fmla="*/ 1035050 w 2362200"/>
                  <a:gd name="connsiteY218" fmla="*/ 1530350 h 1797050"/>
                  <a:gd name="connsiteX219" fmla="*/ 1006475 w 2362200"/>
                  <a:gd name="connsiteY219" fmla="*/ 1574800 h 1797050"/>
                  <a:gd name="connsiteX220" fmla="*/ 958850 w 2362200"/>
                  <a:gd name="connsiteY220" fmla="*/ 1571625 h 1797050"/>
                  <a:gd name="connsiteX221" fmla="*/ 952500 w 2362200"/>
                  <a:gd name="connsiteY221" fmla="*/ 1587500 h 1797050"/>
                  <a:gd name="connsiteX222" fmla="*/ 965200 w 2362200"/>
                  <a:gd name="connsiteY222" fmla="*/ 1670050 h 1797050"/>
                  <a:gd name="connsiteX223" fmla="*/ 939800 w 2362200"/>
                  <a:gd name="connsiteY223" fmla="*/ 1714500 h 1797050"/>
                  <a:gd name="connsiteX224" fmla="*/ 901700 w 2362200"/>
                  <a:gd name="connsiteY224" fmla="*/ 1720850 h 1797050"/>
                  <a:gd name="connsiteX225" fmla="*/ 898525 w 2362200"/>
                  <a:gd name="connsiteY225" fmla="*/ 1746250 h 1797050"/>
                  <a:gd name="connsiteX226" fmla="*/ 869950 w 2362200"/>
                  <a:gd name="connsiteY226" fmla="*/ 1746250 h 1797050"/>
                  <a:gd name="connsiteX227" fmla="*/ 854075 w 2362200"/>
                  <a:gd name="connsiteY227" fmla="*/ 1758950 h 1797050"/>
                  <a:gd name="connsiteX228" fmla="*/ 847725 w 2362200"/>
                  <a:gd name="connsiteY228" fmla="*/ 1771650 h 1797050"/>
                  <a:gd name="connsiteX229" fmla="*/ 828675 w 2362200"/>
                  <a:gd name="connsiteY229" fmla="*/ 1765300 h 1797050"/>
                  <a:gd name="connsiteX230" fmla="*/ 819150 w 2362200"/>
                  <a:gd name="connsiteY230" fmla="*/ 1752600 h 1797050"/>
                  <a:gd name="connsiteX231" fmla="*/ 790575 w 2362200"/>
                  <a:gd name="connsiteY231" fmla="*/ 1771650 h 1797050"/>
                  <a:gd name="connsiteX232" fmla="*/ 692150 w 2362200"/>
                  <a:gd name="connsiteY232" fmla="*/ 1701800 h 1797050"/>
                  <a:gd name="connsiteX233" fmla="*/ 650875 w 2362200"/>
                  <a:gd name="connsiteY233" fmla="*/ 1720850 h 1797050"/>
                  <a:gd name="connsiteX234" fmla="*/ 615950 w 2362200"/>
                  <a:gd name="connsiteY234" fmla="*/ 1685925 h 1797050"/>
                  <a:gd name="connsiteX235" fmla="*/ 581025 w 2362200"/>
                  <a:gd name="connsiteY235" fmla="*/ 1689100 h 1797050"/>
                  <a:gd name="connsiteX236" fmla="*/ 571500 w 2362200"/>
                  <a:gd name="connsiteY236" fmla="*/ 1609725 h 1797050"/>
                  <a:gd name="connsiteX237" fmla="*/ 523875 w 2362200"/>
                  <a:gd name="connsiteY237"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76250 w 2362200"/>
                  <a:gd name="connsiteY4" fmla="*/ 1587500 h 1797050"/>
                  <a:gd name="connsiteX5" fmla="*/ 463550 w 2362200"/>
                  <a:gd name="connsiteY5" fmla="*/ 1597025 h 1797050"/>
                  <a:gd name="connsiteX6" fmla="*/ 476250 w 2362200"/>
                  <a:gd name="connsiteY6" fmla="*/ 1584325 h 1797050"/>
                  <a:gd name="connsiteX7" fmla="*/ 463550 w 2362200"/>
                  <a:gd name="connsiteY7" fmla="*/ 1568450 h 1797050"/>
                  <a:gd name="connsiteX8" fmla="*/ 457200 w 2362200"/>
                  <a:gd name="connsiteY8" fmla="*/ 1558925 h 1797050"/>
                  <a:gd name="connsiteX9" fmla="*/ 438150 w 2362200"/>
                  <a:gd name="connsiteY9" fmla="*/ 1552575 h 1797050"/>
                  <a:gd name="connsiteX10" fmla="*/ 428625 w 2362200"/>
                  <a:gd name="connsiteY10" fmla="*/ 1549400 h 1797050"/>
                  <a:gd name="connsiteX11" fmla="*/ 419100 w 2362200"/>
                  <a:gd name="connsiteY11" fmla="*/ 1539875 h 1797050"/>
                  <a:gd name="connsiteX12" fmla="*/ 406400 w 2362200"/>
                  <a:gd name="connsiteY12" fmla="*/ 1530350 h 1797050"/>
                  <a:gd name="connsiteX13" fmla="*/ 361950 w 2362200"/>
                  <a:gd name="connsiteY13" fmla="*/ 1498600 h 1797050"/>
                  <a:gd name="connsiteX14" fmla="*/ 336550 w 2362200"/>
                  <a:gd name="connsiteY14" fmla="*/ 1492250 h 1797050"/>
                  <a:gd name="connsiteX15" fmla="*/ 298450 w 2362200"/>
                  <a:gd name="connsiteY15" fmla="*/ 1444625 h 1797050"/>
                  <a:gd name="connsiteX16" fmla="*/ 269875 w 2362200"/>
                  <a:gd name="connsiteY16" fmla="*/ 1444625 h 1797050"/>
                  <a:gd name="connsiteX17" fmla="*/ 269875 w 2362200"/>
                  <a:gd name="connsiteY17" fmla="*/ 1406525 h 1797050"/>
                  <a:gd name="connsiteX18" fmla="*/ 257175 w 2362200"/>
                  <a:gd name="connsiteY18" fmla="*/ 1387475 h 1797050"/>
                  <a:gd name="connsiteX19" fmla="*/ 257175 w 2362200"/>
                  <a:gd name="connsiteY19" fmla="*/ 1327150 h 1797050"/>
                  <a:gd name="connsiteX20" fmla="*/ 276225 w 2362200"/>
                  <a:gd name="connsiteY20" fmla="*/ 1209675 h 1797050"/>
                  <a:gd name="connsiteX21" fmla="*/ 257175 w 2362200"/>
                  <a:gd name="connsiteY21" fmla="*/ 1162050 h 1797050"/>
                  <a:gd name="connsiteX22" fmla="*/ 273050 w 2362200"/>
                  <a:gd name="connsiteY22" fmla="*/ 1120775 h 1797050"/>
                  <a:gd name="connsiteX23" fmla="*/ 257175 w 2362200"/>
                  <a:gd name="connsiteY23" fmla="*/ 1066800 h 1797050"/>
                  <a:gd name="connsiteX24" fmla="*/ 257175 w 2362200"/>
                  <a:gd name="connsiteY24" fmla="*/ 1025525 h 1797050"/>
                  <a:gd name="connsiteX25" fmla="*/ 225425 w 2362200"/>
                  <a:gd name="connsiteY25" fmla="*/ 984250 h 1797050"/>
                  <a:gd name="connsiteX26" fmla="*/ 244475 w 2362200"/>
                  <a:gd name="connsiteY26" fmla="*/ 949325 h 1797050"/>
                  <a:gd name="connsiteX27" fmla="*/ 244475 w 2362200"/>
                  <a:gd name="connsiteY27" fmla="*/ 911225 h 1797050"/>
                  <a:gd name="connsiteX28" fmla="*/ 282575 w 2362200"/>
                  <a:gd name="connsiteY28" fmla="*/ 895350 h 1797050"/>
                  <a:gd name="connsiteX29" fmla="*/ 323850 w 2362200"/>
                  <a:gd name="connsiteY29" fmla="*/ 901700 h 1797050"/>
                  <a:gd name="connsiteX30" fmla="*/ 330200 w 2362200"/>
                  <a:gd name="connsiteY30" fmla="*/ 850900 h 1797050"/>
                  <a:gd name="connsiteX31" fmla="*/ 352425 w 2362200"/>
                  <a:gd name="connsiteY31" fmla="*/ 812800 h 1797050"/>
                  <a:gd name="connsiteX32" fmla="*/ 400050 w 2362200"/>
                  <a:gd name="connsiteY32" fmla="*/ 819150 h 1797050"/>
                  <a:gd name="connsiteX33" fmla="*/ 441325 w 2362200"/>
                  <a:gd name="connsiteY33" fmla="*/ 784225 h 1797050"/>
                  <a:gd name="connsiteX34" fmla="*/ 441325 w 2362200"/>
                  <a:gd name="connsiteY34" fmla="*/ 733425 h 1797050"/>
                  <a:gd name="connsiteX35" fmla="*/ 473075 w 2362200"/>
                  <a:gd name="connsiteY35" fmla="*/ 698500 h 1797050"/>
                  <a:gd name="connsiteX36" fmla="*/ 419100 w 2362200"/>
                  <a:gd name="connsiteY36" fmla="*/ 682625 h 1797050"/>
                  <a:gd name="connsiteX37" fmla="*/ 393700 w 2362200"/>
                  <a:gd name="connsiteY37" fmla="*/ 650875 h 1797050"/>
                  <a:gd name="connsiteX38" fmla="*/ 365125 w 2362200"/>
                  <a:gd name="connsiteY38" fmla="*/ 666750 h 1797050"/>
                  <a:gd name="connsiteX39" fmla="*/ 339725 w 2362200"/>
                  <a:gd name="connsiteY39" fmla="*/ 660400 h 1797050"/>
                  <a:gd name="connsiteX40" fmla="*/ 352425 w 2362200"/>
                  <a:gd name="connsiteY40" fmla="*/ 628650 h 1797050"/>
                  <a:gd name="connsiteX41" fmla="*/ 339725 w 2362200"/>
                  <a:gd name="connsiteY41" fmla="*/ 600075 h 1797050"/>
                  <a:gd name="connsiteX42" fmla="*/ 361950 w 2362200"/>
                  <a:gd name="connsiteY42" fmla="*/ 587375 h 1797050"/>
                  <a:gd name="connsiteX43" fmla="*/ 371475 w 2362200"/>
                  <a:gd name="connsiteY43" fmla="*/ 561975 h 1797050"/>
                  <a:gd name="connsiteX44" fmla="*/ 260350 w 2362200"/>
                  <a:gd name="connsiteY44" fmla="*/ 536575 h 1797050"/>
                  <a:gd name="connsiteX45" fmla="*/ 215900 w 2362200"/>
                  <a:gd name="connsiteY45" fmla="*/ 504825 h 1797050"/>
                  <a:gd name="connsiteX46" fmla="*/ 177800 w 2362200"/>
                  <a:gd name="connsiteY46" fmla="*/ 469900 h 1797050"/>
                  <a:gd name="connsiteX47" fmla="*/ 171450 w 2362200"/>
                  <a:gd name="connsiteY47" fmla="*/ 412750 h 1797050"/>
                  <a:gd name="connsiteX48" fmla="*/ 123825 w 2362200"/>
                  <a:gd name="connsiteY48" fmla="*/ 412750 h 1797050"/>
                  <a:gd name="connsiteX49" fmla="*/ 92075 w 2362200"/>
                  <a:gd name="connsiteY49" fmla="*/ 400050 h 1797050"/>
                  <a:gd name="connsiteX50" fmla="*/ 76200 w 2362200"/>
                  <a:gd name="connsiteY50" fmla="*/ 422275 h 1797050"/>
                  <a:gd name="connsiteX51" fmla="*/ 38100 w 2362200"/>
                  <a:gd name="connsiteY51" fmla="*/ 419100 h 1797050"/>
                  <a:gd name="connsiteX52" fmla="*/ 0 w 2362200"/>
                  <a:gd name="connsiteY52" fmla="*/ 377825 h 1797050"/>
                  <a:gd name="connsiteX53" fmla="*/ 31750 w 2362200"/>
                  <a:gd name="connsiteY53" fmla="*/ 349250 h 1797050"/>
                  <a:gd name="connsiteX54" fmla="*/ 12700 w 2362200"/>
                  <a:gd name="connsiteY54" fmla="*/ 336550 h 1797050"/>
                  <a:gd name="connsiteX55" fmla="*/ 12700 w 2362200"/>
                  <a:gd name="connsiteY55" fmla="*/ 304800 h 1797050"/>
                  <a:gd name="connsiteX56" fmla="*/ 34925 w 2362200"/>
                  <a:gd name="connsiteY56" fmla="*/ 292100 h 1797050"/>
                  <a:gd name="connsiteX57" fmla="*/ 25400 w 2362200"/>
                  <a:gd name="connsiteY57" fmla="*/ 260350 h 1797050"/>
                  <a:gd name="connsiteX58" fmla="*/ 63500 w 2362200"/>
                  <a:gd name="connsiteY58" fmla="*/ 254000 h 1797050"/>
                  <a:gd name="connsiteX59" fmla="*/ 114300 w 2362200"/>
                  <a:gd name="connsiteY59" fmla="*/ 228600 h 1797050"/>
                  <a:gd name="connsiteX60" fmla="*/ 123825 w 2362200"/>
                  <a:gd name="connsiteY60" fmla="*/ 222250 h 1797050"/>
                  <a:gd name="connsiteX61" fmla="*/ 130175 w 2362200"/>
                  <a:gd name="connsiteY61" fmla="*/ 193675 h 1797050"/>
                  <a:gd name="connsiteX62" fmla="*/ 161925 w 2362200"/>
                  <a:gd name="connsiteY62" fmla="*/ 196850 h 1797050"/>
                  <a:gd name="connsiteX63" fmla="*/ 171450 w 2362200"/>
                  <a:gd name="connsiteY63" fmla="*/ 165100 h 1797050"/>
                  <a:gd name="connsiteX64" fmla="*/ 187325 w 2362200"/>
                  <a:gd name="connsiteY64" fmla="*/ 161925 h 1797050"/>
                  <a:gd name="connsiteX65" fmla="*/ 193675 w 2362200"/>
                  <a:gd name="connsiteY65" fmla="*/ 98425 h 1797050"/>
                  <a:gd name="connsiteX66" fmla="*/ 241300 w 2362200"/>
                  <a:gd name="connsiteY66" fmla="*/ 107950 h 1797050"/>
                  <a:gd name="connsiteX67" fmla="*/ 295275 w 2362200"/>
                  <a:gd name="connsiteY67" fmla="*/ 104775 h 1797050"/>
                  <a:gd name="connsiteX68" fmla="*/ 330200 w 2362200"/>
                  <a:gd name="connsiteY68" fmla="*/ 98425 h 1797050"/>
                  <a:gd name="connsiteX69" fmla="*/ 330200 w 2362200"/>
                  <a:gd name="connsiteY69" fmla="*/ 98425 h 1797050"/>
                  <a:gd name="connsiteX70" fmla="*/ 342900 w 2362200"/>
                  <a:gd name="connsiteY70" fmla="*/ 114300 h 1797050"/>
                  <a:gd name="connsiteX71" fmla="*/ 374650 w 2362200"/>
                  <a:gd name="connsiteY71" fmla="*/ 127000 h 1797050"/>
                  <a:gd name="connsiteX72" fmla="*/ 400050 w 2362200"/>
                  <a:gd name="connsiteY72" fmla="*/ 107950 h 1797050"/>
                  <a:gd name="connsiteX73" fmla="*/ 400050 w 2362200"/>
                  <a:gd name="connsiteY73" fmla="*/ 107950 h 1797050"/>
                  <a:gd name="connsiteX74" fmla="*/ 409575 w 2362200"/>
                  <a:gd name="connsiteY74" fmla="*/ 120650 h 1797050"/>
                  <a:gd name="connsiteX75" fmla="*/ 425450 w 2362200"/>
                  <a:gd name="connsiteY75" fmla="*/ 120650 h 1797050"/>
                  <a:gd name="connsiteX76" fmla="*/ 431800 w 2362200"/>
                  <a:gd name="connsiteY76" fmla="*/ 98425 h 1797050"/>
                  <a:gd name="connsiteX77" fmla="*/ 365125 w 2362200"/>
                  <a:gd name="connsiteY77" fmla="*/ 53975 h 1797050"/>
                  <a:gd name="connsiteX78" fmla="*/ 377825 w 2362200"/>
                  <a:gd name="connsiteY78" fmla="*/ 41275 h 1797050"/>
                  <a:gd name="connsiteX79" fmla="*/ 438150 w 2362200"/>
                  <a:gd name="connsiteY79" fmla="*/ 50800 h 1797050"/>
                  <a:gd name="connsiteX80" fmla="*/ 454025 w 2362200"/>
                  <a:gd name="connsiteY80" fmla="*/ 63500 h 1797050"/>
                  <a:gd name="connsiteX81" fmla="*/ 508000 w 2362200"/>
                  <a:gd name="connsiteY81" fmla="*/ 79375 h 1797050"/>
                  <a:gd name="connsiteX82" fmla="*/ 606425 w 2362200"/>
                  <a:gd name="connsiteY82" fmla="*/ 22225 h 1797050"/>
                  <a:gd name="connsiteX83" fmla="*/ 638175 w 2362200"/>
                  <a:gd name="connsiteY83" fmla="*/ 34925 h 1797050"/>
                  <a:gd name="connsiteX84" fmla="*/ 644525 w 2362200"/>
                  <a:gd name="connsiteY84" fmla="*/ 0 h 1797050"/>
                  <a:gd name="connsiteX85" fmla="*/ 714375 w 2362200"/>
                  <a:gd name="connsiteY85" fmla="*/ 9525 h 1797050"/>
                  <a:gd name="connsiteX86" fmla="*/ 723900 w 2362200"/>
                  <a:gd name="connsiteY86" fmla="*/ 31750 h 1797050"/>
                  <a:gd name="connsiteX87" fmla="*/ 749300 w 2362200"/>
                  <a:gd name="connsiteY87" fmla="*/ 66675 h 1797050"/>
                  <a:gd name="connsiteX88" fmla="*/ 771525 w 2362200"/>
                  <a:gd name="connsiteY88" fmla="*/ 41275 h 1797050"/>
                  <a:gd name="connsiteX89" fmla="*/ 806450 w 2362200"/>
                  <a:gd name="connsiteY89" fmla="*/ 41275 h 1797050"/>
                  <a:gd name="connsiteX90" fmla="*/ 825500 w 2362200"/>
                  <a:gd name="connsiteY90" fmla="*/ 34925 h 1797050"/>
                  <a:gd name="connsiteX91" fmla="*/ 844550 w 2362200"/>
                  <a:gd name="connsiteY91" fmla="*/ 6350 h 1797050"/>
                  <a:gd name="connsiteX92" fmla="*/ 889000 w 2362200"/>
                  <a:gd name="connsiteY92" fmla="*/ 15875 h 1797050"/>
                  <a:gd name="connsiteX93" fmla="*/ 898525 w 2362200"/>
                  <a:gd name="connsiteY93" fmla="*/ 88900 h 1797050"/>
                  <a:gd name="connsiteX94" fmla="*/ 952500 w 2362200"/>
                  <a:gd name="connsiteY94" fmla="*/ 123825 h 1797050"/>
                  <a:gd name="connsiteX95" fmla="*/ 993775 w 2362200"/>
                  <a:gd name="connsiteY95" fmla="*/ 203200 h 1797050"/>
                  <a:gd name="connsiteX96" fmla="*/ 1038225 w 2362200"/>
                  <a:gd name="connsiteY96" fmla="*/ 231775 h 1797050"/>
                  <a:gd name="connsiteX97" fmla="*/ 1069975 w 2362200"/>
                  <a:gd name="connsiteY97" fmla="*/ 228600 h 1797050"/>
                  <a:gd name="connsiteX98" fmla="*/ 1127125 w 2362200"/>
                  <a:gd name="connsiteY98" fmla="*/ 285750 h 1797050"/>
                  <a:gd name="connsiteX99" fmla="*/ 1165225 w 2362200"/>
                  <a:gd name="connsiteY99" fmla="*/ 285750 h 1797050"/>
                  <a:gd name="connsiteX100" fmla="*/ 1206500 w 2362200"/>
                  <a:gd name="connsiteY100" fmla="*/ 317500 h 1797050"/>
                  <a:gd name="connsiteX101" fmla="*/ 1206500 w 2362200"/>
                  <a:gd name="connsiteY101" fmla="*/ 346075 h 1797050"/>
                  <a:gd name="connsiteX102" fmla="*/ 1279525 w 2362200"/>
                  <a:gd name="connsiteY102" fmla="*/ 384175 h 1797050"/>
                  <a:gd name="connsiteX103" fmla="*/ 1295400 w 2362200"/>
                  <a:gd name="connsiteY103" fmla="*/ 412750 h 1797050"/>
                  <a:gd name="connsiteX104" fmla="*/ 1298575 w 2362200"/>
                  <a:gd name="connsiteY104" fmla="*/ 412750 h 1797050"/>
                  <a:gd name="connsiteX105" fmla="*/ 1282700 w 2362200"/>
                  <a:gd name="connsiteY105" fmla="*/ 460375 h 1797050"/>
                  <a:gd name="connsiteX106" fmla="*/ 1336675 w 2362200"/>
                  <a:gd name="connsiteY106" fmla="*/ 508000 h 1797050"/>
                  <a:gd name="connsiteX107" fmla="*/ 1374775 w 2362200"/>
                  <a:gd name="connsiteY107" fmla="*/ 504825 h 1797050"/>
                  <a:gd name="connsiteX108" fmla="*/ 1403350 w 2362200"/>
                  <a:gd name="connsiteY108" fmla="*/ 530225 h 1797050"/>
                  <a:gd name="connsiteX109" fmla="*/ 1431925 w 2362200"/>
                  <a:gd name="connsiteY109" fmla="*/ 527050 h 1797050"/>
                  <a:gd name="connsiteX110" fmla="*/ 1466850 w 2362200"/>
                  <a:gd name="connsiteY110" fmla="*/ 555625 h 1797050"/>
                  <a:gd name="connsiteX111" fmla="*/ 1492250 w 2362200"/>
                  <a:gd name="connsiteY111" fmla="*/ 590550 h 1797050"/>
                  <a:gd name="connsiteX112" fmla="*/ 1489075 w 2362200"/>
                  <a:gd name="connsiteY112" fmla="*/ 590550 h 1797050"/>
                  <a:gd name="connsiteX113" fmla="*/ 1482725 w 2362200"/>
                  <a:gd name="connsiteY113" fmla="*/ 612775 h 1797050"/>
                  <a:gd name="connsiteX114" fmla="*/ 1482725 w 2362200"/>
                  <a:gd name="connsiteY114" fmla="*/ 612775 h 1797050"/>
                  <a:gd name="connsiteX115" fmla="*/ 1450975 w 2362200"/>
                  <a:gd name="connsiteY115" fmla="*/ 622300 h 1797050"/>
                  <a:gd name="connsiteX116" fmla="*/ 1511300 w 2362200"/>
                  <a:gd name="connsiteY116" fmla="*/ 638175 h 1797050"/>
                  <a:gd name="connsiteX117" fmla="*/ 1616075 w 2362200"/>
                  <a:gd name="connsiteY117" fmla="*/ 619125 h 1797050"/>
                  <a:gd name="connsiteX118" fmla="*/ 1628775 w 2362200"/>
                  <a:gd name="connsiteY118" fmla="*/ 612775 h 1797050"/>
                  <a:gd name="connsiteX119" fmla="*/ 1628775 w 2362200"/>
                  <a:gd name="connsiteY119" fmla="*/ 593725 h 1797050"/>
                  <a:gd name="connsiteX120" fmla="*/ 1641475 w 2362200"/>
                  <a:gd name="connsiteY120" fmla="*/ 593725 h 1797050"/>
                  <a:gd name="connsiteX121" fmla="*/ 1698625 w 2362200"/>
                  <a:gd name="connsiteY121" fmla="*/ 615950 h 1797050"/>
                  <a:gd name="connsiteX122" fmla="*/ 1701800 w 2362200"/>
                  <a:gd name="connsiteY122" fmla="*/ 574675 h 1797050"/>
                  <a:gd name="connsiteX123" fmla="*/ 1724025 w 2362200"/>
                  <a:gd name="connsiteY123" fmla="*/ 565150 h 1797050"/>
                  <a:gd name="connsiteX124" fmla="*/ 1803400 w 2362200"/>
                  <a:gd name="connsiteY124" fmla="*/ 508000 h 1797050"/>
                  <a:gd name="connsiteX125" fmla="*/ 1885950 w 2362200"/>
                  <a:gd name="connsiteY125" fmla="*/ 485775 h 1797050"/>
                  <a:gd name="connsiteX126" fmla="*/ 1952625 w 2362200"/>
                  <a:gd name="connsiteY126" fmla="*/ 415925 h 1797050"/>
                  <a:gd name="connsiteX127" fmla="*/ 1971675 w 2362200"/>
                  <a:gd name="connsiteY127" fmla="*/ 409575 h 1797050"/>
                  <a:gd name="connsiteX128" fmla="*/ 2006600 w 2362200"/>
                  <a:gd name="connsiteY128" fmla="*/ 396875 h 1797050"/>
                  <a:gd name="connsiteX129" fmla="*/ 2047875 w 2362200"/>
                  <a:gd name="connsiteY129" fmla="*/ 409575 h 1797050"/>
                  <a:gd name="connsiteX130" fmla="*/ 2085975 w 2362200"/>
                  <a:gd name="connsiteY130" fmla="*/ 457200 h 1797050"/>
                  <a:gd name="connsiteX131" fmla="*/ 2133600 w 2362200"/>
                  <a:gd name="connsiteY131" fmla="*/ 504825 h 1797050"/>
                  <a:gd name="connsiteX132" fmla="*/ 2190750 w 2362200"/>
                  <a:gd name="connsiteY132" fmla="*/ 536575 h 1797050"/>
                  <a:gd name="connsiteX133" fmla="*/ 2244725 w 2362200"/>
                  <a:gd name="connsiteY133" fmla="*/ 520700 h 1797050"/>
                  <a:gd name="connsiteX134" fmla="*/ 2270125 w 2362200"/>
                  <a:gd name="connsiteY134" fmla="*/ 533400 h 1797050"/>
                  <a:gd name="connsiteX135" fmla="*/ 2273300 w 2362200"/>
                  <a:gd name="connsiteY135" fmla="*/ 577850 h 1797050"/>
                  <a:gd name="connsiteX136" fmla="*/ 2324100 w 2362200"/>
                  <a:gd name="connsiteY136" fmla="*/ 606425 h 1797050"/>
                  <a:gd name="connsiteX137" fmla="*/ 2362200 w 2362200"/>
                  <a:gd name="connsiteY137" fmla="*/ 644525 h 1797050"/>
                  <a:gd name="connsiteX138" fmla="*/ 2298700 w 2362200"/>
                  <a:gd name="connsiteY138" fmla="*/ 800100 h 1797050"/>
                  <a:gd name="connsiteX139" fmla="*/ 2273300 w 2362200"/>
                  <a:gd name="connsiteY139" fmla="*/ 895350 h 1797050"/>
                  <a:gd name="connsiteX140" fmla="*/ 2247900 w 2362200"/>
                  <a:gd name="connsiteY140" fmla="*/ 949325 h 1797050"/>
                  <a:gd name="connsiteX141" fmla="*/ 2197100 w 2362200"/>
                  <a:gd name="connsiteY141" fmla="*/ 949325 h 1797050"/>
                  <a:gd name="connsiteX142" fmla="*/ 2174875 w 2362200"/>
                  <a:gd name="connsiteY142" fmla="*/ 993775 h 1797050"/>
                  <a:gd name="connsiteX143" fmla="*/ 2174875 w 2362200"/>
                  <a:gd name="connsiteY143" fmla="*/ 993775 h 1797050"/>
                  <a:gd name="connsiteX144" fmla="*/ 2181225 w 2362200"/>
                  <a:gd name="connsiteY144" fmla="*/ 1022350 h 1797050"/>
                  <a:gd name="connsiteX145" fmla="*/ 2146300 w 2362200"/>
                  <a:gd name="connsiteY145" fmla="*/ 1031875 h 1797050"/>
                  <a:gd name="connsiteX146" fmla="*/ 2095500 w 2362200"/>
                  <a:gd name="connsiteY146" fmla="*/ 1019175 h 1797050"/>
                  <a:gd name="connsiteX147" fmla="*/ 2101850 w 2362200"/>
                  <a:gd name="connsiteY147" fmla="*/ 1073150 h 1797050"/>
                  <a:gd name="connsiteX148" fmla="*/ 2114550 w 2362200"/>
                  <a:gd name="connsiteY148" fmla="*/ 1117600 h 1797050"/>
                  <a:gd name="connsiteX149" fmla="*/ 2051050 w 2362200"/>
                  <a:gd name="connsiteY149" fmla="*/ 1152525 h 1797050"/>
                  <a:gd name="connsiteX150" fmla="*/ 2066925 w 2362200"/>
                  <a:gd name="connsiteY150" fmla="*/ 1174750 h 1797050"/>
                  <a:gd name="connsiteX151" fmla="*/ 2047875 w 2362200"/>
                  <a:gd name="connsiteY151" fmla="*/ 1196975 h 1797050"/>
                  <a:gd name="connsiteX152" fmla="*/ 1968500 w 2362200"/>
                  <a:gd name="connsiteY152" fmla="*/ 1171575 h 1797050"/>
                  <a:gd name="connsiteX153" fmla="*/ 1943100 w 2362200"/>
                  <a:gd name="connsiteY153" fmla="*/ 1187450 h 1797050"/>
                  <a:gd name="connsiteX154" fmla="*/ 1908175 w 2362200"/>
                  <a:gd name="connsiteY154" fmla="*/ 1187450 h 1797050"/>
                  <a:gd name="connsiteX155" fmla="*/ 1908175 w 2362200"/>
                  <a:gd name="connsiteY155" fmla="*/ 1247775 h 1797050"/>
                  <a:gd name="connsiteX156" fmla="*/ 1924050 w 2362200"/>
                  <a:gd name="connsiteY156" fmla="*/ 1263650 h 1797050"/>
                  <a:gd name="connsiteX157" fmla="*/ 1933575 w 2362200"/>
                  <a:gd name="connsiteY157" fmla="*/ 1279525 h 1797050"/>
                  <a:gd name="connsiteX158" fmla="*/ 1943100 w 2362200"/>
                  <a:gd name="connsiteY158" fmla="*/ 1279525 h 1797050"/>
                  <a:gd name="connsiteX159" fmla="*/ 1933575 w 2362200"/>
                  <a:gd name="connsiteY159" fmla="*/ 1304925 h 1797050"/>
                  <a:gd name="connsiteX160" fmla="*/ 1952625 w 2362200"/>
                  <a:gd name="connsiteY160" fmla="*/ 1320800 h 1797050"/>
                  <a:gd name="connsiteX161" fmla="*/ 1949450 w 2362200"/>
                  <a:gd name="connsiteY161" fmla="*/ 1336675 h 1797050"/>
                  <a:gd name="connsiteX162" fmla="*/ 1905000 w 2362200"/>
                  <a:gd name="connsiteY162" fmla="*/ 1336675 h 1797050"/>
                  <a:gd name="connsiteX163" fmla="*/ 1901825 w 2362200"/>
                  <a:gd name="connsiteY163" fmla="*/ 1387475 h 1797050"/>
                  <a:gd name="connsiteX164" fmla="*/ 1901825 w 2362200"/>
                  <a:gd name="connsiteY164" fmla="*/ 1387475 h 1797050"/>
                  <a:gd name="connsiteX165" fmla="*/ 1901825 w 2362200"/>
                  <a:gd name="connsiteY165" fmla="*/ 1406525 h 1797050"/>
                  <a:gd name="connsiteX166" fmla="*/ 1936750 w 2362200"/>
                  <a:gd name="connsiteY166" fmla="*/ 1447800 h 1797050"/>
                  <a:gd name="connsiteX167" fmla="*/ 1990725 w 2362200"/>
                  <a:gd name="connsiteY167" fmla="*/ 1447800 h 1797050"/>
                  <a:gd name="connsiteX168" fmla="*/ 2060575 w 2362200"/>
                  <a:gd name="connsiteY168" fmla="*/ 1476375 h 1797050"/>
                  <a:gd name="connsiteX169" fmla="*/ 2060575 w 2362200"/>
                  <a:gd name="connsiteY169" fmla="*/ 1504950 h 1797050"/>
                  <a:gd name="connsiteX170" fmla="*/ 2035175 w 2362200"/>
                  <a:gd name="connsiteY170" fmla="*/ 1571625 h 1797050"/>
                  <a:gd name="connsiteX171" fmla="*/ 2063750 w 2362200"/>
                  <a:gd name="connsiteY171" fmla="*/ 1587500 h 1797050"/>
                  <a:gd name="connsiteX172" fmla="*/ 2105025 w 2362200"/>
                  <a:gd name="connsiteY172" fmla="*/ 1660525 h 1797050"/>
                  <a:gd name="connsiteX173" fmla="*/ 2054225 w 2362200"/>
                  <a:gd name="connsiteY173" fmla="*/ 1736725 h 1797050"/>
                  <a:gd name="connsiteX174" fmla="*/ 2028825 w 2362200"/>
                  <a:gd name="connsiteY174" fmla="*/ 1730375 h 1797050"/>
                  <a:gd name="connsiteX175" fmla="*/ 2006600 w 2362200"/>
                  <a:gd name="connsiteY175" fmla="*/ 1717675 h 1797050"/>
                  <a:gd name="connsiteX176" fmla="*/ 2000250 w 2362200"/>
                  <a:gd name="connsiteY176" fmla="*/ 1736725 h 1797050"/>
                  <a:gd name="connsiteX177" fmla="*/ 1958975 w 2362200"/>
                  <a:gd name="connsiteY177" fmla="*/ 1746250 h 1797050"/>
                  <a:gd name="connsiteX178" fmla="*/ 1952625 w 2362200"/>
                  <a:gd name="connsiteY178" fmla="*/ 1778000 h 1797050"/>
                  <a:gd name="connsiteX179" fmla="*/ 1901825 w 2362200"/>
                  <a:gd name="connsiteY179" fmla="*/ 1797050 h 1797050"/>
                  <a:gd name="connsiteX180" fmla="*/ 1879600 w 2362200"/>
                  <a:gd name="connsiteY180" fmla="*/ 1758950 h 1797050"/>
                  <a:gd name="connsiteX181" fmla="*/ 1841500 w 2362200"/>
                  <a:gd name="connsiteY181" fmla="*/ 1768475 h 1797050"/>
                  <a:gd name="connsiteX182" fmla="*/ 1844675 w 2362200"/>
                  <a:gd name="connsiteY182" fmla="*/ 1730375 h 1797050"/>
                  <a:gd name="connsiteX183" fmla="*/ 1825625 w 2362200"/>
                  <a:gd name="connsiteY183" fmla="*/ 1704975 h 1797050"/>
                  <a:gd name="connsiteX184" fmla="*/ 1860550 w 2362200"/>
                  <a:gd name="connsiteY184" fmla="*/ 1685925 h 1797050"/>
                  <a:gd name="connsiteX185" fmla="*/ 1803400 w 2362200"/>
                  <a:gd name="connsiteY185" fmla="*/ 1666875 h 1797050"/>
                  <a:gd name="connsiteX186" fmla="*/ 1790700 w 2362200"/>
                  <a:gd name="connsiteY186" fmla="*/ 1692275 h 1797050"/>
                  <a:gd name="connsiteX187" fmla="*/ 1746250 w 2362200"/>
                  <a:gd name="connsiteY187" fmla="*/ 1711325 h 1797050"/>
                  <a:gd name="connsiteX188" fmla="*/ 1739900 w 2362200"/>
                  <a:gd name="connsiteY188" fmla="*/ 1733550 h 1797050"/>
                  <a:gd name="connsiteX189" fmla="*/ 1724025 w 2362200"/>
                  <a:gd name="connsiteY189" fmla="*/ 1739900 h 1797050"/>
                  <a:gd name="connsiteX190" fmla="*/ 1701800 w 2362200"/>
                  <a:gd name="connsiteY190" fmla="*/ 1739900 h 1797050"/>
                  <a:gd name="connsiteX191" fmla="*/ 1714500 w 2362200"/>
                  <a:gd name="connsiteY191" fmla="*/ 1704975 h 1797050"/>
                  <a:gd name="connsiteX192" fmla="*/ 1739900 w 2362200"/>
                  <a:gd name="connsiteY192" fmla="*/ 1679575 h 1797050"/>
                  <a:gd name="connsiteX193" fmla="*/ 1730375 w 2362200"/>
                  <a:gd name="connsiteY193" fmla="*/ 1654175 h 1797050"/>
                  <a:gd name="connsiteX194" fmla="*/ 1708150 w 2362200"/>
                  <a:gd name="connsiteY194" fmla="*/ 1654175 h 1797050"/>
                  <a:gd name="connsiteX195" fmla="*/ 1695450 w 2362200"/>
                  <a:gd name="connsiteY195" fmla="*/ 1679575 h 1797050"/>
                  <a:gd name="connsiteX196" fmla="*/ 1663700 w 2362200"/>
                  <a:gd name="connsiteY196" fmla="*/ 1685925 h 1797050"/>
                  <a:gd name="connsiteX197" fmla="*/ 1628775 w 2362200"/>
                  <a:gd name="connsiteY197" fmla="*/ 1698625 h 1797050"/>
                  <a:gd name="connsiteX198" fmla="*/ 1600200 w 2362200"/>
                  <a:gd name="connsiteY198" fmla="*/ 1670050 h 1797050"/>
                  <a:gd name="connsiteX199" fmla="*/ 1597025 w 2362200"/>
                  <a:gd name="connsiteY199" fmla="*/ 1635125 h 1797050"/>
                  <a:gd name="connsiteX200" fmla="*/ 1568450 w 2362200"/>
                  <a:gd name="connsiteY200" fmla="*/ 1619250 h 1797050"/>
                  <a:gd name="connsiteX201" fmla="*/ 1558925 w 2362200"/>
                  <a:gd name="connsiteY201" fmla="*/ 1584325 h 1797050"/>
                  <a:gd name="connsiteX202" fmla="*/ 1517650 w 2362200"/>
                  <a:gd name="connsiteY202" fmla="*/ 1555750 h 1797050"/>
                  <a:gd name="connsiteX203" fmla="*/ 1498600 w 2362200"/>
                  <a:gd name="connsiteY203" fmla="*/ 1558925 h 1797050"/>
                  <a:gd name="connsiteX204" fmla="*/ 1466850 w 2362200"/>
                  <a:gd name="connsiteY204" fmla="*/ 1603375 h 1797050"/>
                  <a:gd name="connsiteX205" fmla="*/ 1419225 w 2362200"/>
                  <a:gd name="connsiteY205" fmla="*/ 1622425 h 1797050"/>
                  <a:gd name="connsiteX206" fmla="*/ 1393825 w 2362200"/>
                  <a:gd name="connsiteY206" fmla="*/ 1587500 h 1797050"/>
                  <a:gd name="connsiteX207" fmla="*/ 1368425 w 2362200"/>
                  <a:gd name="connsiteY207" fmla="*/ 1587500 h 1797050"/>
                  <a:gd name="connsiteX208" fmla="*/ 1270000 w 2362200"/>
                  <a:gd name="connsiteY208" fmla="*/ 1511300 h 1797050"/>
                  <a:gd name="connsiteX209" fmla="*/ 1276350 w 2362200"/>
                  <a:gd name="connsiteY209" fmla="*/ 1463675 h 1797050"/>
                  <a:gd name="connsiteX210" fmla="*/ 1238250 w 2362200"/>
                  <a:gd name="connsiteY210" fmla="*/ 1457325 h 1797050"/>
                  <a:gd name="connsiteX211" fmla="*/ 1222375 w 2362200"/>
                  <a:gd name="connsiteY211" fmla="*/ 1482725 h 1797050"/>
                  <a:gd name="connsiteX212" fmla="*/ 1187450 w 2362200"/>
                  <a:gd name="connsiteY212" fmla="*/ 1482725 h 1797050"/>
                  <a:gd name="connsiteX213" fmla="*/ 1139825 w 2362200"/>
                  <a:gd name="connsiteY213" fmla="*/ 1460500 h 1797050"/>
                  <a:gd name="connsiteX214" fmla="*/ 1092200 w 2362200"/>
                  <a:gd name="connsiteY214" fmla="*/ 1495425 h 1797050"/>
                  <a:gd name="connsiteX215" fmla="*/ 1098550 w 2362200"/>
                  <a:gd name="connsiteY215" fmla="*/ 1511300 h 1797050"/>
                  <a:gd name="connsiteX216" fmla="*/ 1079500 w 2362200"/>
                  <a:gd name="connsiteY216" fmla="*/ 1530350 h 1797050"/>
                  <a:gd name="connsiteX217" fmla="*/ 1035050 w 2362200"/>
                  <a:gd name="connsiteY217" fmla="*/ 1530350 h 1797050"/>
                  <a:gd name="connsiteX218" fmla="*/ 1006475 w 2362200"/>
                  <a:gd name="connsiteY218" fmla="*/ 1574800 h 1797050"/>
                  <a:gd name="connsiteX219" fmla="*/ 958850 w 2362200"/>
                  <a:gd name="connsiteY219" fmla="*/ 1571625 h 1797050"/>
                  <a:gd name="connsiteX220" fmla="*/ 952500 w 2362200"/>
                  <a:gd name="connsiteY220" fmla="*/ 1587500 h 1797050"/>
                  <a:gd name="connsiteX221" fmla="*/ 965200 w 2362200"/>
                  <a:gd name="connsiteY221" fmla="*/ 1670050 h 1797050"/>
                  <a:gd name="connsiteX222" fmla="*/ 939800 w 2362200"/>
                  <a:gd name="connsiteY222" fmla="*/ 1714500 h 1797050"/>
                  <a:gd name="connsiteX223" fmla="*/ 901700 w 2362200"/>
                  <a:gd name="connsiteY223" fmla="*/ 1720850 h 1797050"/>
                  <a:gd name="connsiteX224" fmla="*/ 898525 w 2362200"/>
                  <a:gd name="connsiteY224" fmla="*/ 1746250 h 1797050"/>
                  <a:gd name="connsiteX225" fmla="*/ 869950 w 2362200"/>
                  <a:gd name="connsiteY225" fmla="*/ 1746250 h 1797050"/>
                  <a:gd name="connsiteX226" fmla="*/ 854075 w 2362200"/>
                  <a:gd name="connsiteY226" fmla="*/ 1758950 h 1797050"/>
                  <a:gd name="connsiteX227" fmla="*/ 847725 w 2362200"/>
                  <a:gd name="connsiteY227" fmla="*/ 1771650 h 1797050"/>
                  <a:gd name="connsiteX228" fmla="*/ 828675 w 2362200"/>
                  <a:gd name="connsiteY228" fmla="*/ 1765300 h 1797050"/>
                  <a:gd name="connsiteX229" fmla="*/ 819150 w 2362200"/>
                  <a:gd name="connsiteY229" fmla="*/ 1752600 h 1797050"/>
                  <a:gd name="connsiteX230" fmla="*/ 790575 w 2362200"/>
                  <a:gd name="connsiteY230" fmla="*/ 1771650 h 1797050"/>
                  <a:gd name="connsiteX231" fmla="*/ 692150 w 2362200"/>
                  <a:gd name="connsiteY231" fmla="*/ 1701800 h 1797050"/>
                  <a:gd name="connsiteX232" fmla="*/ 650875 w 2362200"/>
                  <a:gd name="connsiteY232" fmla="*/ 1720850 h 1797050"/>
                  <a:gd name="connsiteX233" fmla="*/ 615950 w 2362200"/>
                  <a:gd name="connsiteY233" fmla="*/ 1685925 h 1797050"/>
                  <a:gd name="connsiteX234" fmla="*/ 581025 w 2362200"/>
                  <a:gd name="connsiteY234" fmla="*/ 1689100 h 1797050"/>
                  <a:gd name="connsiteX235" fmla="*/ 571500 w 2362200"/>
                  <a:gd name="connsiteY235" fmla="*/ 1609725 h 1797050"/>
                  <a:gd name="connsiteX236" fmla="*/ 523875 w 2362200"/>
                  <a:gd name="connsiteY236"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76250 w 2362200"/>
                  <a:gd name="connsiteY4" fmla="*/ 1587500 h 1797050"/>
                  <a:gd name="connsiteX5" fmla="*/ 476250 w 2362200"/>
                  <a:gd name="connsiteY5" fmla="*/ 1584325 h 1797050"/>
                  <a:gd name="connsiteX6" fmla="*/ 463550 w 2362200"/>
                  <a:gd name="connsiteY6" fmla="*/ 1568450 h 1797050"/>
                  <a:gd name="connsiteX7" fmla="*/ 457200 w 2362200"/>
                  <a:gd name="connsiteY7" fmla="*/ 1558925 h 1797050"/>
                  <a:gd name="connsiteX8" fmla="*/ 438150 w 2362200"/>
                  <a:gd name="connsiteY8" fmla="*/ 1552575 h 1797050"/>
                  <a:gd name="connsiteX9" fmla="*/ 428625 w 2362200"/>
                  <a:gd name="connsiteY9" fmla="*/ 1549400 h 1797050"/>
                  <a:gd name="connsiteX10" fmla="*/ 419100 w 2362200"/>
                  <a:gd name="connsiteY10" fmla="*/ 1539875 h 1797050"/>
                  <a:gd name="connsiteX11" fmla="*/ 406400 w 2362200"/>
                  <a:gd name="connsiteY11" fmla="*/ 1530350 h 1797050"/>
                  <a:gd name="connsiteX12" fmla="*/ 361950 w 2362200"/>
                  <a:gd name="connsiteY12" fmla="*/ 1498600 h 1797050"/>
                  <a:gd name="connsiteX13" fmla="*/ 336550 w 2362200"/>
                  <a:gd name="connsiteY13" fmla="*/ 1492250 h 1797050"/>
                  <a:gd name="connsiteX14" fmla="*/ 298450 w 2362200"/>
                  <a:gd name="connsiteY14" fmla="*/ 1444625 h 1797050"/>
                  <a:gd name="connsiteX15" fmla="*/ 269875 w 2362200"/>
                  <a:gd name="connsiteY15" fmla="*/ 1444625 h 1797050"/>
                  <a:gd name="connsiteX16" fmla="*/ 269875 w 2362200"/>
                  <a:gd name="connsiteY16" fmla="*/ 1406525 h 1797050"/>
                  <a:gd name="connsiteX17" fmla="*/ 257175 w 2362200"/>
                  <a:gd name="connsiteY17" fmla="*/ 1387475 h 1797050"/>
                  <a:gd name="connsiteX18" fmla="*/ 257175 w 2362200"/>
                  <a:gd name="connsiteY18" fmla="*/ 1327150 h 1797050"/>
                  <a:gd name="connsiteX19" fmla="*/ 276225 w 2362200"/>
                  <a:gd name="connsiteY19" fmla="*/ 1209675 h 1797050"/>
                  <a:gd name="connsiteX20" fmla="*/ 257175 w 2362200"/>
                  <a:gd name="connsiteY20" fmla="*/ 1162050 h 1797050"/>
                  <a:gd name="connsiteX21" fmla="*/ 273050 w 2362200"/>
                  <a:gd name="connsiteY21" fmla="*/ 1120775 h 1797050"/>
                  <a:gd name="connsiteX22" fmla="*/ 257175 w 2362200"/>
                  <a:gd name="connsiteY22" fmla="*/ 1066800 h 1797050"/>
                  <a:gd name="connsiteX23" fmla="*/ 257175 w 2362200"/>
                  <a:gd name="connsiteY23" fmla="*/ 1025525 h 1797050"/>
                  <a:gd name="connsiteX24" fmla="*/ 225425 w 2362200"/>
                  <a:gd name="connsiteY24" fmla="*/ 984250 h 1797050"/>
                  <a:gd name="connsiteX25" fmla="*/ 244475 w 2362200"/>
                  <a:gd name="connsiteY25" fmla="*/ 949325 h 1797050"/>
                  <a:gd name="connsiteX26" fmla="*/ 244475 w 2362200"/>
                  <a:gd name="connsiteY26" fmla="*/ 911225 h 1797050"/>
                  <a:gd name="connsiteX27" fmla="*/ 282575 w 2362200"/>
                  <a:gd name="connsiteY27" fmla="*/ 895350 h 1797050"/>
                  <a:gd name="connsiteX28" fmla="*/ 323850 w 2362200"/>
                  <a:gd name="connsiteY28" fmla="*/ 901700 h 1797050"/>
                  <a:gd name="connsiteX29" fmla="*/ 330200 w 2362200"/>
                  <a:gd name="connsiteY29" fmla="*/ 850900 h 1797050"/>
                  <a:gd name="connsiteX30" fmla="*/ 352425 w 2362200"/>
                  <a:gd name="connsiteY30" fmla="*/ 812800 h 1797050"/>
                  <a:gd name="connsiteX31" fmla="*/ 400050 w 2362200"/>
                  <a:gd name="connsiteY31" fmla="*/ 819150 h 1797050"/>
                  <a:gd name="connsiteX32" fmla="*/ 441325 w 2362200"/>
                  <a:gd name="connsiteY32" fmla="*/ 784225 h 1797050"/>
                  <a:gd name="connsiteX33" fmla="*/ 441325 w 2362200"/>
                  <a:gd name="connsiteY33" fmla="*/ 733425 h 1797050"/>
                  <a:gd name="connsiteX34" fmla="*/ 473075 w 2362200"/>
                  <a:gd name="connsiteY34" fmla="*/ 698500 h 1797050"/>
                  <a:gd name="connsiteX35" fmla="*/ 419100 w 2362200"/>
                  <a:gd name="connsiteY35" fmla="*/ 682625 h 1797050"/>
                  <a:gd name="connsiteX36" fmla="*/ 393700 w 2362200"/>
                  <a:gd name="connsiteY36" fmla="*/ 650875 h 1797050"/>
                  <a:gd name="connsiteX37" fmla="*/ 365125 w 2362200"/>
                  <a:gd name="connsiteY37" fmla="*/ 666750 h 1797050"/>
                  <a:gd name="connsiteX38" fmla="*/ 339725 w 2362200"/>
                  <a:gd name="connsiteY38" fmla="*/ 660400 h 1797050"/>
                  <a:gd name="connsiteX39" fmla="*/ 352425 w 2362200"/>
                  <a:gd name="connsiteY39" fmla="*/ 628650 h 1797050"/>
                  <a:gd name="connsiteX40" fmla="*/ 339725 w 2362200"/>
                  <a:gd name="connsiteY40" fmla="*/ 600075 h 1797050"/>
                  <a:gd name="connsiteX41" fmla="*/ 361950 w 2362200"/>
                  <a:gd name="connsiteY41" fmla="*/ 587375 h 1797050"/>
                  <a:gd name="connsiteX42" fmla="*/ 371475 w 2362200"/>
                  <a:gd name="connsiteY42" fmla="*/ 561975 h 1797050"/>
                  <a:gd name="connsiteX43" fmla="*/ 260350 w 2362200"/>
                  <a:gd name="connsiteY43" fmla="*/ 536575 h 1797050"/>
                  <a:gd name="connsiteX44" fmla="*/ 215900 w 2362200"/>
                  <a:gd name="connsiteY44" fmla="*/ 504825 h 1797050"/>
                  <a:gd name="connsiteX45" fmla="*/ 177800 w 2362200"/>
                  <a:gd name="connsiteY45" fmla="*/ 469900 h 1797050"/>
                  <a:gd name="connsiteX46" fmla="*/ 171450 w 2362200"/>
                  <a:gd name="connsiteY46" fmla="*/ 412750 h 1797050"/>
                  <a:gd name="connsiteX47" fmla="*/ 123825 w 2362200"/>
                  <a:gd name="connsiteY47" fmla="*/ 412750 h 1797050"/>
                  <a:gd name="connsiteX48" fmla="*/ 92075 w 2362200"/>
                  <a:gd name="connsiteY48" fmla="*/ 400050 h 1797050"/>
                  <a:gd name="connsiteX49" fmla="*/ 76200 w 2362200"/>
                  <a:gd name="connsiteY49" fmla="*/ 422275 h 1797050"/>
                  <a:gd name="connsiteX50" fmla="*/ 38100 w 2362200"/>
                  <a:gd name="connsiteY50" fmla="*/ 419100 h 1797050"/>
                  <a:gd name="connsiteX51" fmla="*/ 0 w 2362200"/>
                  <a:gd name="connsiteY51" fmla="*/ 377825 h 1797050"/>
                  <a:gd name="connsiteX52" fmla="*/ 31750 w 2362200"/>
                  <a:gd name="connsiteY52" fmla="*/ 349250 h 1797050"/>
                  <a:gd name="connsiteX53" fmla="*/ 12700 w 2362200"/>
                  <a:gd name="connsiteY53" fmla="*/ 336550 h 1797050"/>
                  <a:gd name="connsiteX54" fmla="*/ 12700 w 2362200"/>
                  <a:gd name="connsiteY54" fmla="*/ 304800 h 1797050"/>
                  <a:gd name="connsiteX55" fmla="*/ 34925 w 2362200"/>
                  <a:gd name="connsiteY55" fmla="*/ 292100 h 1797050"/>
                  <a:gd name="connsiteX56" fmla="*/ 25400 w 2362200"/>
                  <a:gd name="connsiteY56" fmla="*/ 260350 h 1797050"/>
                  <a:gd name="connsiteX57" fmla="*/ 63500 w 2362200"/>
                  <a:gd name="connsiteY57" fmla="*/ 254000 h 1797050"/>
                  <a:gd name="connsiteX58" fmla="*/ 114300 w 2362200"/>
                  <a:gd name="connsiteY58" fmla="*/ 228600 h 1797050"/>
                  <a:gd name="connsiteX59" fmla="*/ 123825 w 2362200"/>
                  <a:gd name="connsiteY59" fmla="*/ 222250 h 1797050"/>
                  <a:gd name="connsiteX60" fmla="*/ 130175 w 2362200"/>
                  <a:gd name="connsiteY60" fmla="*/ 193675 h 1797050"/>
                  <a:gd name="connsiteX61" fmla="*/ 161925 w 2362200"/>
                  <a:gd name="connsiteY61" fmla="*/ 196850 h 1797050"/>
                  <a:gd name="connsiteX62" fmla="*/ 171450 w 2362200"/>
                  <a:gd name="connsiteY62" fmla="*/ 165100 h 1797050"/>
                  <a:gd name="connsiteX63" fmla="*/ 187325 w 2362200"/>
                  <a:gd name="connsiteY63" fmla="*/ 161925 h 1797050"/>
                  <a:gd name="connsiteX64" fmla="*/ 193675 w 2362200"/>
                  <a:gd name="connsiteY64" fmla="*/ 98425 h 1797050"/>
                  <a:gd name="connsiteX65" fmla="*/ 241300 w 2362200"/>
                  <a:gd name="connsiteY65" fmla="*/ 107950 h 1797050"/>
                  <a:gd name="connsiteX66" fmla="*/ 295275 w 2362200"/>
                  <a:gd name="connsiteY66" fmla="*/ 104775 h 1797050"/>
                  <a:gd name="connsiteX67" fmla="*/ 330200 w 2362200"/>
                  <a:gd name="connsiteY67" fmla="*/ 98425 h 1797050"/>
                  <a:gd name="connsiteX68" fmla="*/ 330200 w 2362200"/>
                  <a:gd name="connsiteY68" fmla="*/ 98425 h 1797050"/>
                  <a:gd name="connsiteX69" fmla="*/ 342900 w 2362200"/>
                  <a:gd name="connsiteY69" fmla="*/ 114300 h 1797050"/>
                  <a:gd name="connsiteX70" fmla="*/ 374650 w 2362200"/>
                  <a:gd name="connsiteY70" fmla="*/ 127000 h 1797050"/>
                  <a:gd name="connsiteX71" fmla="*/ 400050 w 2362200"/>
                  <a:gd name="connsiteY71" fmla="*/ 107950 h 1797050"/>
                  <a:gd name="connsiteX72" fmla="*/ 400050 w 2362200"/>
                  <a:gd name="connsiteY72" fmla="*/ 107950 h 1797050"/>
                  <a:gd name="connsiteX73" fmla="*/ 409575 w 2362200"/>
                  <a:gd name="connsiteY73" fmla="*/ 120650 h 1797050"/>
                  <a:gd name="connsiteX74" fmla="*/ 425450 w 2362200"/>
                  <a:gd name="connsiteY74" fmla="*/ 120650 h 1797050"/>
                  <a:gd name="connsiteX75" fmla="*/ 431800 w 2362200"/>
                  <a:gd name="connsiteY75" fmla="*/ 98425 h 1797050"/>
                  <a:gd name="connsiteX76" fmla="*/ 365125 w 2362200"/>
                  <a:gd name="connsiteY76" fmla="*/ 53975 h 1797050"/>
                  <a:gd name="connsiteX77" fmla="*/ 377825 w 2362200"/>
                  <a:gd name="connsiteY77" fmla="*/ 41275 h 1797050"/>
                  <a:gd name="connsiteX78" fmla="*/ 438150 w 2362200"/>
                  <a:gd name="connsiteY78" fmla="*/ 50800 h 1797050"/>
                  <a:gd name="connsiteX79" fmla="*/ 454025 w 2362200"/>
                  <a:gd name="connsiteY79" fmla="*/ 63500 h 1797050"/>
                  <a:gd name="connsiteX80" fmla="*/ 508000 w 2362200"/>
                  <a:gd name="connsiteY80" fmla="*/ 79375 h 1797050"/>
                  <a:gd name="connsiteX81" fmla="*/ 606425 w 2362200"/>
                  <a:gd name="connsiteY81" fmla="*/ 22225 h 1797050"/>
                  <a:gd name="connsiteX82" fmla="*/ 638175 w 2362200"/>
                  <a:gd name="connsiteY82" fmla="*/ 34925 h 1797050"/>
                  <a:gd name="connsiteX83" fmla="*/ 644525 w 2362200"/>
                  <a:gd name="connsiteY83" fmla="*/ 0 h 1797050"/>
                  <a:gd name="connsiteX84" fmla="*/ 714375 w 2362200"/>
                  <a:gd name="connsiteY84" fmla="*/ 9525 h 1797050"/>
                  <a:gd name="connsiteX85" fmla="*/ 723900 w 2362200"/>
                  <a:gd name="connsiteY85" fmla="*/ 31750 h 1797050"/>
                  <a:gd name="connsiteX86" fmla="*/ 749300 w 2362200"/>
                  <a:gd name="connsiteY86" fmla="*/ 66675 h 1797050"/>
                  <a:gd name="connsiteX87" fmla="*/ 771525 w 2362200"/>
                  <a:gd name="connsiteY87" fmla="*/ 41275 h 1797050"/>
                  <a:gd name="connsiteX88" fmla="*/ 806450 w 2362200"/>
                  <a:gd name="connsiteY88" fmla="*/ 41275 h 1797050"/>
                  <a:gd name="connsiteX89" fmla="*/ 825500 w 2362200"/>
                  <a:gd name="connsiteY89" fmla="*/ 34925 h 1797050"/>
                  <a:gd name="connsiteX90" fmla="*/ 844550 w 2362200"/>
                  <a:gd name="connsiteY90" fmla="*/ 6350 h 1797050"/>
                  <a:gd name="connsiteX91" fmla="*/ 889000 w 2362200"/>
                  <a:gd name="connsiteY91" fmla="*/ 15875 h 1797050"/>
                  <a:gd name="connsiteX92" fmla="*/ 898525 w 2362200"/>
                  <a:gd name="connsiteY92" fmla="*/ 88900 h 1797050"/>
                  <a:gd name="connsiteX93" fmla="*/ 952500 w 2362200"/>
                  <a:gd name="connsiteY93" fmla="*/ 123825 h 1797050"/>
                  <a:gd name="connsiteX94" fmla="*/ 993775 w 2362200"/>
                  <a:gd name="connsiteY94" fmla="*/ 203200 h 1797050"/>
                  <a:gd name="connsiteX95" fmla="*/ 1038225 w 2362200"/>
                  <a:gd name="connsiteY95" fmla="*/ 231775 h 1797050"/>
                  <a:gd name="connsiteX96" fmla="*/ 1069975 w 2362200"/>
                  <a:gd name="connsiteY96" fmla="*/ 228600 h 1797050"/>
                  <a:gd name="connsiteX97" fmla="*/ 1127125 w 2362200"/>
                  <a:gd name="connsiteY97" fmla="*/ 285750 h 1797050"/>
                  <a:gd name="connsiteX98" fmla="*/ 1165225 w 2362200"/>
                  <a:gd name="connsiteY98" fmla="*/ 285750 h 1797050"/>
                  <a:gd name="connsiteX99" fmla="*/ 1206500 w 2362200"/>
                  <a:gd name="connsiteY99" fmla="*/ 317500 h 1797050"/>
                  <a:gd name="connsiteX100" fmla="*/ 1206500 w 2362200"/>
                  <a:gd name="connsiteY100" fmla="*/ 346075 h 1797050"/>
                  <a:gd name="connsiteX101" fmla="*/ 1279525 w 2362200"/>
                  <a:gd name="connsiteY101" fmla="*/ 384175 h 1797050"/>
                  <a:gd name="connsiteX102" fmla="*/ 1295400 w 2362200"/>
                  <a:gd name="connsiteY102" fmla="*/ 412750 h 1797050"/>
                  <a:gd name="connsiteX103" fmla="*/ 1298575 w 2362200"/>
                  <a:gd name="connsiteY103" fmla="*/ 412750 h 1797050"/>
                  <a:gd name="connsiteX104" fmla="*/ 1282700 w 2362200"/>
                  <a:gd name="connsiteY104" fmla="*/ 460375 h 1797050"/>
                  <a:gd name="connsiteX105" fmla="*/ 1336675 w 2362200"/>
                  <a:gd name="connsiteY105" fmla="*/ 508000 h 1797050"/>
                  <a:gd name="connsiteX106" fmla="*/ 1374775 w 2362200"/>
                  <a:gd name="connsiteY106" fmla="*/ 504825 h 1797050"/>
                  <a:gd name="connsiteX107" fmla="*/ 1403350 w 2362200"/>
                  <a:gd name="connsiteY107" fmla="*/ 530225 h 1797050"/>
                  <a:gd name="connsiteX108" fmla="*/ 1431925 w 2362200"/>
                  <a:gd name="connsiteY108" fmla="*/ 527050 h 1797050"/>
                  <a:gd name="connsiteX109" fmla="*/ 1466850 w 2362200"/>
                  <a:gd name="connsiteY109" fmla="*/ 555625 h 1797050"/>
                  <a:gd name="connsiteX110" fmla="*/ 1492250 w 2362200"/>
                  <a:gd name="connsiteY110" fmla="*/ 590550 h 1797050"/>
                  <a:gd name="connsiteX111" fmla="*/ 1489075 w 2362200"/>
                  <a:gd name="connsiteY111" fmla="*/ 590550 h 1797050"/>
                  <a:gd name="connsiteX112" fmla="*/ 1482725 w 2362200"/>
                  <a:gd name="connsiteY112" fmla="*/ 612775 h 1797050"/>
                  <a:gd name="connsiteX113" fmla="*/ 1482725 w 2362200"/>
                  <a:gd name="connsiteY113" fmla="*/ 612775 h 1797050"/>
                  <a:gd name="connsiteX114" fmla="*/ 1450975 w 2362200"/>
                  <a:gd name="connsiteY114" fmla="*/ 622300 h 1797050"/>
                  <a:gd name="connsiteX115" fmla="*/ 1511300 w 2362200"/>
                  <a:gd name="connsiteY115" fmla="*/ 638175 h 1797050"/>
                  <a:gd name="connsiteX116" fmla="*/ 1616075 w 2362200"/>
                  <a:gd name="connsiteY116" fmla="*/ 619125 h 1797050"/>
                  <a:gd name="connsiteX117" fmla="*/ 1628775 w 2362200"/>
                  <a:gd name="connsiteY117" fmla="*/ 612775 h 1797050"/>
                  <a:gd name="connsiteX118" fmla="*/ 1628775 w 2362200"/>
                  <a:gd name="connsiteY118" fmla="*/ 593725 h 1797050"/>
                  <a:gd name="connsiteX119" fmla="*/ 1641475 w 2362200"/>
                  <a:gd name="connsiteY119" fmla="*/ 593725 h 1797050"/>
                  <a:gd name="connsiteX120" fmla="*/ 1698625 w 2362200"/>
                  <a:gd name="connsiteY120" fmla="*/ 615950 h 1797050"/>
                  <a:gd name="connsiteX121" fmla="*/ 1701800 w 2362200"/>
                  <a:gd name="connsiteY121" fmla="*/ 574675 h 1797050"/>
                  <a:gd name="connsiteX122" fmla="*/ 1724025 w 2362200"/>
                  <a:gd name="connsiteY122" fmla="*/ 565150 h 1797050"/>
                  <a:gd name="connsiteX123" fmla="*/ 1803400 w 2362200"/>
                  <a:gd name="connsiteY123" fmla="*/ 508000 h 1797050"/>
                  <a:gd name="connsiteX124" fmla="*/ 1885950 w 2362200"/>
                  <a:gd name="connsiteY124" fmla="*/ 485775 h 1797050"/>
                  <a:gd name="connsiteX125" fmla="*/ 1952625 w 2362200"/>
                  <a:gd name="connsiteY125" fmla="*/ 415925 h 1797050"/>
                  <a:gd name="connsiteX126" fmla="*/ 1971675 w 2362200"/>
                  <a:gd name="connsiteY126" fmla="*/ 409575 h 1797050"/>
                  <a:gd name="connsiteX127" fmla="*/ 2006600 w 2362200"/>
                  <a:gd name="connsiteY127" fmla="*/ 396875 h 1797050"/>
                  <a:gd name="connsiteX128" fmla="*/ 2047875 w 2362200"/>
                  <a:gd name="connsiteY128" fmla="*/ 409575 h 1797050"/>
                  <a:gd name="connsiteX129" fmla="*/ 2085975 w 2362200"/>
                  <a:gd name="connsiteY129" fmla="*/ 457200 h 1797050"/>
                  <a:gd name="connsiteX130" fmla="*/ 2133600 w 2362200"/>
                  <a:gd name="connsiteY130" fmla="*/ 504825 h 1797050"/>
                  <a:gd name="connsiteX131" fmla="*/ 2190750 w 2362200"/>
                  <a:gd name="connsiteY131" fmla="*/ 536575 h 1797050"/>
                  <a:gd name="connsiteX132" fmla="*/ 2244725 w 2362200"/>
                  <a:gd name="connsiteY132" fmla="*/ 520700 h 1797050"/>
                  <a:gd name="connsiteX133" fmla="*/ 2270125 w 2362200"/>
                  <a:gd name="connsiteY133" fmla="*/ 533400 h 1797050"/>
                  <a:gd name="connsiteX134" fmla="*/ 2273300 w 2362200"/>
                  <a:gd name="connsiteY134" fmla="*/ 577850 h 1797050"/>
                  <a:gd name="connsiteX135" fmla="*/ 2324100 w 2362200"/>
                  <a:gd name="connsiteY135" fmla="*/ 606425 h 1797050"/>
                  <a:gd name="connsiteX136" fmla="*/ 2362200 w 2362200"/>
                  <a:gd name="connsiteY136" fmla="*/ 644525 h 1797050"/>
                  <a:gd name="connsiteX137" fmla="*/ 2298700 w 2362200"/>
                  <a:gd name="connsiteY137" fmla="*/ 800100 h 1797050"/>
                  <a:gd name="connsiteX138" fmla="*/ 2273300 w 2362200"/>
                  <a:gd name="connsiteY138" fmla="*/ 895350 h 1797050"/>
                  <a:gd name="connsiteX139" fmla="*/ 2247900 w 2362200"/>
                  <a:gd name="connsiteY139" fmla="*/ 949325 h 1797050"/>
                  <a:gd name="connsiteX140" fmla="*/ 2197100 w 2362200"/>
                  <a:gd name="connsiteY140" fmla="*/ 949325 h 1797050"/>
                  <a:gd name="connsiteX141" fmla="*/ 2174875 w 2362200"/>
                  <a:gd name="connsiteY141" fmla="*/ 993775 h 1797050"/>
                  <a:gd name="connsiteX142" fmla="*/ 2174875 w 2362200"/>
                  <a:gd name="connsiteY142" fmla="*/ 993775 h 1797050"/>
                  <a:gd name="connsiteX143" fmla="*/ 2181225 w 2362200"/>
                  <a:gd name="connsiteY143" fmla="*/ 1022350 h 1797050"/>
                  <a:gd name="connsiteX144" fmla="*/ 2146300 w 2362200"/>
                  <a:gd name="connsiteY144" fmla="*/ 1031875 h 1797050"/>
                  <a:gd name="connsiteX145" fmla="*/ 2095500 w 2362200"/>
                  <a:gd name="connsiteY145" fmla="*/ 1019175 h 1797050"/>
                  <a:gd name="connsiteX146" fmla="*/ 2101850 w 2362200"/>
                  <a:gd name="connsiteY146" fmla="*/ 1073150 h 1797050"/>
                  <a:gd name="connsiteX147" fmla="*/ 2114550 w 2362200"/>
                  <a:gd name="connsiteY147" fmla="*/ 1117600 h 1797050"/>
                  <a:gd name="connsiteX148" fmla="*/ 2051050 w 2362200"/>
                  <a:gd name="connsiteY148" fmla="*/ 1152525 h 1797050"/>
                  <a:gd name="connsiteX149" fmla="*/ 2066925 w 2362200"/>
                  <a:gd name="connsiteY149" fmla="*/ 1174750 h 1797050"/>
                  <a:gd name="connsiteX150" fmla="*/ 2047875 w 2362200"/>
                  <a:gd name="connsiteY150" fmla="*/ 1196975 h 1797050"/>
                  <a:gd name="connsiteX151" fmla="*/ 1968500 w 2362200"/>
                  <a:gd name="connsiteY151" fmla="*/ 1171575 h 1797050"/>
                  <a:gd name="connsiteX152" fmla="*/ 1943100 w 2362200"/>
                  <a:gd name="connsiteY152" fmla="*/ 1187450 h 1797050"/>
                  <a:gd name="connsiteX153" fmla="*/ 1908175 w 2362200"/>
                  <a:gd name="connsiteY153" fmla="*/ 1187450 h 1797050"/>
                  <a:gd name="connsiteX154" fmla="*/ 1908175 w 2362200"/>
                  <a:gd name="connsiteY154" fmla="*/ 1247775 h 1797050"/>
                  <a:gd name="connsiteX155" fmla="*/ 1924050 w 2362200"/>
                  <a:gd name="connsiteY155" fmla="*/ 1263650 h 1797050"/>
                  <a:gd name="connsiteX156" fmla="*/ 1933575 w 2362200"/>
                  <a:gd name="connsiteY156" fmla="*/ 1279525 h 1797050"/>
                  <a:gd name="connsiteX157" fmla="*/ 1943100 w 2362200"/>
                  <a:gd name="connsiteY157" fmla="*/ 1279525 h 1797050"/>
                  <a:gd name="connsiteX158" fmla="*/ 1933575 w 2362200"/>
                  <a:gd name="connsiteY158" fmla="*/ 1304925 h 1797050"/>
                  <a:gd name="connsiteX159" fmla="*/ 1952625 w 2362200"/>
                  <a:gd name="connsiteY159" fmla="*/ 1320800 h 1797050"/>
                  <a:gd name="connsiteX160" fmla="*/ 1949450 w 2362200"/>
                  <a:gd name="connsiteY160" fmla="*/ 1336675 h 1797050"/>
                  <a:gd name="connsiteX161" fmla="*/ 1905000 w 2362200"/>
                  <a:gd name="connsiteY161" fmla="*/ 1336675 h 1797050"/>
                  <a:gd name="connsiteX162" fmla="*/ 1901825 w 2362200"/>
                  <a:gd name="connsiteY162" fmla="*/ 1387475 h 1797050"/>
                  <a:gd name="connsiteX163" fmla="*/ 1901825 w 2362200"/>
                  <a:gd name="connsiteY163" fmla="*/ 1387475 h 1797050"/>
                  <a:gd name="connsiteX164" fmla="*/ 1901825 w 2362200"/>
                  <a:gd name="connsiteY164" fmla="*/ 1406525 h 1797050"/>
                  <a:gd name="connsiteX165" fmla="*/ 1936750 w 2362200"/>
                  <a:gd name="connsiteY165" fmla="*/ 1447800 h 1797050"/>
                  <a:gd name="connsiteX166" fmla="*/ 1990725 w 2362200"/>
                  <a:gd name="connsiteY166" fmla="*/ 1447800 h 1797050"/>
                  <a:gd name="connsiteX167" fmla="*/ 2060575 w 2362200"/>
                  <a:gd name="connsiteY167" fmla="*/ 1476375 h 1797050"/>
                  <a:gd name="connsiteX168" fmla="*/ 2060575 w 2362200"/>
                  <a:gd name="connsiteY168" fmla="*/ 1504950 h 1797050"/>
                  <a:gd name="connsiteX169" fmla="*/ 2035175 w 2362200"/>
                  <a:gd name="connsiteY169" fmla="*/ 1571625 h 1797050"/>
                  <a:gd name="connsiteX170" fmla="*/ 2063750 w 2362200"/>
                  <a:gd name="connsiteY170" fmla="*/ 1587500 h 1797050"/>
                  <a:gd name="connsiteX171" fmla="*/ 2105025 w 2362200"/>
                  <a:gd name="connsiteY171" fmla="*/ 1660525 h 1797050"/>
                  <a:gd name="connsiteX172" fmla="*/ 2054225 w 2362200"/>
                  <a:gd name="connsiteY172" fmla="*/ 1736725 h 1797050"/>
                  <a:gd name="connsiteX173" fmla="*/ 2028825 w 2362200"/>
                  <a:gd name="connsiteY173" fmla="*/ 1730375 h 1797050"/>
                  <a:gd name="connsiteX174" fmla="*/ 2006600 w 2362200"/>
                  <a:gd name="connsiteY174" fmla="*/ 1717675 h 1797050"/>
                  <a:gd name="connsiteX175" fmla="*/ 2000250 w 2362200"/>
                  <a:gd name="connsiteY175" fmla="*/ 1736725 h 1797050"/>
                  <a:gd name="connsiteX176" fmla="*/ 1958975 w 2362200"/>
                  <a:gd name="connsiteY176" fmla="*/ 1746250 h 1797050"/>
                  <a:gd name="connsiteX177" fmla="*/ 1952625 w 2362200"/>
                  <a:gd name="connsiteY177" fmla="*/ 1778000 h 1797050"/>
                  <a:gd name="connsiteX178" fmla="*/ 1901825 w 2362200"/>
                  <a:gd name="connsiteY178" fmla="*/ 1797050 h 1797050"/>
                  <a:gd name="connsiteX179" fmla="*/ 1879600 w 2362200"/>
                  <a:gd name="connsiteY179" fmla="*/ 1758950 h 1797050"/>
                  <a:gd name="connsiteX180" fmla="*/ 1841500 w 2362200"/>
                  <a:gd name="connsiteY180" fmla="*/ 1768475 h 1797050"/>
                  <a:gd name="connsiteX181" fmla="*/ 1844675 w 2362200"/>
                  <a:gd name="connsiteY181" fmla="*/ 1730375 h 1797050"/>
                  <a:gd name="connsiteX182" fmla="*/ 1825625 w 2362200"/>
                  <a:gd name="connsiteY182" fmla="*/ 1704975 h 1797050"/>
                  <a:gd name="connsiteX183" fmla="*/ 1860550 w 2362200"/>
                  <a:gd name="connsiteY183" fmla="*/ 1685925 h 1797050"/>
                  <a:gd name="connsiteX184" fmla="*/ 1803400 w 2362200"/>
                  <a:gd name="connsiteY184" fmla="*/ 1666875 h 1797050"/>
                  <a:gd name="connsiteX185" fmla="*/ 1790700 w 2362200"/>
                  <a:gd name="connsiteY185" fmla="*/ 1692275 h 1797050"/>
                  <a:gd name="connsiteX186" fmla="*/ 1746250 w 2362200"/>
                  <a:gd name="connsiteY186" fmla="*/ 1711325 h 1797050"/>
                  <a:gd name="connsiteX187" fmla="*/ 1739900 w 2362200"/>
                  <a:gd name="connsiteY187" fmla="*/ 1733550 h 1797050"/>
                  <a:gd name="connsiteX188" fmla="*/ 1724025 w 2362200"/>
                  <a:gd name="connsiteY188" fmla="*/ 1739900 h 1797050"/>
                  <a:gd name="connsiteX189" fmla="*/ 1701800 w 2362200"/>
                  <a:gd name="connsiteY189" fmla="*/ 1739900 h 1797050"/>
                  <a:gd name="connsiteX190" fmla="*/ 1714500 w 2362200"/>
                  <a:gd name="connsiteY190" fmla="*/ 1704975 h 1797050"/>
                  <a:gd name="connsiteX191" fmla="*/ 1739900 w 2362200"/>
                  <a:gd name="connsiteY191" fmla="*/ 1679575 h 1797050"/>
                  <a:gd name="connsiteX192" fmla="*/ 1730375 w 2362200"/>
                  <a:gd name="connsiteY192" fmla="*/ 1654175 h 1797050"/>
                  <a:gd name="connsiteX193" fmla="*/ 1708150 w 2362200"/>
                  <a:gd name="connsiteY193" fmla="*/ 1654175 h 1797050"/>
                  <a:gd name="connsiteX194" fmla="*/ 1695450 w 2362200"/>
                  <a:gd name="connsiteY194" fmla="*/ 1679575 h 1797050"/>
                  <a:gd name="connsiteX195" fmla="*/ 1663700 w 2362200"/>
                  <a:gd name="connsiteY195" fmla="*/ 1685925 h 1797050"/>
                  <a:gd name="connsiteX196" fmla="*/ 1628775 w 2362200"/>
                  <a:gd name="connsiteY196" fmla="*/ 1698625 h 1797050"/>
                  <a:gd name="connsiteX197" fmla="*/ 1600200 w 2362200"/>
                  <a:gd name="connsiteY197" fmla="*/ 1670050 h 1797050"/>
                  <a:gd name="connsiteX198" fmla="*/ 1597025 w 2362200"/>
                  <a:gd name="connsiteY198" fmla="*/ 1635125 h 1797050"/>
                  <a:gd name="connsiteX199" fmla="*/ 1568450 w 2362200"/>
                  <a:gd name="connsiteY199" fmla="*/ 1619250 h 1797050"/>
                  <a:gd name="connsiteX200" fmla="*/ 1558925 w 2362200"/>
                  <a:gd name="connsiteY200" fmla="*/ 1584325 h 1797050"/>
                  <a:gd name="connsiteX201" fmla="*/ 1517650 w 2362200"/>
                  <a:gd name="connsiteY201" fmla="*/ 1555750 h 1797050"/>
                  <a:gd name="connsiteX202" fmla="*/ 1498600 w 2362200"/>
                  <a:gd name="connsiteY202" fmla="*/ 1558925 h 1797050"/>
                  <a:gd name="connsiteX203" fmla="*/ 1466850 w 2362200"/>
                  <a:gd name="connsiteY203" fmla="*/ 1603375 h 1797050"/>
                  <a:gd name="connsiteX204" fmla="*/ 1419225 w 2362200"/>
                  <a:gd name="connsiteY204" fmla="*/ 1622425 h 1797050"/>
                  <a:gd name="connsiteX205" fmla="*/ 1393825 w 2362200"/>
                  <a:gd name="connsiteY205" fmla="*/ 1587500 h 1797050"/>
                  <a:gd name="connsiteX206" fmla="*/ 1368425 w 2362200"/>
                  <a:gd name="connsiteY206" fmla="*/ 1587500 h 1797050"/>
                  <a:gd name="connsiteX207" fmla="*/ 1270000 w 2362200"/>
                  <a:gd name="connsiteY207" fmla="*/ 1511300 h 1797050"/>
                  <a:gd name="connsiteX208" fmla="*/ 1276350 w 2362200"/>
                  <a:gd name="connsiteY208" fmla="*/ 1463675 h 1797050"/>
                  <a:gd name="connsiteX209" fmla="*/ 1238250 w 2362200"/>
                  <a:gd name="connsiteY209" fmla="*/ 1457325 h 1797050"/>
                  <a:gd name="connsiteX210" fmla="*/ 1222375 w 2362200"/>
                  <a:gd name="connsiteY210" fmla="*/ 1482725 h 1797050"/>
                  <a:gd name="connsiteX211" fmla="*/ 1187450 w 2362200"/>
                  <a:gd name="connsiteY211" fmla="*/ 1482725 h 1797050"/>
                  <a:gd name="connsiteX212" fmla="*/ 1139825 w 2362200"/>
                  <a:gd name="connsiteY212" fmla="*/ 1460500 h 1797050"/>
                  <a:gd name="connsiteX213" fmla="*/ 1092200 w 2362200"/>
                  <a:gd name="connsiteY213" fmla="*/ 1495425 h 1797050"/>
                  <a:gd name="connsiteX214" fmla="*/ 1098550 w 2362200"/>
                  <a:gd name="connsiteY214" fmla="*/ 1511300 h 1797050"/>
                  <a:gd name="connsiteX215" fmla="*/ 1079500 w 2362200"/>
                  <a:gd name="connsiteY215" fmla="*/ 1530350 h 1797050"/>
                  <a:gd name="connsiteX216" fmla="*/ 1035050 w 2362200"/>
                  <a:gd name="connsiteY216" fmla="*/ 1530350 h 1797050"/>
                  <a:gd name="connsiteX217" fmla="*/ 1006475 w 2362200"/>
                  <a:gd name="connsiteY217" fmla="*/ 1574800 h 1797050"/>
                  <a:gd name="connsiteX218" fmla="*/ 958850 w 2362200"/>
                  <a:gd name="connsiteY218" fmla="*/ 1571625 h 1797050"/>
                  <a:gd name="connsiteX219" fmla="*/ 952500 w 2362200"/>
                  <a:gd name="connsiteY219" fmla="*/ 1587500 h 1797050"/>
                  <a:gd name="connsiteX220" fmla="*/ 965200 w 2362200"/>
                  <a:gd name="connsiteY220" fmla="*/ 1670050 h 1797050"/>
                  <a:gd name="connsiteX221" fmla="*/ 939800 w 2362200"/>
                  <a:gd name="connsiteY221" fmla="*/ 1714500 h 1797050"/>
                  <a:gd name="connsiteX222" fmla="*/ 901700 w 2362200"/>
                  <a:gd name="connsiteY222" fmla="*/ 1720850 h 1797050"/>
                  <a:gd name="connsiteX223" fmla="*/ 898525 w 2362200"/>
                  <a:gd name="connsiteY223" fmla="*/ 1746250 h 1797050"/>
                  <a:gd name="connsiteX224" fmla="*/ 869950 w 2362200"/>
                  <a:gd name="connsiteY224" fmla="*/ 1746250 h 1797050"/>
                  <a:gd name="connsiteX225" fmla="*/ 854075 w 2362200"/>
                  <a:gd name="connsiteY225" fmla="*/ 1758950 h 1797050"/>
                  <a:gd name="connsiteX226" fmla="*/ 847725 w 2362200"/>
                  <a:gd name="connsiteY226" fmla="*/ 1771650 h 1797050"/>
                  <a:gd name="connsiteX227" fmla="*/ 828675 w 2362200"/>
                  <a:gd name="connsiteY227" fmla="*/ 1765300 h 1797050"/>
                  <a:gd name="connsiteX228" fmla="*/ 819150 w 2362200"/>
                  <a:gd name="connsiteY228" fmla="*/ 1752600 h 1797050"/>
                  <a:gd name="connsiteX229" fmla="*/ 790575 w 2362200"/>
                  <a:gd name="connsiteY229" fmla="*/ 1771650 h 1797050"/>
                  <a:gd name="connsiteX230" fmla="*/ 692150 w 2362200"/>
                  <a:gd name="connsiteY230" fmla="*/ 1701800 h 1797050"/>
                  <a:gd name="connsiteX231" fmla="*/ 650875 w 2362200"/>
                  <a:gd name="connsiteY231" fmla="*/ 1720850 h 1797050"/>
                  <a:gd name="connsiteX232" fmla="*/ 615950 w 2362200"/>
                  <a:gd name="connsiteY232" fmla="*/ 1685925 h 1797050"/>
                  <a:gd name="connsiteX233" fmla="*/ 581025 w 2362200"/>
                  <a:gd name="connsiteY233" fmla="*/ 1689100 h 1797050"/>
                  <a:gd name="connsiteX234" fmla="*/ 571500 w 2362200"/>
                  <a:gd name="connsiteY234" fmla="*/ 1609725 h 1797050"/>
                  <a:gd name="connsiteX235" fmla="*/ 523875 w 2362200"/>
                  <a:gd name="connsiteY235"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76250 w 2362200"/>
                  <a:gd name="connsiteY4" fmla="*/ 1587500 h 1797050"/>
                  <a:gd name="connsiteX5" fmla="*/ 463550 w 2362200"/>
                  <a:gd name="connsiteY5" fmla="*/ 1568450 h 1797050"/>
                  <a:gd name="connsiteX6" fmla="*/ 457200 w 2362200"/>
                  <a:gd name="connsiteY6" fmla="*/ 1558925 h 1797050"/>
                  <a:gd name="connsiteX7" fmla="*/ 438150 w 2362200"/>
                  <a:gd name="connsiteY7" fmla="*/ 1552575 h 1797050"/>
                  <a:gd name="connsiteX8" fmla="*/ 428625 w 2362200"/>
                  <a:gd name="connsiteY8" fmla="*/ 1549400 h 1797050"/>
                  <a:gd name="connsiteX9" fmla="*/ 419100 w 2362200"/>
                  <a:gd name="connsiteY9" fmla="*/ 1539875 h 1797050"/>
                  <a:gd name="connsiteX10" fmla="*/ 406400 w 2362200"/>
                  <a:gd name="connsiteY10" fmla="*/ 1530350 h 1797050"/>
                  <a:gd name="connsiteX11" fmla="*/ 361950 w 2362200"/>
                  <a:gd name="connsiteY11" fmla="*/ 1498600 h 1797050"/>
                  <a:gd name="connsiteX12" fmla="*/ 336550 w 2362200"/>
                  <a:gd name="connsiteY12" fmla="*/ 1492250 h 1797050"/>
                  <a:gd name="connsiteX13" fmla="*/ 298450 w 2362200"/>
                  <a:gd name="connsiteY13" fmla="*/ 1444625 h 1797050"/>
                  <a:gd name="connsiteX14" fmla="*/ 269875 w 2362200"/>
                  <a:gd name="connsiteY14" fmla="*/ 1444625 h 1797050"/>
                  <a:gd name="connsiteX15" fmla="*/ 269875 w 2362200"/>
                  <a:gd name="connsiteY15" fmla="*/ 1406525 h 1797050"/>
                  <a:gd name="connsiteX16" fmla="*/ 257175 w 2362200"/>
                  <a:gd name="connsiteY16" fmla="*/ 1387475 h 1797050"/>
                  <a:gd name="connsiteX17" fmla="*/ 257175 w 2362200"/>
                  <a:gd name="connsiteY17" fmla="*/ 1327150 h 1797050"/>
                  <a:gd name="connsiteX18" fmla="*/ 276225 w 2362200"/>
                  <a:gd name="connsiteY18" fmla="*/ 1209675 h 1797050"/>
                  <a:gd name="connsiteX19" fmla="*/ 257175 w 2362200"/>
                  <a:gd name="connsiteY19" fmla="*/ 1162050 h 1797050"/>
                  <a:gd name="connsiteX20" fmla="*/ 273050 w 2362200"/>
                  <a:gd name="connsiteY20" fmla="*/ 1120775 h 1797050"/>
                  <a:gd name="connsiteX21" fmla="*/ 257175 w 2362200"/>
                  <a:gd name="connsiteY21" fmla="*/ 1066800 h 1797050"/>
                  <a:gd name="connsiteX22" fmla="*/ 257175 w 2362200"/>
                  <a:gd name="connsiteY22" fmla="*/ 1025525 h 1797050"/>
                  <a:gd name="connsiteX23" fmla="*/ 225425 w 2362200"/>
                  <a:gd name="connsiteY23" fmla="*/ 984250 h 1797050"/>
                  <a:gd name="connsiteX24" fmla="*/ 244475 w 2362200"/>
                  <a:gd name="connsiteY24" fmla="*/ 949325 h 1797050"/>
                  <a:gd name="connsiteX25" fmla="*/ 244475 w 2362200"/>
                  <a:gd name="connsiteY25" fmla="*/ 911225 h 1797050"/>
                  <a:gd name="connsiteX26" fmla="*/ 282575 w 2362200"/>
                  <a:gd name="connsiteY26" fmla="*/ 895350 h 1797050"/>
                  <a:gd name="connsiteX27" fmla="*/ 323850 w 2362200"/>
                  <a:gd name="connsiteY27" fmla="*/ 901700 h 1797050"/>
                  <a:gd name="connsiteX28" fmla="*/ 330200 w 2362200"/>
                  <a:gd name="connsiteY28" fmla="*/ 850900 h 1797050"/>
                  <a:gd name="connsiteX29" fmla="*/ 352425 w 2362200"/>
                  <a:gd name="connsiteY29" fmla="*/ 812800 h 1797050"/>
                  <a:gd name="connsiteX30" fmla="*/ 400050 w 2362200"/>
                  <a:gd name="connsiteY30" fmla="*/ 819150 h 1797050"/>
                  <a:gd name="connsiteX31" fmla="*/ 441325 w 2362200"/>
                  <a:gd name="connsiteY31" fmla="*/ 784225 h 1797050"/>
                  <a:gd name="connsiteX32" fmla="*/ 441325 w 2362200"/>
                  <a:gd name="connsiteY32" fmla="*/ 733425 h 1797050"/>
                  <a:gd name="connsiteX33" fmla="*/ 473075 w 2362200"/>
                  <a:gd name="connsiteY33" fmla="*/ 698500 h 1797050"/>
                  <a:gd name="connsiteX34" fmla="*/ 419100 w 2362200"/>
                  <a:gd name="connsiteY34" fmla="*/ 682625 h 1797050"/>
                  <a:gd name="connsiteX35" fmla="*/ 393700 w 2362200"/>
                  <a:gd name="connsiteY35" fmla="*/ 650875 h 1797050"/>
                  <a:gd name="connsiteX36" fmla="*/ 365125 w 2362200"/>
                  <a:gd name="connsiteY36" fmla="*/ 666750 h 1797050"/>
                  <a:gd name="connsiteX37" fmla="*/ 339725 w 2362200"/>
                  <a:gd name="connsiteY37" fmla="*/ 660400 h 1797050"/>
                  <a:gd name="connsiteX38" fmla="*/ 352425 w 2362200"/>
                  <a:gd name="connsiteY38" fmla="*/ 628650 h 1797050"/>
                  <a:gd name="connsiteX39" fmla="*/ 339725 w 2362200"/>
                  <a:gd name="connsiteY39" fmla="*/ 600075 h 1797050"/>
                  <a:gd name="connsiteX40" fmla="*/ 361950 w 2362200"/>
                  <a:gd name="connsiteY40" fmla="*/ 587375 h 1797050"/>
                  <a:gd name="connsiteX41" fmla="*/ 371475 w 2362200"/>
                  <a:gd name="connsiteY41" fmla="*/ 561975 h 1797050"/>
                  <a:gd name="connsiteX42" fmla="*/ 260350 w 2362200"/>
                  <a:gd name="connsiteY42" fmla="*/ 536575 h 1797050"/>
                  <a:gd name="connsiteX43" fmla="*/ 215900 w 2362200"/>
                  <a:gd name="connsiteY43" fmla="*/ 504825 h 1797050"/>
                  <a:gd name="connsiteX44" fmla="*/ 177800 w 2362200"/>
                  <a:gd name="connsiteY44" fmla="*/ 469900 h 1797050"/>
                  <a:gd name="connsiteX45" fmla="*/ 171450 w 2362200"/>
                  <a:gd name="connsiteY45" fmla="*/ 412750 h 1797050"/>
                  <a:gd name="connsiteX46" fmla="*/ 123825 w 2362200"/>
                  <a:gd name="connsiteY46" fmla="*/ 412750 h 1797050"/>
                  <a:gd name="connsiteX47" fmla="*/ 92075 w 2362200"/>
                  <a:gd name="connsiteY47" fmla="*/ 400050 h 1797050"/>
                  <a:gd name="connsiteX48" fmla="*/ 76200 w 2362200"/>
                  <a:gd name="connsiteY48" fmla="*/ 422275 h 1797050"/>
                  <a:gd name="connsiteX49" fmla="*/ 38100 w 2362200"/>
                  <a:gd name="connsiteY49" fmla="*/ 419100 h 1797050"/>
                  <a:gd name="connsiteX50" fmla="*/ 0 w 2362200"/>
                  <a:gd name="connsiteY50" fmla="*/ 377825 h 1797050"/>
                  <a:gd name="connsiteX51" fmla="*/ 31750 w 2362200"/>
                  <a:gd name="connsiteY51" fmla="*/ 349250 h 1797050"/>
                  <a:gd name="connsiteX52" fmla="*/ 12700 w 2362200"/>
                  <a:gd name="connsiteY52" fmla="*/ 336550 h 1797050"/>
                  <a:gd name="connsiteX53" fmla="*/ 12700 w 2362200"/>
                  <a:gd name="connsiteY53" fmla="*/ 304800 h 1797050"/>
                  <a:gd name="connsiteX54" fmla="*/ 34925 w 2362200"/>
                  <a:gd name="connsiteY54" fmla="*/ 292100 h 1797050"/>
                  <a:gd name="connsiteX55" fmla="*/ 25400 w 2362200"/>
                  <a:gd name="connsiteY55" fmla="*/ 260350 h 1797050"/>
                  <a:gd name="connsiteX56" fmla="*/ 63500 w 2362200"/>
                  <a:gd name="connsiteY56" fmla="*/ 254000 h 1797050"/>
                  <a:gd name="connsiteX57" fmla="*/ 114300 w 2362200"/>
                  <a:gd name="connsiteY57" fmla="*/ 228600 h 1797050"/>
                  <a:gd name="connsiteX58" fmla="*/ 123825 w 2362200"/>
                  <a:gd name="connsiteY58" fmla="*/ 222250 h 1797050"/>
                  <a:gd name="connsiteX59" fmla="*/ 130175 w 2362200"/>
                  <a:gd name="connsiteY59" fmla="*/ 193675 h 1797050"/>
                  <a:gd name="connsiteX60" fmla="*/ 161925 w 2362200"/>
                  <a:gd name="connsiteY60" fmla="*/ 196850 h 1797050"/>
                  <a:gd name="connsiteX61" fmla="*/ 171450 w 2362200"/>
                  <a:gd name="connsiteY61" fmla="*/ 165100 h 1797050"/>
                  <a:gd name="connsiteX62" fmla="*/ 187325 w 2362200"/>
                  <a:gd name="connsiteY62" fmla="*/ 161925 h 1797050"/>
                  <a:gd name="connsiteX63" fmla="*/ 193675 w 2362200"/>
                  <a:gd name="connsiteY63" fmla="*/ 98425 h 1797050"/>
                  <a:gd name="connsiteX64" fmla="*/ 241300 w 2362200"/>
                  <a:gd name="connsiteY64" fmla="*/ 107950 h 1797050"/>
                  <a:gd name="connsiteX65" fmla="*/ 295275 w 2362200"/>
                  <a:gd name="connsiteY65" fmla="*/ 104775 h 1797050"/>
                  <a:gd name="connsiteX66" fmla="*/ 330200 w 2362200"/>
                  <a:gd name="connsiteY66" fmla="*/ 98425 h 1797050"/>
                  <a:gd name="connsiteX67" fmla="*/ 330200 w 2362200"/>
                  <a:gd name="connsiteY67" fmla="*/ 98425 h 1797050"/>
                  <a:gd name="connsiteX68" fmla="*/ 342900 w 2362200"/>
                  <a:gd name="connsiteY68" fmla="*/ 114300 h 1797050"/>
                  <a:gd name="connsiteX69" fmla="*/ 374650 w 2362200"/>
                  <a:gd name="connsiteY69" fmla="*/ 127000 h 1797050"/>
                  <a:gd name="connsiteX70" fmla="*/ 400050 w 2362200"/>
                  <a:gd name="connsiteY70" fmla="*/ 107950 h 1797050"/>
                  <a:gd name="connsiteX71" fmla="*/ 400050 w 2362200"/>
                  <a:gd name="connsiteY71" fmla="*/ 107950 h 1797050"/>
                  <a:gd name="connsiteX72" fmla="*/ 409575 w 2362200"/>
                  <a:gd name="connsiteY72" fmla="*/ 120650 h 1797050"/>
                  <a:gd name="connsiteX73" fmla="*/ 425450 w 2362200"/>
                  <a:gd name="connsiteY73" fmla="*/ 120650 h 1797050"/>
                  <a:gd name="connsiteX74" fmla="*/ 431800 w 2362200"/>
                  <a:gd name="connsiteY74" fmla="*/ 98425 h 1797050"/>
                  <a:gd name="connsiteX75" fmla="*/ 365125 w 2362200"/>
                  <a:gd name="connsiteY75" fmla="*/ 53975 h 1797050"/>
                  <a:gd name="connsiteX76" fmla="*/ 377825 w 2362200"/>
                  <a:gd name="connsiteY76" fmla="*/ 41275 h 1797050"/>
                  <a:gd name="connsiteX77" fmla="*/ 438150 w 2362200"/>
                  <a:gd name="connsiteY77" fmla="*/ 50800 h 1797050"/>
                  <a:gd name="connsiteX78" fmla="*/ 454025 w 2362200"/>
                  <a:gd name="connsiteY78" fmla="*/ 63500 h 1797050"/>
                  <a:gd name="connsiteX79" fmla="*/ 508000 w 2362200"/>
                  <a:gd name="connsiteY79" fmla="*/ 79375 h 1797050"/>
                  <a:gd name="connsiteX80" fmla="*/ 606425 w 2362200"/>
                  <a:gd name="connsiteY80" fmla="*/ 22225 h 1797050"/>
                  <a:gd name="connsiteX81" fmla="*/ 638175 w 2362200"/>
                  <a:gd name="connsiteY81" fmla="*/ 34925 h 1797050"/>
                  <a:gd name="connsiteX82" fmla="*/ 644525 w 2362200"/>
                  <a:gd name="connsiteY82" fmla="*/ 0 h 1797050"/>
                  <a:gd name="connsiteX83" fmla="*/ 714375 w 2362200"/>
                  <a:gd name="connsiteY83" fmla="*/ 9525 h 1797050"/>
                  <a:gd name="connsiteX84" fmla="*/ 723900 w 2362200"/>
                  <a:gd name="connsiteY84" fmla="*/ 31750 h 1797050"/>
                  <a:gd name="connsiteX85" fmla="*/ 749300 w 2362200"/>
                  <a:gd name="connsiteY85" fmla="*/ 66675 h 1797050"/>
                  <a:gd name="connsiteX86" fmla="*/ 771525 w 2362200"/>
                  <a:gd name="connsiteY86" fmla="*/ 41275 h 1797050"/>
                  <a:gd name="connsiteX87" fmla="*/ 806450 w 2362200"/>
                  <a:gd name="connsiteY87" fmla="*/ 41275 h 1797050"/>
                  <a:gd name="connsiteX88" fmla="*/ 825500 w 2362200"/>
                  <a:gd name="connsiteY88" fmla="*/ 34925 h 1797050"/>
                  <a:gd name="connsiteX89" fmla="*/ 844550 w 2362200"/>
                  <a:gd name="connsiteY89" fmla="*/ 6350 h 1797050"/>
                  <a:gd name="connsiteX90" fmla="*/ 889000 w 2362200"/>
                  <a:gd name="connsiteY90" fmla="*/ 15875 h 1797050"/>
                  <a:gd name="connsiteX91" fmla="*/ 898525 w 2362200"/>
                  <a:gd name="connsiteY91" fmla="*/ 88900 h 1797050"/>
                  <a:gd name="connsiteX92" fmla="*/ 952500 w 2362200"/>
                  <a:gd name="connsiteY92" fmla="*/ 123825 h 1797050"/>
                  <a:gd name="connsiteX93" fmla="*/ 993775 w 2362200"/>
                  <a:gd name="connsiteY93" fmla="*/ 203200 h 1797050"/>
                  <a:gd name="connsiteX94" fmla="*/ 1038225 w 2362200"/>
                  <a:gd name="connsiteY94" fmla="*/ 231775 h 1797050"/>
                  <a:gd name="connsiteX95" fmla="*/ 1069975 w 2362200"/>
                  <a:gd name="connsiteY95" fmla="*/ 228600 h 1797050"/>
                  <a:gd name="connsiteX96" fmla="*/ 1127125 w 2362200"/>
                  <a:gd name="connsiteY96" fmla="*/ 285750 h 1797050"/>
                  <a:gd name="connsiteX97" fmla="*/ 1165225 w 2362200"/>
                  <a:gd name="connsiteY97" fmla="*/ 285750 h 1797050"/>
                  <a:gd name="connsiteX98" fmla="*/ 1206500 w 2362200"/>
                  <a:gd name="connsiteY98" fmla="*/ 317500 h 1797050"/>
                  <a:gd name="connsiteX99" fmla="*/ 1206500 w 2362200"/>
                  <a:gd name="connsiteY99" fmla="*/ 346075 h 1797050"/>
                  <a:gd name="connsiteX100" fmla="*/ 1279525 w 2362200"/>
                  <a:gd name="connsiteY100" fmla="*/ 384175 h 1797050"/>
                  <a:gd name="connsiteX101" fmla="*/ 1295400 w 2362200"/>
                  <a:gd name="connsiteY101" fmla="*/ 412750 h 1797050"/>
                  <a:gd name="connsiteX102" fmla="*/ 1298575 w 2362200"/>
                  <a:gd name="connsiteY102" fmla="*/ 412750 h 1797050"/>
                  <a:gd name="connsiteX103" fmla="*/ 1282700 w 2362200"/>
                  <a:gd name="connsiteY103" fmla="*/ 460375 h 1797050"/>
                  <a:gd name="connsiteX104" fmla="*/ 1336675 w 2362200"/>
                  <a:gd name="connsiteY104" fmla="*/ 508000 h 1797050"/>
                  <a:gd name="connsiteX105" fmla="*/ 1374775 w 2362200"/>
                  <a:gd name="connsiteY105" fmla="*/ 504825 h 1797050"/>
                  <a:gd name="connsiteX106" fmla="*/ 1403350 w 2362200"/>
                  <a:gd name="connsiteY106" fmla="*/ 530225 h 1797050"/>
                  <a:gd name="connsiteX107" fmla="*/ 1431925 w 2362200"/>
                  <a:gd name="connsiteY107" fmla="*/ 527050 h 1797050"/>
                  <a:gd name="connsiteX108" fmla="*/ 1466850 w 2362200"/>
                  <a:gd name="connsiteY108" fmla="*/ 555625 h 1797050"/>
                  <a:gd name="connsiteX109" fmla="*/ 1492250 w 2362200"/>
                  <a:gd name="connsiteY109" fmla="*/ 590550 h 1797050"/>
                  <a:gd name="connsiteX110" fmla="*/ 1489075 w 2362200"/>
                  <a:gd name="connsiteY110" fmla="*/ 590550 h 1797050"/>
                  <a:gd name="connsiteX111" fmla="*/ 1482725 w 2362200"/>
                  <a:gd name="connsiteY111" fmla="*/ 612775 h 1797050"/>
                  <a:gd name="connsiteX112" fmla="*/ 1482725 w 2362200"/>
                  <a:gd name="connsiteY112" fmla="*/ 612775 h 1797050"/>
                  <a:gd name="connsiteX113" fmla="*/ 1450975 w 2362200"/>
                  <a:gd name="connsiteY113" fmla="*/ 622300 h 1797050"/>
                  <a:gd name="connsiteX114" fmla="*/ 1511300 w 2362200"/>
                  <a:gd name="connsiteY114" fmla="*/ 638175 h 1797050"/>
                  <a:gd name="connsiteX115" fmla="*/ 1616075 w 2362200"/>
                  <a:gd name="connsiteY115" fmla="*/ 619125 h 1797050"/>
                  <a:gd name="connsiteX116" fmla="*/ 1628775 w 2362200"/>
                  <a:gd name="connsiteY116" fmla="*/ 612775 h 1797050"/>
                  <a:gd name="connsiteX117" fmla="*/ 1628775 w 2362200"/>
                  <a:gd name="connsiteY117" fmla="*/ 593725 h 1797050"/>
                  <a:gd name="connsiteX118" fmla="*/ 1641475 w 2362200"/>
                  <a:gd name="connsiteY118" fmla="*/ 593725 h 1797050"/>
                  <a:gd name="connsiteX119" fmla="*/ 1698625 w 2362200"/>
                  <a:gd name="connsiteY119" fmla="*/ 615950 h 1797050"/>
                  <a:gd name="connsiteX120" fmla="*/ 1701800 w 2362200"/>
                  <a:gd name="connsiteY120" fmla="*/ 574675 h 1797050"/>
                  <a:gd name="connsiteX121" fmla="*/ 1724025 w 2362200"/>
                  <a:gd name="connsiteY121" fmla="*/ 565150 h 1797050"/>
                  <a:gd name="connsiteX122" fmla="*/ 1803400 w 2362200"/>
                  <a:gd name="connsiteY122" fmla="*/ 508000 h 1797050"/>
                  <a:gd name="connsiteX123" fmla="*/ 1885950 w 2362200"/>
                  <a:gd name="connsiteY123" fmla="*/ 485775 h 1797050"/>
                  <a:gd name="connsiteX124" fmla="*/ 1952625 w 2362200"/>
                  <a:gd name="connsiteY124" fmla="*/ 415925 h 1797050"/>
                  <a:gd name="connsiteX125" fmla="*/ 1971675 w 2362200"/>
                  <a:gd name="connsiteY125" fmla="*/ 409575 h 1797050"/>
                  <a:gd name="connsiteX126" fmla="*/ 2006600 w 2362200"/>
                  <a:gd name="connsiteY126" fmla="*/ 396875 h 1797050"/>
                  <a:gd name="connsiteX127" fmla="*/ 2047875 w 2362200"/>
                  <a:gd name="connsiteY127" fmla="*/ 409575 h 1797050"/>
                  <a:gd name="connsiteX128" fmla="*/ 2085975 w 2362200"/>
                  <a:gd name="connsiteY128" fmla="*/ 457200 h 1797050"/>
                  <a:gd name="connsiteX129" fmla="*/ 2133600 w 2362200"/>
                  <a:gd name="connsiteY129" fmla="*/ 504825 h 1797050"/>
                  <a:gd name="connsiteX130" fmla="*/ 2190750 w 2362200"/>
                  <a:gd name="connsiteY130" fmla="*/ 536575 h 1797050"/>
                  <a:gd name="connsiteX131" fmla="*/ 2244725 w 2362200"/>
                  <a:gd name="connsiteY131" fmla="*/ 520700 h 1797050"/>
                  <a:gd name="connsiteX132" fmla="*/ 2270125 w 2362200"/>
                  <a:gd name="connsiteY132" fmla="*/ 533400 h 1797050"/>
                  <a:gd name="connsiteX133" fmla="*/ 2273300 w 2362200"/>
                  <a:gd name="connsiteY133" fmla="*/ 577850 h 1797050"/>
                  <a:gd name="connsiteX134" fmla="*/ 2324100 w 2362200"/>
                  <a:gd name="connsiteY134" fmla="*/ 606425 h 1797050"/>
                  <a:gd name="connsiteX135" fmla="*/ 2362200 w 2362200"/>
                  <a:gd name="connsiteY135" fmla="*/ 644525 h 1797050"/>
                  <a:gd name="connsiteX136" fmla="*/ 2298700 w 2362200"/>
                  <a:gd name="connsiteY136" fmla="*/ 800100 h 1797050"/>
                  <a:gd name="connsiteX137" fmla="*/ 2273300 w 2362200"/>
                  <a:gd name="connsiteY137" fmla="*/ 895350 h 1797050"/>
                  <a:gd name="connsiteX138" fmla="*/ 2247900 w 2362200"/>
                  <a:gd name="connsiteY138" fmla="*/ 949325 h 1797050"/>
                  <a:gd name="connsiteX139" fmla="*/ 2197100 w 2362200"/>
                  <a:gd name="connsiteY139" fmla="*/ 949325 h 1797050"/>
                  <a:gd name="connsiteX140" fmla="*/ 2174875 w 2362200"/>
                  <a:gd name="connsiteY140" fmla="*/ 993775 h 1797050"/>
                  <a:gd name="connsiteX141" fmla="*/ 2174875 w 2362200"/>
                  <a:gd name="connsiteY141" fmla="*/ 993775 h 1797050"/>
                  <a:gd name="connsiteX142" fmla="*/ 2181225 w 2362200"/>
                  <a:gd name="connsiteY142" fmla="*/ 1022350 h 1797050"/>
                  <a:gd name="connsiteX143" fmla="*/ 2146300 w 2362200"/>
                  <a:gd name="connsiteY143" fmla="*/ 1031875 h 1797050"/>
                  <a:gd name="connsiteX144" fmla="*/ 2095500 w 2362200"/>
                  <a:gd name="connsiteY144" fmla="*/ 1019175 h 1797050"/>
                  <a:gd name="connsiteX145" fmla="*/ 2101850 w 2362200"/>
                  <a:gd name="connsiteY145" fmla="*/ 1073150 h 1797050"/>
                  <a:gd name="connsiteX146" fmla="*/ 2114550 w 2362200"/>
                  <a:gd name="connsiteY146" fmla="*/ 1117600 h 1797050"/>
                  <a:gd name="connsiteX147" fmla="*/ 2051050 w 2362200"/>
                  <a:gd name="connsiteY147" fmla="*/ 1152525 h 1797050"/>
                  <a:gd name="connsiteX148" fmla="*/ 2066925 w 2362200"/>
                  <a:gd name="connsiteY148" fmla="*/ 1174750 h 1797050"/>
                  <a:gd name="connsiteX149" fmla="*/ 2047875 w 2362200"/>
                  <a:gd name="connsiteY149" fmla="*/ 1196975 h 1797050"/>
                  <a:gd name="connsiteX150" fmla="*/ 1968500 w 2362200"/>
                  <a:gd name="connsiteY150" fmla="*/ 1171575 h 1797050"/>
                  <a:gd name="connsiteX151" fmla="*/ 1943100 w 2362200"/>
                  <a:gd name="connsiteY151" fmla="*/ 1187450 h 1797050"/>
                  <a:gd name="connsiteX152" fmla="*/ 1908175 w 2362200"/>
                  <a:gd name="connsiteY152" fmla="*/ 1187450 h 1797050"/>
                  <a:gd name="connsiteX153" fmla="*/ 1908175 w 2362200"/>
                  <a:gd name="connsiteY153" fmla="*/ 1247775 h 1797050"/>
                  <a:gd name="connsiteX154" fmla="*/ 1924050 w 2362200"/>
                  <a:gd name="connsiteY154" fmla="*/ 1263650 h 1797050"/>
                  <a:gd name="connsiteX155" fmla="*/ 1933575 w 2362200"/>
                  <a:gd name="connsiteY155" fmla="*/ 1279525 h 1797050"/>
                  <a:gd name="connsiteX156" fmla="*/ 1943100 w 2362200"/>
                  <a:gd name="connsiteY156" fmla="*/ 1279525 h 1797050"/>
                  <a:gd name="connsiteX157" fmla="*/ 1933575 w 2362200"/>
                  <a:gd name="connsiteY157" fmla="*/ 1304925 h 1797050"/>
                  <a:gd name="connsiteX158" fmla="*/ 1952625 w 2362200"/>
                  <a:gd name="connsiteY158" fmla="*/ 1320800 h 1797050"/>
                  <a:gd name="connsiteX159" fmla="*/ 1949450 w 2362200"/>
                  <a:gd name="connsiteY159" fmla="*/ 1336675 h 1797050"/>
                  <a:gd name="connsiteX160" fmla="*/ 1905000 w 2362200"/>
                  <a:gd name="connsiteY160" fmla="*/ 1336675 h 1797050"/>
                  <a:gd name="connsiteX161" fmla="*/ 1901825 w 2362200"/>
                  <a:gd name="connsiteY161" fmla="*/ 1387475 h 1797050"/>
                  <a:gd name="connsiteX162" fmla="*/ 1901825 w 2362200"/>
                  <a:gd name="connsiteY162" fmla="*/ 1387475 h 1797050"/>
                  <a:gd name="connsiteX163" fmla="*/ 1901825 w 2362200"/>
                  <a:gd name="connsiteY163" fmla="*/ 1406525 h 1797050"/>
                  <a:gd name="connsiteX164" fmla="*/ 1936750 w 2362200"/>
                  <a:gd name="connsiteY164" fmla="*/ 1447800 h 1797050"/>
                  <a:gd name="connsiteX165" fmla="*/ 1990725 w 2362200"/>
                  <a:gd name="connsiteY165" fmla="*/ 1447800 h 1797050"/>
                  <a:gd name="connsiteX166" fmla="*/ 2060575 w 2362200"/>
                  <a:gd name="connsiteY166" fmla="*/ 1476375 h 1797050"/>
                  <a:gd name="connsiteX167" fmla="*/ 2060575 w 2362200"/>
                  <a:gd name="connsiteY167" fmla="*/ 1504950 h 1797050"/>
                  <a:gd name="connsiteX168" fmla="*/ 2035175 w 2362200"/>
                  <a:gd name="connsiteY168" fmla="*/ 1571625 h 1797050"/>
                  <a:gd name="connsiteX169" fmla="*/ 2063750 w 2362200"/>
                  <a:gd name="connsiteY169" fmla="*/ 1587500 h 1797050"/>
                  <a:gd name="connsiteX170" fmla="*/ 2105025 w 2362200"/>
                  <a:gd name="connsiteY170" fmla="*/ 1660525 h 1797050"/>
                  <a:gd name="connsiteX171" fmla="*/ 2054225 w 2362200"/>
                  <a:gd name="connsiteY171" fmla="*/ 1736725 h 1797050"/>
                  <a:gd name="connsiteX172" fmla="*/ 2028825 w 2362200"/>
                  <a:gd name="connsiteY172" fmla="*/ 1730375 h 1797050"/>
                  <a:gd name="connsiteX173" fmla="*/ 2006600 w 2362200"/>
                  <a:gd name="connsiteY173" fmla="*/ 1717675 h 1797050"/>
                  <a:gd name="connsiteX174" fmla="*/ 2000250 w 2362200"/>
                  <a:gd name="connsiteY174" fmla="*/ 1736725 h 1797050"/>
                  <a:gd name="connsiteX175" fmla="*/ 1958975 w 2362200"/>
                  <a:gd name="connsiteY175" fmla="*/ 1746250 h 1797050"/>
                  <a:gd name="connsiteX176" fmla="*/ 1952625 w 2362200"/>
                  <a:gd name="connsiteY176" fmla="*/ 1778000 h 1797050"/>
                  <a:gd name="connsiteX177" fmla="*/ 1901825 w 2362200"/>
                  <a:gd name="connsiteY177" fmla="*/ 1797050 h 1797050"/>
                  <a:gd name="connsiteX178" fmla="*/ 1879600 w 2362200"/>
                  <a:gd name="connsiteY178" fmla="*/ 1758950 h 1797050"/>
                  <a:gd name="connsiteX179" fmla="*/ 1841500 w 2362200"/>
                  <a:gd name="connsiteY179" fmla="*/ 1768475 h 1797050"/>
                  <a:gd name="connsiteX180" fmla="*/ 1844675 w 2362200"/>
                  <a:gd name="connsiteY180" fmla="*/ 1730375 h 1797050"/>
                  <a:gd name="connsiteX181" fmla="*/ 1825625 w 2362200"/>
                  <a:gd name="connsiteY181" fmla="*/ 1704975 h 1797050"/>
                  <a:gd name="connsiteX182" fmla="*/ 1860550 w 2362200"/>
                  <a:gd name="connsiteY182" fmla="*/ 1685925 h 1797050"/>
                  <a:gd name="connsiteX183" fmla="*/ 1803400 w 2362200"/>
                  <a:gd name="connsiteY183" fmla="*/ 1666875 h 1797050"/>
                  <a:gd name="connsiteX184" fmla="*/ 1790700 w 2362200"/>
                  <a:gd name="connsiteY184" fmla="*/ 1692275 h 1797050"/>
                  <a:gd name="connsiteX185" fmla="*/ 1746250 w 2362200"/>
                  <a:gd name="connsiteY185" fmla="*/ 1711325 h 1797050"/>
                  <a:gd name="connsiteX186" fmla="*/ 1739900 w 2362200"/>
                  <a:gd name="connsiteY186" fmla="*/ 1733550 h 1797050"/>
                  <a:gd name="connsiteX187" fmla="*/ 1724025 w 2362200"/>
                  <a:gd name="connsiteY187" fmla="*/ 1739900 h 1797050"/>
                  <a:gd name="connsiteX188" fmla="*/ 1701800 w 2362200"/>
                  <a:gd name="connsiteY188" fmla="*/ 1739900 h 1797050"/>
                  <a:gd name="connsiteX189" fmla="*/ 1714500 w 2362200"/>
                  <a:gd name="connsiteY189" fmla="*/ 1704975 h 1797050"/>
                  <a:gd name="connsiteX190" fmla="*/ 1739900 w 2362200"/>
                  <a:gd name="connsiteY190" fmla="*/ 1679575 h 1797050"/>
                  <a:gd name="connsiteX191" fmla="*/ 1730375 w 2362200"/>
                  <a:gd name="connsiteY191" fmla="*/ 1654175 h 1797050"/>
                  <a:gd name="connsiteX192" fmla="*/ 1708150 w 2362200"/>
                  <a:gd name="connsiteY192" fmla="*/ 1654175 h 1797050"/>
                  <a:gd name="connsiteX193" fmla="*/ 1695450 w 2362200"/>
                  <a:gd name="connsiteY193" fmla="*/ 1679575 h 1797050"/>
                  <a:gd name="connsiteX194" fmla="*/ 1663700 w 2362200"/>
                  <a:gd name="connsiteY194" fmla="*/ 1685925 h 1797050"/>
                  <a:gd name="connsiteX195" fmla="*/ 1628775 w 2362200"/>
                  <a:gd name="connsiteY195" fmla="*/ 1698625 h 1797050"/>
                  <a:gd name="connsiteX196" fmla="*/ 1600200 w 2362200"/>
                  <a:gd name="connsiteY196" fmla="*/ 1670050 h 1797050"/>
                  <a:gd name="connsiteX197" fmla="*/ 1597025 w 2362200"/>
                  <a:gd name="connsiteY197" fmla="*/ 1635125 h 1797050"/>
                  <a:gd name="connsiteX198" fmla="*/ 1568450 w 2362200"/>
                  <a:gd name="connsiteY198" fmla="*/ 1619250 h 1797050"/>
                  <a:gd name="connsiteX199" fmla="*/ 1558925 w 2362200"/>
                  <a:gd name="connsiteY199" fmla="*/ 1584325 h 1797050"/>
                  <a:gd name="connsiteX200" fmla="*/ 1517650 w 2362200"/>
                  <a:gd name="connsiteY200" fmla="*/ 1555750 h 1797050"/>
                  <a:gd name="connsiteX201" fmla="*/ 1498600 w 2362200"/>
                  <a:gd name="connsiteY201" fmla="*/ 1558925 h 1797050"/>
                  <a:gd name="connsiteX202" fmla="*/ 1466850 w 2362200"/>
                  <a:gd name="connsiteY202" fmla="*/ 1603375 h 1797050"/>
                  <a:gd name="connsiteX203" fmla="*/ 1419225 w 2362200"/>
                  <a:gd name="connsiteY203" fmla="*/ 1622425 h 1797050"/>
                  <a:gd name="connsiteX204" fmla="*/ 1393825 w 2362200"/>
                  <a:gd name="connsiteY204" fmla="*/ 1587500 h 1797050"/>
                  <a:gd name="connsiteX205" fmla="*/ 1368425 w 2362200"/>
                  <a:gd name="connsiteY205" fmla="*/ 1587500 h 1797050"/>
                  <a:gd name="connsiteX206" fmla="*/ 1270000 w 2362200"/>
                  <a:gd name="connsiteY206" fmla="*/ 1511300 h 1797050"/>
                  <a:gd name="connsiteX207" fmla="*/ 1276350 w 2362200"/>
                  <a:gd name="connsiteY207" fmla="*/ 1463675 h 1797050"/>
                  <a:gd name="connsiteX208" fmla="*/ 1238250 w 2362200"/>
                  <a:gd name="connsiteY208" fmla="*/ 1457325 h 1797050"/>
                  <a:gd name="connsiteX209" fmla="*/ 1222375 w 2362200"/>
                  <a:gd name="connsiteY209" fmla="*/ 1482725 h 1797050"/>
                  <a:gd name="connsiteX210" fmla="*/ 1187450 w 2362200"/>
                  <a:gd name="connsiteY210" fmla="*/ 1482725 h 1797050"/>
                  <a:gd name="connsiteX211" fmla="*/ 1139825 w 2362200"/>
                  <a:gd name="connsiteY211" fmla="*/ 1460500 h 1797050"/>
                  <a:gd name="connsiteX212" fmla="*/ 1092200 w 2362200"/>
                  <a:gd name="connsiteY212" fmla="*/ 1495425 h 1797050"/>
                  <a:gd name="connsiteX213" fmla="*/ 1098550 w 2362200"/>
                  <a:gd name="connsiteY213" fmla="*/ 1511300 h 1797050"/>
                  <a:gd name="connsiteX214" fmla="*/ 1079500 w 2362200"/>
                  <a:gd name="connsiteY214" fmla="*/ 1530350 h 1797050"/>
                  <a:gd name="connsiteX215" fmla="*/ 1035050 w 2362200"/>
                  <a:gd name="connsiteY215" fmla="*/ 1530350 h 1797050"/>
                  <a:gd name="connsiteX216" fmla="*/ 1006475 w 2362200"/>
                  <a:gd name="connsiteY216" fmla="*/ 1574800 h 1797050"/>
                  <a:gd name="connsiteX217" fmla="*/ 958850 w 2362200"/>
                  <a:gd name="connsiteY217" fmla="*/ 1571625 h 1797050"/>
                  <a:gd name="connsiteX218" fmla="*/ 952500 w 2362200"/>
                  <a:gd name="connsiteY218" fmla="*/ 1587500 h 1797050"/>
                  <a:gd name="connsiteX219" fmla="*/ 965200 w 2362200"/>
                  <a:gd name="connsiteY219" fmla="*/ 1670050 h 1797050"/>
                  <a:gd name="connsiteX220" fmla="*/ 939800 w 2362200"/>
                  <a:gd name="connsiteY220" fmla="*/ 1714500 h 1797050"/>
                  <a:gd name="connsiteX221" fmla="*/ 901700 w 2362200"/>
                  <a:gd name="connsiteY221" fmla="*/ 1720850 h 1797050"/>
                  <a:gd name="connsiteX222" fmla="*/ 898525 w 2362200"/>
                  <a:gd name="connsiteY222" fmla="*/ 1746250 h 1797050"/>
                  <a:gd name="connsiteX223" fmla="*/ 869950 w 2362200"/>
                  <a:gd name="connsiteY223" fmla="*/ 1746250 h 1797050"/>
                  <a:gd name="connsiteX224" fmla="*/ 854075 w 2362200"/>
                  <a:gd name="connsiteY224" fmla="*/ 1758950 h 1797050"/>
                  <a:gd name="connsiteX225" fmla="*/ 847725 w 2362200"/>
                  <a:gd name="connsiteY225" fmla="*/ 1771650 h 1797050"/>
                  <a:gd name="connsiteX226" fmla="*/ 828675 w 2362200"/>
                  <a:gd name="connsiteY226" fmla="*/ 1765300 h 1797050"/>
                  <a:gd name="connsiteX227" fmla="*/ 819150 w 2362200"/>
                  <a:gd name="connsiteY227" fmla="*/ 1752600 h 1797050"/>
                  <a:gd name="connsiteX228" fmla="*/ 790575 w 2362200"/>
                  <a:gd name="connsiteY228" fmla="*/ 1771650 h 1797050"/>
                  <a:gd name="connsiteX229" fmla="*/ 692150 w 2362200"/>
                  <a:gd name="connsiteY229" fmla="*/ 1701800 h 1797050"/>
                  <a:gd name="connsiteX230" fmla="*/ 650875 w 2362200"/>
                  <a:gd name="connsiteY230" fmla="*/ 1720850 h 1797050"/>
                  <a:gd name="connsiteX231" fmla="*/ 615950 w 2362200"/>
                  <a:gd name="connsiteY231" fmla="*/ 1685925 h 1797050"/>
                  <a:gd name="connsiteX232" fmla="*/ 581025 w 2362200"/>
                  <a:gd name="connsiteY232" fmla="*/ 1689100 h 1797050"/>
                  <a:gd name="connsiteX233" fmla="*/ 571500 w 2362200"/>
                  <a:gd name="connsiteY233" fmla="*/ 1609725 h 1797050"/>
                  <a:gd name="connsiteX234" fmla="*/ 523875 w 2362200"/>
                  <a:gd name="connsiteY234"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8000 h 1797050"/>
                  <a:gd name="connsiteX104" fmla="*/ 1374775 w 2362200"/>
                  <a:gd name="connsiteY104" fmla="*/ 504825 h 1797050"/>
                  <a:gd name="connsiteX105" fmla="*/ 1403350 w 2362200"/>
                  <a:gd name="connsiteY105" fmla="*/ 530225 h 1797050"/>
                  <a:gd name="connsiteX106" fmla="*/ 1431925 w 2362200"/>
                  <a:gd name="connsiteY106" fmla="*/ 527050 h 1797050"/>
                  <a:gd name="connsiteX107" fmla="*/ 1466850 w 2362200"/>
                  <a:gd name="connsiteY107" fmla="*/ 555625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8000 h 1797050"/>
                  <a:gd name="connsiteX104" fmla="*/ 1374775 w 2362200"/>
                  <a:gd name="connsiteY104" fmla="*/ 504825 h 1797050"/>
                  <a:gd name="connsiteX105" fmla="*/ 1403350 w 2362200"/>
                  <a:gd name="connsiteY105" fmla="*/ 530225 h 1797050"/>
                  <a:gd name="connsiteX106" fmla="*/ 1431925 w 2362200"/>
                  <a:gd name="connsiteY106" fmla="*/ 527050 h 1797050"/>
                  <a:gd name="connsiteX107" fmla="*/ 1466850 w 2362200"/>
                  <a:gd name="connsiteY107" fmla="*/ 555625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4775 w 2362200"/>
                  <a:gd name="connsiteY104" fmla="*/ 504825 h 1797050"/>
                  <a:gd name="connsiteX105" fmla="*/ 1403350 w 2362200"/>
                  <a:gd name="connsiteY105" fmla="*/ 530225 h 1797050"/>
                  <a:gd name="connsiteX106" fmla="*/ 1431925 w 2362200"/>
                  <a:gd name="connsiteY106" fmla="*/ 527050 h 1797050"/>
                  <a:gd name="connsiteX107" fmla="*/ 1466850 w 2362200"/>
                  <a:gd name="connsiteY107" fmla="*/ 555625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1925 w 2362200"/>
                  <a:gd name="connsiteY106" fmla="*/ 527050 h 1797050"/>
                  <a:gd name="connsiteX107" fmla="*/ 1466850 w 2362200"/>
                  <a:gd name="connsiteY107" fmla="*/ 555625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3513 w 2362200"/>
                  <a:gd name="connsiteY106" fmla="*/ 526475 h 1797050"/>
                  <a:gd name="connsiteX107" fmla="*/ 1466850 w 2362200"/>
                  <a:gd name="connsiteY107" fmla="*/ 555625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7482 w 2362200"/>
                  <a:gd name="connsiteY106" fmla="*/ 526475 h 1797050"/>
                  <a:gd name="connsiteX107" fmla="*/ 1466850 w 2362200"/>
                  <a:gd name="connsiteY107" fmla="*/ 555625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6850 w 2362200"/>
                  <a:gd name="connsiteY107" fmla="*/ 555625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6850 w 2362200"/>
                  <a:gd name="connsiteY107" fmla="*/ 555625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9231 w 2362200"/>
                  <a:gd name="connsiteY107" fmla="*/ 554929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6850 w 2362200"/>
                  <a:gd name="connsiteY107" fmla="*/ 554929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7644 w 2362200"/>
                  <a:gd name="connsiteY107" fmla="*/ 554929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54929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54929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54929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54929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71613 w 2362200"/>
                  <a:gd name="connsiteY107" fmla="*/ 554929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72407 w 2362200"/>
                  <a:gd name="connsiteY107" fmla="*/ 550166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83519 w 2362200"/>
                  <a:gd name="connsiteY107" fmla="*/ 533497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9075 w 2362200"/>
                  <a:gd name="connsiteY109" fmla="*/ 59055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524000 w 2362200"/>
                  <a:gd name="connsiteY109" fmla="*/ 584200 h 1797050"/>
                  <a:gd name="connsiteX110" fmla="*/ 1482725 w 2362200"/>
                  <a:gd name="connsiteY110" fmla="*/ 612775 h 1797050"/>
                  <a:gd name="connsiteX111" fmla="*/ 1482725 w 2362200"/>
                  <a:gd name="connsiteY111" fmla="*/ 612775 h 1797050"/>
                  <a:gd name="connsiteX112" fmla="*/ 1450975 w 2362200"/>
                  <a:gd name="connsiteY112" fmla="*/ 622300 h 1797050"/>
                  <a:gd name="connsiteX113" fmla="*/ 1511300 w 2362200"/>
                  <a:gd name="connsiteY113" fmla="*/ 638175 h 1797050"/>
                  <a:gd name="connsiteX114" fmla="*/ 1616075 w 2362200"/>
                  <a:gd name="connsiteY114" fmla="*/ 619125 h 1797050"/>
                  <a:gd name="connsiteX115" fmla="*/ 1628775 w 2362200"/>
                  <a:gd name="connsiteY115" fmla="*/ 612775 h 1797050"/>
                  <a:gd name="connsiteX116" fmla="*/ 1628775 w 2362200"/>
                  <a:gd name="connsiteY116" fmla="*/ 593725 h 1797050"/>
                  <a:gd name="connsiteX117" fmla="*/ 1641475 w 2362200"/>
                  <a:gd name="connsiteY117" fmla="*/ 593725 h 1797050"/>
                  <a:gd name="connsiteX118" fmla="*/ 1698625 w 2362200"/>
                  <a:gd name="connsiteY118" fmla="*/ 615950 h 1797050"/>
                  <a:gd name="connsiteX119" fmla="*/ 1701800 w 2362200"/>
                  <a:gd name="connsiteY119" fmla="*/ 574675 h 1797050"/>
                  <a:gd name="connsiteX120" fmla="*/ 1724025 w 2362200"/>
                  <a:gd name="connsiteY120" fmla="*/ 565150 h 1797050"/>
                  <a:gd name="connsiteX121" fmla="*/ 1803400 w 2362200"/>
                  <a:gd name="connsiteY121" fmla="*/ 508000 h 1797050"/>
                  <a:gd name="connsiteX122" fmla="*/ 1885950 w 2362200"/>
                  <a:gd name="connsiteY122" fmla="*/ 485775 h 1797050"/>
                  <a:gd name="connsiteX123" fmla="*/ 1952625 w 2362200"/>
                  <a:gd name="connsiteY123" fmla="*/ 415925 h 1797050"/>
                  <a:gd name="connsiteX124" fmla="*/ 1971675 w 2362200"/>
                  <a:gd name="connsiteY124" fmla="*/ 409575 h 1797050"/>
                  <a:gd name="connsiteX125" fmla="*/ 2006600 w 2362200"/>
                  <a:gd name="connsiteY125" fmla="*/ 396875 h 1797050"/>
                  <a:gd name="connsiteX126" fmla="*/ 2047875 w 2362200"/>
                  <a:gd name="connsiteY126" fmla="*/ 409575 h 1797050"/>
                  <a:gd name="connsiteX127" fmla="*/ 2085975 w 2362200"/>
                  <a:gd name="connsiteY127" fmla="*/ 457200 h 1797050"/>
                  <a:gd name="connsiteX128" fmla="*/ 2133600 w 2362200"/>
                  <a:gd name="connsiteY128" fmla="*/ 504825 h 1797050"/>
                  <a:gd name="connsiteX129" fmla="*/ 2190750 w 2362200"/>
                  <a:gd name="connsiteY129" fmla="*/ 536575 h 1797050"/>
                  <a:gd name="connsiteX130" fmla="*/ 2244725 w 2362200"/>
                  <a:gd name="connsiteY130" fmla="*/ 520700 h 1797050"/>
                  <a:gd name="connsiteX131" fmla="*/ 2270125 w 2362200"/>
                  <a:gd name="connsiteY131" fmla="*/ 533400 h 1797050"/>
                  <a:gd name="connsiteX132" fmla="*/ 2273300 w 2362200"/>
                  <a:gd name="connsiteY132" fmla="*/ 577850 h 1797050"/>
                  <a:gd name="connsiteX133" fmla="*/ 2324100 w 2362200"/>
                  <a:gd name="connsiteY133" fmla="*/ 606425 h 1797050"/>
                  <a:gd name="connsiteX134" fmla="*/ 2362200 w 2362200"/>
                  <a:gd name="connsiteY134" fmla="*/ 644525 h 1797050"/>
                  <a:gd name="connsiteX135" fmla="*/ 2298700 w 2362200"/>
                  <a:gd name="connsiteY135" fmla="*/ 800100 h 1797050"/>
                  <a:gd name="connsiteX136" fmla="*/ 2273300 w 2362200"/>
                  <a:gd name="connsiteY136" fmla="*/ 895350 h 1797050"/>
                  <a:gd name="connsiteX137" fmla="*/ 2247900 w 2362200"/>
                  <a:gd name="connsiteY137" fmla="*/ 949325 h 1797050"/>
                  <a:gd name="connsiteX138" fmla="*/ 2197100 w 2362200"/>
                  <a:gd name="connsiteY138" fmla="*/ 949325 h 1797050"/>
                  <a:gd name="connsiteX139" fmla="*/ 2174875 w 2362200"/>
                  <a:gd name="connsiteY139" fmla="*/ 993775 h 1797050"/>
                  <a:gd name="connsiteX140" fmla="*/ 2174875 w 2362200"/>
                  <a:gd name="connsiteY140" fmla="*/ 993775 h 1797050"/>
                  <a:gd name="connsiteX141" fmla="*/ 2181225 w 2362200"/>
                  <a:gd name="connsiteY141" fmla="*/ 1022350 h 1797050"/>
                  <a:gd name="connsiteX142" fmla="*/ 2146300 w 2362200"/>
                  <a:gd name="connsiteY142" fmla="*/ 1031875 h 1797050"/>
                  <a:gd name="connsiteX143" fmla="*/ 2095500 w 2362200"/>
                  <a:gd name="connsiteY143" fmla="*/ 1019175 h 1797050"/>
                  <a:gd name="connsiteX144" fmla="*/ 2101850 w 2362200"/>
                  <a:gd name="connsiteY144" fmla="*/ 1073150 h 1797050"/>
                  <a:gd name="connsiteX145" fmla="*/ 2114550 w 2362200"/>
                  <a:gd name="connsiteY145" fmla="*/ 1117600 h 1797050"/>
                  <a:gd name="connsiteX146" fmla="*/ 2051050 w 2362200"/>
                  <a:gd name="connsiteY146" fmla="*/ 1152525 h 1797050"/>
                  <a:gd name="connsiteX147" fmla="*/ 2066925 w 2362200"/>
                  <a:gd name="connsiteY147" fmla="*/ 1174750 h 1797050"/>
                  <a:gd name="connsiteX148" fmla="*/ 2047875 w 2362200"/>
                  <a:gd name="connsiteY148" fmla="*/ 1196975 h 1797050"/>
                  <a:gd name="connsiteX149" fmla="*/ 1968500 w 2362200"/>
                  <a:gd name="connsiteY149" fmla="*/ 1171575 h 1797050"/>
                  <a:gd name="connsiteX150" fmla="*/ 1943100 w 2362200"/>
                  <a:gd name="connsiteY150" fmla="*/ 1187450 h 1797050"/>
                  <a:gd name="connsiteX151" fmla="*/ 1908175 w 2362200"/>
                  <a:gd name="connsiteY151" fmla="*/ 1187450 h 1797050"/>
                  <a:gd name="connsiteX152" fmla="*/ 1908175 w 2362200"/>
                  <a:gd name="connsiteY152" fmla="*/ 1247775 h 1797050"/>
                  <a:gd name="connsiteX153" fmla="*/ 1924050 w 2362200"/>
                  <a:gd name="connsiteY153" fmla="*/ 1263650 h 1797050"/>
                  <a:gd name="connsiteX154" fmla="*/ 1933575 w 2362200"/>
                  <a:gd name="connsiteY154" fmla="*/ 1279525 h 1797050"/>
                  <a:gd name="connsiteX155" fmla="*/ 1943100 w 2362200"/>
                  <a:gd name="connsiteY155" fmla="*/ 1279525 h 1797050"/>
                  <a:gd name="connsiteX156" fmla="*/ 1933575 w 2362200"/>
                  <a:gd name="connsiteY156" fmla="*/ 1304925 h 1797050"/>
                  <a:gd name="connsiteX157" fmla="*/ 1952625 w 2362200"/>
                  <a:gd name="connsiteY157" fmla="*/ 1320800 h 1797050"/>
                  <a:gd name="connsiteX158" fmla="*/ 1949450 w 2362200"/>
                  <a:gd name="connsiteY158" fmla="*/ 1336675 h 1797050"/>
                  <a:gd name="connsiteX159" fmla="*/ 1905000 w 2362200"/>
                  <a:gd name="connsiteY159" fmla="*/ 1336675 h 1797050"/>
                  <a:gd name="connsiteX160" fmla="*/ 1901825 w 2362200"/>
                  <a:gd name="connsiteY160" fmla="*/ 1387475 h 1797050"/>
                  <a:gd name="connsiteX161" fmla="*/ 1901825 w 2362200"/>
                  <a:gd name="connsiteY161" fmla="*/ 1387475 h 1797050"/>
                  <a:gd name="connsiteX162" fmla="*/ 1901825 w 2362200"/>
                  <a:gd name="connsiteY162" fmla="*/ 1406525 h 1797050"/>
                  <a:gd name="connsiteX163" fmla="*/ 1936750 w 2362200"/>
                  <a:gd name="connsiteY163" fmla="*/ 1447800 h 1797050"/>
                  <a:gd name="connsiteX164" fmla="*/ 1990725 w 2362200"/>
                  <a:gd name="connsiteY164" fmla="*/ 1447800 h 1797050"/>
                  <a:gd name="connsiteX165" fmla="*/ 2060575 w 2362200"/>
                  <a:gd name="connsiteY165" fmla="*/ 1476375 h 1797050"/>
                  <a:gd name="connsiteX166" fmla="*/ 2060575 w 2362200"/>
                  <a:gd name="connsiteY166" fmla="*/ 1504950 h 1797050"/>
                  <a:gd name="connsiteX167" fmla="*/ 2035175 w 2362200"/>
                  <a:gd name="connsiteY167" fmla="*/ 1571625 h 1797050"/>
                  <a:gd name="connsiteX168" fmla="*/ 2063750 w 2362200"/>
                  <a:gd name="connsiteY168" fmla="*/ 1587500 h 1797050"/>
                  <a:gd name="connsiteX169" fmla="*/ 2105025 w 2362200"/>
                  <a:gd name="connsiteY169" fmla="*/ 1660525 h 1797050"/>
                  <a:gd name="connsiteX170" fmla="*/ 2054225 w 2362200"/>
                  <a:gd name="connsiteY170" fmla="*/ 1736725 h 1797050"/>
                  <a:gd name="connsiteX171" fmla="*/ 2028825 w 2362200"/>
                  <a:gd name="connsiteY171" fmla="*/ 1730375 h 1797050"/>
                  <a:gd name="connsiteX172" fmla="*/ 2006600 w 2362200"/>
                  <a:gd name="connsiteY172" fmla="*/ 1717675 h 1797050"/>
                  <a:gd name="connsiteX173" fmla="*/ 2000250 w 2362200"/>
                  <a:gd name="connsiteY173" fmla="*/ 1736725 h 1797050"/>
                  <a:gd name="connsiteX174" fmla="*/ 1958975 w 2362200"/>
                  <a:gd name="connsiteY174" fmla="*/ 1746250 h 1797050"/>
                  <a:gd name="connsiteX175" fmla="*/ 1952625 w 2362200"/>
                  <a:gd name="connsiteY175" fmla="*/ 1778000 h 1797050"/>
                  <a:gd name="connsiteX176" fmla="*/ 1901825 w 2362200"/>
                  <a:gd name="connsiteY176" fmla="*/ 1797050 h 1797050"/>
                  <a:gd name="connsiteX177" fmla="*/ 1879600 w 2362200"/>
                  <a:gd name="connsiteY177" fmla="*/ 1758950 h 1797050"/>
                  <a:gd name="connsiteX178" fmla="*/ 1841500 w 2362200"/>
                  <a:gd name="connsiteY178" fmla="*/ 1768475 h 1797050"/>
                  <a:gd name="connsiteX179" fmla="*/ 1844675 w 2362200"/>
                  <a:gd name="connsiteY179" fmla="*/ 1730375 h 1797050"/>
                  <a:gd name="connsiteX180" fmla="*/ 1825625 w 2362200"/>
                  <a:gd name="connsiteY180" fmla="*/ 1704975 h 1797050"/>
                  <a:gd name="connsiteX181" fmla="*/ 1860550 w 2362200"/>
                  <a:gd name="connsiteY181" fmla="*/ 1685925 h 1797050"/>
                  <a:gd name="connsiteX182" fmla="*/ 1803400 w 2362200"/>
                  <a:gd name="connsiteY182" fmla="*/ 1666875 h 1797050"/>
                  <a:gd name="connsiteX183" fmla="*/ 1790700 w 2362200"/>
                  <a:gd name="connsiteY183" fmla="*/ 1692275 h 1797050"/>
                  <a:gd name="connsiteX184" fmla="*/ 1746250 w 2362200"/>
                  <a:gd name="connsiteY184" fmla="*/ 1711325 h 1797050"/>
                  <a:gd name="connsiteX185" fmla="*/ 1739900 w 2362200"/>
                  <a:gd name="connsiteY185" fmla="*/ 1733550 h 1797050"/>
                  <a:gd name="connsiteX186" fmla="*/ 1724025 w 2362200"/>
                  <a:gd name="connsiteY186" fmla="*/ 1739900 h 1797050"/>
                  <a:gd name="connsiteX187" fmla="*/ 1701800 w 2362200"/>
                  <a:gd name="connsiteY187" fmla="*/ 1739900 h 1797050"/>
                  <a:gd name="connsiteX188" fmla="*/ 1714500 w 2362200"/>
                  <a:gd name="connsiteY188" fmla="*/ 1704975 h 1797050"/>
                  <a:gd name="connsiteX189" fmla="*/ 1739900 w 2362200"/>
                  <a:gd name="connsiteY189" fmla="*/ 1679575 h 1797050"/>
                  <a:gd name="connsiteX190" fmla="*/ 1730375 w 2362200"/>
                  <a:gd name="connsiteY190" fmla="*/ 1654175 h 1797050"/>
                  <a:gd name="connsiteX191" fmla="*/ 1708150 w 2362200"/>
                  <a:gd name="connsiteY191" fmla="*/ 1654175 h 1797050"/>
                  <a:gd name="connsiteX192" fmla="*/ 1695450 w 2362200"/>
                  <a:gd name="connsiteY192" fmla="*/ 1679575 h 1797050"/>
                  <a:gd name="connsiteX193" fmla="*/ 1663700 w 2362200"/>
                  <a:gd name="connsiteY193" fmla="*/ 1685925 h 1797050"/>
                  <a:gd name="connsiteX194" fmla="*/ 1628775 w 2362200"/>
                  <a:gd name="connsiteY194" fmla="*/ 1698625 h 1797050"/>
                  <a:gd name="connsiteX195" fmla="*/ 1600200 w 2362200"/>
                  <a:gd name="connsiteY195" fmla="*/ 1670050 h 1797050"/>
                  <a:gd name="connsiteX196" fmla="*/ 1597025 w 2362200"/>
                  <a:gd name="connsiteY196" fmla="*/ 1635125 h 1797050"/>
                  <a:gd name="connsiteX197" fmla="*/ 1568450 w 2362200"/>
                  <a:gd name="connsiteY197" fmla="*/ 1619250 h 1797050"/>
                  <a:gd name="connsiteX198" fmla="*/ 1558925 w 2362200"/>
                  <a:gd name="connsiteY198" fmla="*/ 1584325 h 1797050"/>
                  <a:gd name="connsiteX199" fmla="*/ 1517650 w 2362200"/>
                  <a:gd name="connsiteY199" fmla="*/ 1555750 h 1797050"/>
                  <a:gd name="connsiteX200" fmla="*/ 1498600 w 2362200"/>
                  <a:gd name="connsiteY200" fmla="*/ 1558925 h 1797050"/>
                  <a:gd name="connsiteX201" fmla="*/ 1466850 w 2362200"/>
                  <a:gd name="connsiteY201" fmla="*/ 1603375 h 1797050"/>
                  <a:gd name="connsiteX202" fmla="*/ 1419225 w 2362200"/>
                  <a:gd name="connsiteY202" fmla="*/ 1622425 h 1797050"/>
                  <a:gd name="connsiteX203" fmla="*/ 1393825 w 2362200"/>
                  <a:gd name="connsiteY203" fmla="*/ 1587500 h 1797050"/>
                  <a:gd name="connsiteX204" fmla="*/ 1368425 w 2362200"/>
                  <a:gd name="connsiteY204" fmla="*/ 1587500 h 1797050"/>
                  <a:gd name="connsiteX205" fmla="*/ 1270000 w 2362200"/>
                  <a:gd name="connsiteY205" fmla="*/ 1511300 h 1797050"/>
                  <a:gd name="connsiteX206" fmla="*/ 1276350 w 2362200"/>
                  <a:gd name="connsiteY206" fmla="*/ 1463675 h 1797050"/>
                  <a:gd name="connsiteX207" fmla="*/ 1238250 w 2362200"/>
                  <a:gd name="connsiteY207" fmla="*/ 1457325 h 1797050"/>
                  <a:gd name="connsiteX208" fmla="*/ 1222375 w 2362200"/>
                  <a:gd name="connsiteY208" fmla="*/ 1482725 h 1797050"/>
                  <a:gd name="connsiteX209" fmla="*/ 1187450 w 2362200"/>
                  <a:gd name="connsiteY209" fmla="*/ 1482725 h 1797050"/>
                  <a:gd name="connsiteX210" fmla="*/ 1139825 w 2362200"/>
                  <a:gd name="connsiteY210" fmla="*/ 1460500 h 1797050"/>
                  <a:gd name="connsiteX211" fmla="*/ 1092200 w 2362200"/>
                  <a:gd name="connsiteY211" fmla="*/ 1495425 h 1797050"/>
                  <a:gd name="connsiteX212" fmla="*/ 1098550 w 2362200"/>
                  <a:gd name="connsiteY212" fmla="*/ 1511300 h 1797050"/>
                  <a:gd name="connsiteX213" fmla="*/ 1079500 w 2362200"/>
                  <a:gd name="connsiteY213" fmla="*/ 1530350 h 1797050"/>
                  <a:gd name="connsiteX214" fmla="*/ 1035050 w 2362200"/>
                  <a:gd name="connsiteY214" fmla="*/ 1530350 h 1797050"/>
                  <a:gd name="connsiteX215" fmla="*/ 1006475 w 2362200"/>
                  <a:gd name="connsiteY215" fmla="*/ 1574800 h 1797050"/>
                  <a:gd name="connsiteX216" fmla="*/ 958850 w 2362200"/>
                  <a:gd name="connsiteY216" fmla="*/ 1571625 h 1797050"/>
                  <a:gd name="connsiteX217" fmla="*/ 952500 w 2362200"/>
                  <a:gd name="connsiteY217" fmla="*/ 1587500 h 1797050"/>
                  <a:gd name="connsiteX218" fmla="*/ 965200 w 2362200"/>
                  <a:gd name="connsiteY218" fmla="*/ 1670050 h 1797050"/>
                  <a:gd name="connsiteX219" fmla="*/ 939800 w 2362200"/>
                  <a:gd name="connsiteY219" fmla="*/ 1714500 h 1797050"/>
                  <a:gd name="connsiteX220" fmla="*/ 901700 w 2362200"/>
                  <a:gd name="connsiteY220" fmla="*/ 1720850 h 1797050"/>
                  <a:gd name="connsiteX221" fmla="*/ 898525 w 2362200"/>
                  <a:gd name="connsiteY221" fmla="*/ 1746250 h 1797050"/>
                  <a:gd name="connsiteX222" fmla="*/ 869950 w 2362200"/>
                  <a:gd name="connsiteY222" fmla="*/ 1746250 h 1797050"/>
                  <a:gd name="connsiteX223" fmla="*/ 854075 w 2362200"/>
                  <a:gd name="connsiteY223" fmla="*/ 1758950 h 1797050"/>
                  <a:gd name="connsiteX224" fmla="*/ 847725 w 2362200"/>
                  <a:gd name="connsiteY224" fmla="*/ 1771650 h 1797050"/>
                  <a:gd name="connsiteX225" fmla="*/ 828675 w 2362200"/>
                  <a:gd name="connsiteY225" fmla="*/ 1765300 h 1797050"/>
                  <a:gd name="connsiteX226" fmla="*/ 819150 w 2362200"/>
                  <a:gd name="connsiteY226" fmla="*/ 1752600 h 1797050"/>
                  <a:gd name="connsiteX227" fmla="*/ 790575 w 2362200"/>
                  <a:gd name="connsiteY227" fmla="*/ 1771650 h 1797050"/>
                  <a:gd name="connsiteX228" fmla="*/ 692150 w 2362200"/>
                  <a:gd name="connsiteY228" fmla="*/ 1701800 h 1797050"/>
                  <a:gd name="connsiteX229" fmla="*/ 650875 w 2362200"/>
                  <a:gd name="connsiteY229" fmla="*/ 1720850 h 1797050"/>
                  <a:gd name="connsiteX230" fmla="*/ 615950 w 2362200"/>
                  <a:gd name="connsiteY230" fmla="*/ 1685925 h 1797050"/>
                  <a:gd name="connsiteX231" fmla="*/ 581025 w 2362200"/>
                  <a:gd name="connsiteY231" fmla="*/ 1689100 h 1797050"/>
                  <a:gd name="connsiteX232" fmla="*/ 571500 w 2362200"/>
                  <a:gd name="connsiteY232" fmla="*/ 1609725 h 1797050"/>
                  <a:gd name="connsiteX233" fmla="*/ 523875 w 2362200"/>
                  <a:gd name="connsiteY233"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2725 w 2362200"/>
                  <a:gd name="connsiteY109" fmla="*/ 612775 h 1797050"/>
                  <a:gd name="connsiteX110" fmla="*/ 1482725 w 2362200"/>
                  <a:gd name="connsiteY110" fmla="*/ 612775 h 1797050"/>
                  <a:gd name="connsiteX111" fmla="*/ 1450975 w 2362200"/>
                  <a:gd name="connsiteY111" fmla="*/ 622300 h 1797050"/>
                  <a:gd name="connsiteX112" fmla="*/ 1511300 w 2362200"/>
                  <a:gd name="connsiteY112" fmla="*/ 638175 h 1797050"/>
                  <a:gd name="connsiteX113" fmla="*/ 1616075 w 2362200"/>
                  <a:gd name="connsiteY113" fmla="*/ 619125 h 1797050"/>
                  <a:gd name="connsiteX114" fmla="*/ 1628775 w 2362200"/>
                  <a:gd name="connsiteY114" fmla="*/ 612775 h 1797050"/>
                  <a:gd name="connsiteX115" fmla="*/ 1628775 w 2362200"/>
                  <a:gd name="connsiteY115" fmla="*/ 593725 h 1797050"/>
                  <a:gd name="connsiteX116" fmla="*/ 1641475 w 2362200"/>
                  <a:gd name="connsiteY116" fmla="*/ 593725 h 1797050"/>
                  <a:gd name="connsiteX117" fmla="*/ 1698625 w 2362200"/>
                  <a:gd name="connsiteY117" fmla="*/ 615950 h 1797050"/>
                  <a:gd name="connsiteX118" fmla="*/ 1701800 w 2362200"/>
                  <a:gd name="connsiteY118" fmla="*/ 574675 h 1797050"/>
                  <a:gd name="connsiteX119" fmla="*/ 1724025 w 2362200"/>
                  <a:gd name="connsiteY119" fmla="*/ 565150 h 1797050"/>
                  <a:gd name="connsiteX120" fmla="*/ 1803400 w 2362200"/>
                  <a:gd name="connsiteY120" fmla="*/ 508000 h 1797050"/>
                  <a:gd name="connsiteX121" fmla="*/ 1885950 w 2362200"/>
                  <a:gd name="connsiteY121" fmla="*/ 485775 h 1797050"/>
                  <a:gd name="connsiteX122" fmla="*/ 1952625 w 2362200"/>
                  <a:gd name="connsiteY122" fmla="*/ 415925 h 1797050"/>
                  <a:gd name="connsiteX123" fmla="*/ 1971675 w 2362200"/>
                  <a:gd name="connsiteY123" fmla="*/ 409575 h 1797050"/>
                  <a:gd name="connsiteX124" fmla="*/ 2006600 w 2362200"/>
                  <a:gd name="connsiteY124" fmla="*/ 396875 h 1797050"/>
                  <a:gd name="connsiteX125" fmla="*/ 2047875 w 2362200"/>
                  <a:gd name="connsiteY125" fmla="*/ 409575 h 1797050"/>
                  <a:gd name="connsiteX126" fmla="*/ 2085975 w 2362200"/>
                  <a:gd name="connsiteY126" fmla="*/ 457200 h 1797050"/>
                  <a:gd name="connsiteX127" fmla="*/ 2133600 w 2362200"/>
                  <a:gd name="connsiteY127" fmla="*/ 504825 h 1797050"/>
                  <a:gd name="connsiteX128" fmla="*/ 2190750 w 2362200"/>
                  <a:gd name="connsiteY128" fmla="*/ 536575 h 1797050"/>
                  <a:gd name="connsiteX129" fmla="*/ 2244725 w 2362200"/>
                  <a:gd name="connsiteY129" fmla="*/ 520700 h 1797050"/>
                  <a:gd name="connsiteX130" fmla="*/ 2270125 w 2362200"/>
                  <a:gd name="connsiteY130" fmla="*/ 533400 h 1797050"/>
                  <a:gd name="connsiteX131" fmla="*/ 2273300 w 2362200"/>
                  <a:gd name="connsiteY131" fmla="*/ 577850 h 1797050"/>
                  <a:gd name="connsiteX132" fmla="*/ 2324100 w 2362200"/>
                  <a:gd name="connsiteY132" fmla="*/ 606425 h 1797050"/>
                  <a:gd name="connsiteX133" fmla="*/ 2362200 w 2362200"/>
                  <a:gd name="connsiteY133" fmla="*/ 644525 h 1797050"/>
                  <a:gd name="connsiteX134" fmla="*/ 2298700 w 2362200"/>
                  <a:gd name="connsiteY134" fmla="*/ 800100 h 1797050"/>
                  <a:gd name="connsiteX135" fmla="*/ 2273300 w 2362200"/>
                  <a:gd name="connsiteY135" fmla="*/ 895350 h 1797050"/>
                  <a:gd name="connsiteX136" fmla="*/ 2247900 w 2362200"/>
                  <a:gd name="connsiteY136" fmla="*/ 949325 h 1797050"/>
                  <a:gd name="connsiteX137" fmla="*/ 2197100 w 2362200"/>
                  <a:gd name="connsiteY137" fmla="*/ 949325 h 1797050"/>
                  <a:gd name="connsiteX138" fmla="*/ 2174875 w 2362200"/>
                  <a:gd name="connsiteY138" fmla="*/ 993775 h 1797050"/>
                  <a:gd name="connsiteX139" fmla="*/ 2174875 w 2362200"/>
                  <a:gd name="connsiteY139" fmla="*/ 993775 h 1797050"/>
                  <a:gd name="connsiteX140" fmla="*/ 2181225 w 2362200"/>
                  <a:gd name="connsiteY140" fmla="*/ 1022350 h 1797050"/>
                  <a:gd name="connsiteX141" fmla="*/ 2146300 w 2362200"/>
                  <a:gd name="connsiteY141" fmla="*/ 1031875 h 1797050"/>
                  <a:gd name="connsiteX142" fmla="*/ 2095500 w 2362200"/>
                  <a:gd name="connsiteY142" fmla="*/ 1019175 h 1797050"/>
                  <a:gd name="connsiteX143" fmla="*/ 2101850 w 2362200"/>
                  <a:gd name="connsiteY143" fmla="*/ 1073150 h 1797050"/>
                  <a:gd name="connsiteX144" fmla="*/ 2114550 w 2362200"/>
                  <a:gd name="connsiteY144" fmla="*/ 1117600 h 1797050"/>
                  <a:gd name="connsiteX145" fmla="*/ 2051050 w 2362200"/>
                  <a:gd name="connsiteY145" fmla="*/ 1152525 h 1797050"/>
                  <a:gd name="connsiteX146" fmla="*/ 2066925 w 2362200"/>
                  <a:gd name="connsiteY146" fmla="*/ 1174750 h 1797050"/>
                  <a:gd name="connsiteX147" fmla="*/ 2047875 w 2362200"/>
                  <a:gd name="connsiteY147" fmla="*/ 1196975 h 1797050"/>
                  <a:gd name="connsiteX148" fmla="*/ 1968500 w 2362200"/>
                  <a:gd name="connsiteY148" fmla="*/ 1171575 h 1797050"/>
                  <a:gd name="connsiteX149" fmla="*/ 1943100 w 2362200"/>
                  <a:gd name="connsiteY149" fmla="*/ 1187450 h 1797050"/>
                  <a:gd name="connsiteX150" fmla="*/ 1908175 w 2362200"/>
                  <a:gd name="connsiteY150" fmla="*/ 1187450 h 1797050"/>
                  <a:gd name="connsiteX151" fmla="*/ 1908175 w 2362200"/>
                  <a:gd name="connsiteY151" fmla="*/ 1247775 h 1797050"/>
                  <a:gd name="connsiteX152" fmla="*/ 1924050 w 2362200"/>
                  <a:gd name="connsiteY152" fmla="*/ 1263650 h 1797050"/>
                  <a:gd name="connsiteX153" fmla="*/ 1933575 w 2362200"/>
                  <a:gd name="connsiteY153" fmla="*/ 1279525 h 1797050"/>
                  <a:gd name="connsiteX154" fmla="*/ 1943100 w 2362200"/>
                  <a:gd name="connsiteY154" fmla="*/ 1279525 h 1797050"/>
                  <a:gd name="connsiteX155" fmla="*/ 1933575 w 2362200"/>
                  <a:gd name="connsiteY155" fmla="*/ 1304925 h 1797050"/>
                  <a:gd name="connsiteX156" fmla="*/ 1952625 w 2362200"/>
                  <a:gd name="connsiteY156" fmla="*/ 1320800 h 1797050"/>
                  <a:gd name="connsiteX157" fmla="*/ 1949450 w 2362200"/>
                  <a:gd name="connsiteY157" fmla="*/ 1336675 h 1797050"/>
                  <a:gd name="connsiteX158" fmla="*/ 1905000 w 2362200"/>
                  <a:gd name="connsiteY158" fmla="*/ 1336675 h 1797050"/>
                  <a:gd name="connsiteX159" fmla="*/ 1901825 w 2362200"/>
                  <a:gd name="connsiteY159" fmla="*/ 1387475 h 1797050"/>
                  <a:gd name="connsiteX160" fmla="*/ 1901825 w 2362200"/>
                  <a:gd name="connsiteY160" fmla="*/ 1387475 h 1797050"/>
                  <a:gd name="connsiteX161" fmla="*/ 1901825 w 2362200"/>
                  <a:gd name="connsiteY161" fmla="*/ 1406525 h 1797050"/>
                  <a:gd name="connsiteX162" fmla="*/ 1936750 w 2362200"/>
                  <a:gd name="connsiteY162" fmla="*/ 1447800 h 1797050"/>
                  <a:gd name="connsiteX163" fmla="*/ 1990725 w 2362200"/>
                  <a:gd name="connsiteY163" fmla="*/ 1447800 h 1797050"/>
                  <a:gd name="connsiteX164" fmla="*/ 2060575 w 2362200"/>
                  <a:gd name="connsiteY164" fmla="*/ 1476375 h 1797050"/>
                  <a:gd name="connsiteX165" fmla="*/ 2060575 w 2362200"/>
                  <a:gd name="connsiteY165" fmla="*/ 1504950 h 1797050"/>
                  <a:gd name="connsiteX166" fmla="*/ 2035175 w 2362200"/>
                  <a:gd name="connsiteY166" fmla="*/ 1571625 h 1797050"/>
                  <a:gd name="connsiteX167" fmla="*/ 2063750 w 2362200"/>
                  <a:gd name="connsiteY167" fmla="*/ 1587500 h 1797050"/>
                  <a:gd name="connsiteX168" fmla="*/ 2105025 w 2362200"/>
                  <a:gd name="connsiteY168" fmla="*/ 1660525 h 1797050"/>
                  <a:gd name="connsiteX169" fmla="*/ 2054225 w 2362200"/>
                  <a:gd name="connsiteY169" fmla="*/ 1736725 h 1797050"/>
                  <a:gd name="connsiteX170" fmla="*/ 2028825 w 2362200"/>
                  <a:gd name="connsiteY170" fmla="*/ 1730375 h 1797050"/>
                  <a:gd name="connsiteX171" fmla="*/ 2006600 w 2362200"/>
                  <a:gd name="connsiteY171" fmla="*/ 1717675 h 1797050"/>
                  <a:gd name="connsiteX172" fmla="*/ 2000250 w 2362200"/>
                  <a:gd name="connsiteY172" fmla="*/ 1736725 h 1797050"/>
                  <a:gd name="connsiteX173" fmla="*/ 1958975 w 2362200"/>
                  <a:gd name="connsiteY173" fmla="*/ 1746250 h 1797050"/>
                  <a:gd name="connsiteX174" fmla="*/ 1952625 w 2362200"/>
                  <a:gd name="connsiteY174" fmla="*/ 1778000 h 1797050"/>
                  <a:gd name="connsiteX175" fmla="*/ 1901825 w 2362200"/>
                  <a:gd name="connsiteY175" fmla="*/ 1797050 h 1797050"/>
                  <a:gd name="connsiteX176" fmla="*/ 1879600 w 2362200"/>
                  <a:gd name="connsiteY176" fmla="*/ 1758950 h 1797050"/>
                  <a:gd name="connsiteX177" fmla="*/ 1841500 w 2362200"/>
                  <a:gd name="connsiteY177" fmla="*/ 1768475 h 1797050"/>
                  <a:gd name="connsiteX178" fmla="*/ 1844675 w 2362200"/>
                  <a:gd name="connsiteY178" fmla="*/ 1730375 h 1797050"/>
                  <a:gd name="connsiteX179" fmla="*/ 1825625 w 2362200"/>
                  <a:gd name="connsiteY179" fmla="*/ 1704975 h 1797050"/>
                  <a:gd name="connsiteX180" fmla="*/ 1860550 w 2362200"/>
                  <a:gd name="connsiteY180" fmla="*/ 1685925 h 1797050"/>
                  <a:gd name="connsiteX181" fmla="*/ 1803400 w 2362200"/>
                  <a:gd name="connsiteY181" fmla="*/ 1666875 h 1797050"/>
                  <a:gd name="connsiteX182" fmla="*/ 1790700 w 2362200"/>
                  <a:gd name="connsiteY182" fmla="*/ 1692275 h 1797050"/>
                  <a:gd name="connsiteX183" fmla="*/ 1746250 w 2362200"/>
                  <a:gd name="connsiteY183" fmla="*/ 1711325 h 1797050"/>
                  <a:gd name="connsiteX184" fmla="*/ 1739900 w 2362200"/>
                  <a:gd name="connsiteY184" fmla="*/ 1733550 h 1797050"/>
                  <a:gd name="connsiteX185" fmla="*/ 1724025 w 2362200"/>
                  <a:gd name="connsiteY185" fmla="*/ 1739900 h 1797050"/>
                  <a:gd name="connsiteX186" fmla="*/ 1701800 w 2362200"/>
                  <a:gd name="connsiteY186" fmla="*/ 1739900 h 1797050"/>
                  <a:gd name="connsiteX187" fmla="*/ 1714500 w 2362200"/>
                  <a:gd name="connsiteY187" fmla="*/ 1704975 h 1797050"/>
                  <a:gd name="connsiteX188" fmla="*/ 1739900 w 2362200"/>
                  <a:gd name="connsiteY188" fmla="*/ 1679575 h 1797050"/>
                  <a:gd name="connsiteX189" fmla="*/ 1730375 w 2362200"/>
                  <a:gd name="connsiteY189" fmla="*/ 1654175 h 1797050"/>
                  <a:gd name="connsiteX190" fmla="*/ 1708150 w 2362200"/>
                  <a:gd name="connsiteY190" fmla="*/ 1654175 h 1797050"/>
                  <a:gd name="connsiteX191" fmla="*/ 1695450 w 2362200"/>
                  <a:gd name="connsiteY191" fmla="*/ 1679575 h 1797050"/>
                  <a:gd name="connsiteX192" fmla="*/ 1663700 w 2362200"/>
                  <a:gd name="connsiteY192" fmla="*/ 1685925 h 1797050"/>
                  <a:gd name="connsiteX193" fmla="*/ 1628775 w 2362200"/>
                  <a:gd name="connsiteY193" fmla="*/ 1698625 h 1797050"/>
                  <a:gd name="connsiteX194" fmla="*/ 1600200 w 2362200"/>
                  <a:gd name="connsiteY194" fmla="*/ 1670050 h 1797050"/>
                  <a:gd name="connsiteX195" fmla="*/ 1597025 w 2362200"/>
                  <a:gd name="connsiteY195" fmla="*/ 1635125 h 1797050"/>
                  <a:gd name="connsiteX196" fmla="*/ 1568450 w 2362200"/>
                  <a:gd name="connsiteY196" fmla="*/ 1619250 h 1797050"/>
                  <a:gd name="connsiteX197" fmla="*/ 1558925 w 2362200"/>
                  <a:gd name="connsiteY197" fmla="*/ 1584325 h 1797050"/>
                  <a:gd name="connsiteX198" fmla="*/ 1517650 w 2362200"/>
                  <a:gd name="connsiteY198" fmla="*/ 1555750 h 1797050"/>
                  <a:gd name="connsiteX199" fmla="*/ 1498600 w 2362200"/>
                  <a:gd name="connsiteY199" fmla="*/ 1558925 h 1797050"/>
                  <a:gd name="connsiteX200" fmla="*/ 1466850 w 2362200"/>
                  <a:gd name="connsiteY200" fmla="*/ 1603375 h 1797050"/>
                  <a:gd name="connsiteX201" fmla="*/ 1419225 w 2362200"/>
                  <a:gd name="connsiteY201" fmla="*/ 1622425 h 1797050"/>
                  <a:gd name="connsiteX202" fmla="*/ 1393825 w 2362200"/>
                  <a:gd name="connsiteY202" fmla="*/ 1587500 h 1797050"/>
                  <a:gd name="connsiteX203" fmla="*/ 1368425 w 2362200"/>
                  <a:gd name="connsiteY203" fmla="*/ 1587500 h 1797050"/>
                  <a:gd name="connsiteX204" fmla="*/ 1270000 w 2362200"/>
                  <a:gd name="connsiteY204" fmla="*/ 1511300 h 1797050"/>
                  <a:gd name="connsiteX205" fmla="*/ 1276350 w 2362200"/>
                  <a:gd name="connsiteY205" fmla="*/ 1463675 h 1797050"/>
                  <a:gd name="connsiteX206" fmla="*/ 1238250 w 2362200"/>
                  <a:gd name="connsiteY206" fmla="*/ 1457325 h 1797050"/>
                  <a:gd name="connsiteX207" fmla="*/ 1222375 w 2362200"/>
                  <a:gd name="connsiteY207" fmla="*/ 1482725 h 1797050"/>
                  <a:gd name="connsiteX208" fmla="*/ 1187450 w 2362200"/>
                  <a:gd name="connsiteY208" fmla="*/ 1482725 h 1797050"/>
                  <a:gd name="connsiteX209" fmla="*/ 1139825 w 2362200"/>
                  <a:gd name="connsiteY209" fmla="*/ 1460500 h 1797050"/>
                  <a:gd name="connsiteX210" fmla="*/ 1092200 w 2362200"/>
                  <a:gd name="connsiteY210" fmla="*/ 1495425 h 1797050"/>
                  <a:gd name="connsiteX211" fmla="*/ 1098550 w 2362200"/>
                  <a:gd name="connsiteY211" fmla="*/ 1511300 h 1797050"/>
                  <a:gd name="connsiteX212" fmla="*/ 1079500 w 2362200"/>
                  <a:gd name="connsiteY212" fmla="*/ 1530350 h 1797050"/>
                  <a:gd name="connsiteX213" fmla="*/ 1035050 w 2362200"/>
                  <a:gd name="connsiteY213" fmla="*/ 1530350 h 1797050"/>
                  <a:gd name="connsiteX214" fmla="*/ 1006475 w 2362200"/>
                  <a:gd name="connsiteY214" fmla="*/ 1574800 h 1797050"/>
                  <a:gd name="connsiteX215" fmla="*/ 958850 w 2362200"/>
                  <a:gd name="connsiteY215" fmla="*/ 1571625 h 1797050"/>
                  <a:gd name="connsiteX216" fmla="*/ 952500 w 2362200"/>
                  <a:gd name="connsiteY216" fmla="*/ 1587500 h 1797050"/>
                  <a:gd name="connsiteX217" fmla="*/ 965200 w 2362200"/>
                  <a:gd name="connsiteY217" fmla="*/ 1670050 h 1797050"/>
                  <a:gd name="connsiteX218" fmla="*/ 939800 w 2362200"/>
                  <a:gd name="connsiteY218" fmla="*/ 1714500 h 1797050"/>
                  <a:gd name="connsiteX219" fmla="*/ 901700 w 2362200"/>
                  <a:gd name="connsiteY219" fmla="*/ 1720850 h 1797050"/>
                  <a:gd name="connsiteX220" fmla="*/ 898525 w 2362200"/>
                  <a:gd name="connsiteY220" fmla="*/ 1746250 h 1797050"/>
                  <a:gd name="connsiteX221" fmla="*/ 869950 w 2362200"/>
                  <a:gd name="connsiteY221" fmla="*/ 1746250 h 1797050"/>
                  <a:gd name="connsiteX222" fmla="*/ 854075 w 2362200"/>
                  <a:gd name="connsiteY222" fmla="*/ 1758950 h 1797050"/>
                  <a:gd name="connsiteX223" fmla="*/ 847725 w 2362200"/>
                  <a:gd name="connsiteY223" fmla="*/ 1771650 h 1797050"/>
                  <a:gd name="connsiteX224" fmla="*/ 828675 w 2362200"/>
                  <a:gd name="connsiteY224" fmla="*/ 1765300 h 1797050"/>
                  <a:gd name="connsiteX225" fmla="*/ 819150 w 2362200"/>
                  <a:gd name="connsiteY225" fmla="*/ 1752600 h 1797050"/>
                  <a:gd name="connsiteX226" fmla="*/ 790575 w 2362200"/>
                  <a:gd name="connsiteY226" fmla="*/ 1771650 h 1797050"/>
                  <a:gd name="connsiteX227" fmla="*/ 692150 w 2362200"/>
                  <a:gd name="connsiteY227" fmla="*/ 1701800 h 1797050"/>
                  <a:gd name="connsiteX228" fmla="*/ 650875 w 2362200"/>
                  <a:gd name="connsiteY228" fmla="*/ 1720850 h 1797050"/>
                  <a:gd name="connsiteX229" fmla="*/ 615950 w 2362200"/>
                  <a:gd name="connsiteY229" fmla="*/ 1685925 h 1797050"/>
                  <a:gd name="connsiteX230" fmla="*/ 581025 w 2362200"/>
                  <a:gd name="connsiteY230" fmla="*/ 1689100 h 1797050"/>
                  <a:gd name="connsiteX231" fmla="*/ 571500 w 2362200"/>
                  <a:gd name="connsiteY231" fmla="*/ 1609725 h 1797050"/>
                  <a:gd name="connsiteX232" fmla="*/ 523875 w 2362200"/>
                  <a:gd name="connsiteY232"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2725 w 2362200"/>
                  <a:gd name="connsiteY109" fmla="*/ 612775 h 1797050"/>
                  <a:gd name="connsiteX110" fmla="*/ 1478756 w 2362200"/>
                  <a:gd name="connsiteY110" fmla="*/ 611981 h 1797050"/>
                  <a:gd name="connsiteX111" fmla="*/ 1450975 w 2362200"/>
                  <a:gd name="connsiteY111" fmla="*/ 622300 h 1797050"/>
                  <a:gd name="connsiteX112" fmla="*/ 1511300 w 2362200"/>
                  <a:gd name="connsiteY112" fmla="*/ 638175 h 1797050"/>
                  <a:gd name="connsiteX113" fmla="*/ 1616075 w 2362200"/>
                  <a:gd name="connsiteY113" fmla="*/ 619125 h 1797050"/>
                  <a:gd name="connsiteX114" fmla="*/ 1628775 w 2362200"/>
                  <a:gd name="connsiteY114" fmla="*/ 612775 h 1797050"/>
                  <a:gd name="connsiteX115" fmla="*/ 1628775 w 2362200"/>
                  <a:gd name="connsiteY115" fmla="*/ 593725 h 1797050"/>
                  <a:gd name="connsiteX116" fmla="*/ 1641475 w 2362200"/>
                  <a:gd name="connsiteY116" fmla="*/ 593725 h 1797050"/>
                  <a:gd name="connsiteX117" fmla="*/ 1698625 w 2362200"/>
                  <a:gd name="connsiteY117" fmla="*/ 615950 h 1797050"/>
                  <a:gd name="connsiteX118" fmla="*/ 1701800 w 2362200"/>
                  <a:gd name="connsiteY118" fmla="*/ 574675 h 1797050"/>
                  <a:gd name="connsiteX119" fmla="*/ 1724025 w 2362200"/>
                  <a:gd name="connsiteY119" fmla="*/ 565150 h 1797050"/>
                  <a:gd name="connsiteX120" fmla="*/ 1803400 w 2362200"/>
                  <a:gd name="connsiteY120" fmla="*/ 508000 h 1797050"/>
                  <a:gd name="connsiteX121" fmla="*/ 1885950 w 2362200"/>
                  <a:gd name="connsiteY121" fmla="*/ 485775 h 1797050"/>
                  <a:gd name="connsiteX122" fmla="*/ 1952625 w 2362200"/>
                  <a:gd name="connsiteY122" fmla="*/ 415925 h 1797050"/>
                  <a:gd name="connsiteX123" fmla="*/ 1971675 w 2362200"/>
                  <a:gd name="connsiteY123" fmla="*/ 409575 h 1797050"/>
                  <a:gd name="connsiteX124" fmla="*/ 2006600 w 2362200"/>
                  <a:gd name="connsiteY124" fmla="*/ 396875 h 1797050"/>
                  <a:gd name="connsiteX125" fmla="*/ 2047875 w 2362200"/>
                  <a:gd name="connsiteY125" fmla="*/ 409575 h 1797050"/>
                  <a:gd name="connsiteX126" fmla="*/ 2085975 w 2362200"/>
                  <a:gd name="connsiteY126" fmla="*/ 457200 h 1797050"/>
                  <a:gd name="connsiteX127" fmla="*/ 2133600 w 2362200"/>
                  <a:gd name="connsiteY127" fmla="*/ 504825 h 1797050"/>
                  <a:gd name="connsiteX128" fmla="*/ 2190750 w 2362200"/>
                  <a:gd name="connsiteY128" fmla="*/ 536575 h 1797050"/>
                  <a:gd name="connsiteX129" fmla="*/ 2244725 w 2362200"/>
                  <a:gd name="connsiteY129" fmla="*/ 520700 h 1797050"/>
                  <a:gd name="connsiteX130" fmla="*/ 2270125 w 2362200"/>
                  <a:gd name="connsiteY130" fmla="*/ 533400 h 1797050"/>
                  <a:gd name="connsiteX131" fmla="*/ 2273300 w 2362200"/>
                  <a:gd name="connsiteY131" fmla="*/ 577850 h 1797050"/>
                  <a:gd name="connsiteX132" fmla="*/ 2324100 w 2362200"/>
                  <a:gd name="connsiteY132" fmla="*/ 606425 h 1797050"/>
                  <a:gd name="connsiteX133" fmla="*/ 2362200 w 2362200"/>
                  <a:gd name="connsiteY133" fmla="*/ 644525 h 1797050"/>
                  <a:gd name="connsiteX134" fmla="*/ 2298700 w 2362200"/>
                  <a:gd name="connsiteY134" fmla="*/ 800100 h 1797050"/>
                  <a:gd name="connsiteX135" fmla="*/ 2273300 w 2362200"/>
                  <a:gd name="connsiteY135" fmla="*/ 895350 h 1797050"/>
                  <a:gd name="connsiteX136" fmla="*/ 2247900 w 2362200"/>
                  <a:gd name="connsiteY136" fmla="*/ 949325 h 1797050"/>
                  <a:gd name="connsiteX137" fmla="*/ 2197100 w 2362200"/>
                  <a:gd name="connsiteY137" fmla="*/ 949325 h 1797050"/>
                  <a:gd name="connsiteX138" fmla="*/ 2174875 w 2362200"/>
                  <a:gd name="connsiteY138" fmla="*/ 993775 h 1797050"/>
                  <a:gd name="connsiteX139" fmla="*/ 2174875 w 2362200"/>
                  <a:gd name="connsiteY139" fmla="*/ 993775 h 1797050"/>
                  <a:gd name="connsiteX140" fmla="*/ 2181225 w 2362200"/>
                  <a:gd name="connsiteY140" fmla="*/ 1022350 h 1797050"/>
                  <a:gd name="connsiteX141" fmla="*/ 2146300 w 2362200"/>
                  <a:gd name="connsiteY141" fmla="*/ 1031875 h 1797050"/>
                  <a:gd name="connsiteX142" fmla="*/ 2095500 w 2362200"/>
                  <a:gd name="connsiteY142" fmla="*/ 1019175 h 1797050"/>
                  <a:gd name="connsiteX143" fmla="*/ 2101850 w 2362200"/>
                  <a:gd name="connsiteY143" fmla="*/ 1073150 h 1797050"/>
                  <a:gd name="connsiteX144" fmla="*/ 2114550 w 2362200"/>
                  <a:gd name="connsiteY144" fmla="*/ 1117600 h 1797050"/>
                  <a:gd name="connsiteX145" fmla="*/ 2051050 w 2362200"/>
                  <a:gd name="connsiteY145" fmla="*/ 1152525 h 1797050"/>
                  <a:gd name="connsiteX146" fmla="*/ 2066925 w 2362200"/>
                  <a:gd name="connsiteY146" fmla="*/ 1174750 h 1797050"/>
                  <a:gd name="connsiteX147" fmla="*/ 2047875 w 2362200"/>
                  <a:gd name="connsiteY147" fmla="*/ 1196975 h 1797050"/>
                  <a:gd name="connsiteX148" fmla="*/ 1968500 w 2362200"/>
                  <a:gd name="connsiteY148" fmla="*/ 1171575 h 1797050"/>
                  <a:gd name="connsiteX149" fmla="*/ 1943100 w 2362200"/>
                  <a:gd name="connsiteY149" fmla="*/ 1187450 h 1797050"/>
                  <a:gd name="connsiteX150" fmla="*/ 1908175 w 2362200"/>
                  <a:gd name="connsiteY150" fmla="*/ 1187450 h 1797050"/>
                  <a:gd name="connsiteX151" fmla="*/ 1908175 w 2362200"/>
                  <a:gd name="connsiteY151" fmla="*/ 1247775 h 1797050"/>
                  <a:gd name="connsiteX152" fmla="*/ 1924050 w 2362200"/>
                  <a:gd name="connsiteY152" fmla="*/ 1263650 h 1797050"/>
                  <a:gd name="connsiteX153" fmla="*/ 1933575 w 2362200"/>
                  <a:gd name="connsiteY153" fmla="*/ 1279525 h 1797050"/>
                  <a:gd name="connsiteX154" fmla="*/ 1943100 w 2362200"/>
                  <a:gd name="connsiteY154" fmla="*/ 1279525 h 1797050"/>
                  <a:gd name="connsiteX155" fmla="*/ 1933575 w 2362200"/>
                  <a:gd name="connsiteY155" fmla="*/ 1304925 h 1797050"/>
                  <a:gd name="connsiteX156" fmla="*/ 1952625 w 2362200"/>
                  <a:gd name="connsiteY156" fmla="*/ 1320800 h 1797050"/>
                  <a:gd name="connsiteX157" fmla="*/ 1949450 w 2362200"/>
                  <a:gd name="connsiteY157" fmla="*/ 1336675 h 1797050"/>
                  <a:gd name="connsiteX158" fmla="*/ 1905000 w 2362200"/>
                  <a:gd name="connsiteY158" fmla="*/ 1336675 h 1797050"/>
                  <a:gd name="connsiteX159" fmla="*/ 1901825 w 2362200"/>
                  <a:gd name="connsiteY159" fmla="*/ 1387475 h 1797050"/>
                  <a:gd name="connsiteX160" fmla="*/ 1901825 w 2362200"/>
                  <a:gd name="connsiteY160" fmla="*/ 1387475 h 1797050"/>
                  <a:gd name="connsiteX161" fmla="*/ 1901825 w 2362200"/>
                  <a:gd name="connsiteY161" fmla="*/ 1406525 h 1797050"/>
                  <a:gd name="connsiteX162" fmla="*/ 1936750 w 2362200"/>
                  <a:gd name="connsiteY162" fmla="*/ 1447800 h 1797050"/>
                  <a:gd name="connsiteX163" fmla="*/ 1990725 w 2362200"/>
                  <a:gd name="connsiteY163" fmla="*/ 1447800 h 1797050"/>
                  <a:gd name="connsiteX164" fmla="*/ 2060575 w 2362200"/>
                  <a:gd name="connsiteY164" fmla="*/ 1476375 h 1797050"/>
                  <a:gd name="connsiteX165" fmla="*/ 2060575 w 2362200"/>
                  <a:gd name="connsiteY165" fmla="*/ 1504950 h 1797050"/>
                  <a:gd name="connsiteX166" fmla="*/ 2035175 w 2362200"/>
                  <a:gd name="connsiteY166" fmla="*/ 1571625 h 1797050"/>
                  <a:gd name="connsiteX167" fmla="*/ 2063750 w 2362200"/>
                  <a:gd name="connsiteY167" fmla="*/ 1587500 h 1797050"/>
                  <a:gd name="connsiteX168" fmla="*/ 2105025 w 2362200"/>
                  <a:gd name="connsiteY168" fmla="*/ 1660525 h 1797050"/>
                  <a:gd name="connsiteX169" fmla="*/ 2054225 w 2362200"/>
                  <a:gd name="connsiteY169" fmla="*/ 1736725 h 1797050"/>
                  <a:gd name="connsiteX170" fmla="*/ 2028825 w 2362200"/>
                  <a:gd name="connsiteY170" fmla="*/ 1730375 h 1797050"/>
                  <a:gd name="connsiteX171" fmla="*/ 2006600 w 2362200"/>
                  <a:gd name="connsiteY171" fmla="*/ 1717675 h 1797050"/>
                  <a:gd name="connsiteX172" fmla="*/ 2000250 w 2362200"/>
                  <a:gd name="connsiteY172" fmla="*/ 1736725 h 1797050"/>
                  <a:gd name="connsiteX173" fmla="*/ 1958975 w 2362200"/>
                  <a:gd name="connsiteY173" fmla="*/ 1746250 h 1797050"/>
                  <a:gd name="connsiteX174" fmla="*/ 1952625 w 2362200"/>
                  <a:gd name="connsiteY174" fmla="*/ 1778000 h 1797050"/>
                  <a:gd name="connsiteX175" fmla="*/ 1901825 w 2362200"/>
                  <a:gd name="connsiteY175" fmla="*/ 1797050 h 1797050"/>
                  <a:gd name="connsiteX176" fmla="*/ 1879600 w 2362200"/>
                  <a:gd name="connsiteY176" fmla="*/ 1758950 h 1797050"/>
                  <a:gd name="connsiteX177" fmla="*/ 1841500 w 2362200"/>
                  <a:gd name="connsiteY177" fmla="*/ 1768475 h 1797050"/>
                  <a:gd name="connsiteX178" fmla="*/ 1844675 w 2362200"/>
                  <a:gd name="connsiteY178" fmla="*/ 1730375 h 1797050"/>
                  <a:gd name="connsiteX179" fmla="*/ 1825625 w 2362200"/>
                  <a:gd name="connsiteY179" fmla="*/ 1704975 h 1797050"/>
                  <a:gd name="connsiteX180" fmla="*/ 1860550 w 2362200"/>
                  <a:gd name="connsiteY180" fmla="*/ 1685925 h 1797050"/>
                  <a:gd name="connsiteX181" fmla="*/ 1803400 w 2362200"/>
                  <a:gd name="connsiteY181" fmla="*/ 1666875 h 1797050"/>
                  <a:gd name="connsiteX182" fmla="*/ 1790700 w 2362200"/>
                  <a:gd name="connsiteY182" fmla="*/ 1692275 h 1797050"/>
                  <a:gd name="connsiteX183" fmla="*/ 1746250 w 2362200"/>
                  <a:gd name="connsiteY183" fmla="*/ 1711325 h 1797050"/>
                  <a:gd name="connsiteX184" fmla="*/ 1739900 w 2362200"/>
                  <a:gd name="connsiteY184" fmla="*/ 1733550 h 1797050"/>
                  <a:gd name="connsiteX185" fmla="*/ 1724025 w 2362200"/>
                  <a:gd name="connsiteY185" fmla="*/ 1739900 h 1797050"/>
                  <a:gd name="connsiteX186" fmla="*/ 1701800 w 2362200"/>
                  <a:gd name="connsiteY186" fmla="*/ 1739900 h 1797050"/>
                  <a:gd name="connsiteX187" fmla="*/ 1714500 w 2362200"/>
                  <a:gd name="connsiteY187" fmla="*/ 1704975 h 1797050"/>
                  <a:gd name="connsiteX188" fmla="*/ 1739900 w 2362200"/>
                  <a:gd name="connsiteY188" fmla="*/ 1679575 h 1797050"/>
                  <a:gd name="connsiteX189" fmla="*/ 1730375 w 2362200"/>
                  <a:gd name="connsiteY189" fmla="*/ 1654175 h 1797050"/>
                  <a:gd name="connsiteX190" fmla="*/ 1708150 w 2362200"/>
                  <a:gd name="connsiteY190" fmla="*/ 1654175 h 1797050"/>
                  <a:gd name="connsiteX191" fmla="*/ 1695450 w 2362200"/>
                  <a:gd name="connsiteY191" fmla="*/ 1679575 h 1797050"/>
                  <a:gd name="connsiteX192" fmla="*/ 1663700 w 2362200"/>
                  <a:gd name="connsiteY192" fmla="*/ 1685925 h 1797050"/>
                  <a:gd name="connsiteX193" fmla="*/ 1628775 w 2362200"/>
                  <a:gd name="connsiteY193" fmla="*/ 1698625 h 1797050"/>
                  <a:gd name="connsiteX194" fmla="*/ 1600200 w 2362200"/>
                  <a:gd name="connsiteY194" fmla="*/ 1670050 h 1797050"/>
                  <a:gd name="connsiteX195" fmla="*/ 1597025 w 2362200"/>
                  <a:gd name="connsiteY195" fmla="*/ 1635125 h 1797050"/>
                  <a:gd name="connsiteX196" fmla="*/ 1568450 w 2362200"/>
                  <a:gd name="connsiteY196" fmla="*/ 1619250 h 1797050"/>
                  <a:gd name="connsiteX197" fmla="*/ 1558925 w 2362200"/>
                  <a:gd name="connsiteY197" fmla="*/ 1584325 h 1797050"/>
                  <a:gd name="connsiteX198" fmla="*/ 1517650 w 2362200"/>
                  <a:gd name="connsiteY198" fmla="*/ 1555750 h 1797050"/>
                  <a:gd name="connsiteX199" fmla="*/ 1498600 w 2362200"/>
                  <a:gd name="connsiteY199" fmla="*/ 1558925 h 1797050"/>
                  <a:gd name="connsiteX200" fmla="*/ 1466850 w 2362200"/>
                  <a:gd name="connsiteY200" fmla="*/ 1603375 h 1797050"/>
                  <a:gd name="connsiteX201" fmla="*/ 1419225 w 2362200"/>
                  <a:gd name="connsiteY201" fmla="*/ 1622425 h 1797050"/>
                  <a:gd name="connsiteX202" fmla="*/ 1393825 w 2362200"/>
                  <a:gd name="connsiteY202" fmla="*/ 1587500 h 1797050"/>
                  <a:gd name="connsiteX203" fmla="*/ 1368425 w 2362200"/>
                  <a:gd name="connsiteY203" fmla="*/ 1587500 h 1797050"/>
                  <a:gd name="connsiteX204" fmla="*/ 1270000 w 2362200"/>
                  <a:gd name="connsiteY204" fmla="*/ 1511300 h 1797050"/>
                  <a:gd name="connsiteX205" fmla="*/ 1276350 w 2362200"/>
                  <a:gd name="connsiteY205" fmla="*/ 1463675 h 1797050"/>
                  <a:gd name="connsiteX206" fmla="*/ 1238250 w 2362200"/>
                  <a:gd name="connsiteY206" fmla="*/ 1457325 h 1797050"/>
                  <a:gd name="connsiteX207" fmla="*/ 1222375 w 2362200"/>
                  <a:gd name="connsiteY207" fmla="*/ 1482725 h 1797050"/>
                  <a:gd name="connsiteX208" fmla="*/ 1187450 w 2362200"/>
                  <a:gd name="connsiteY208" fmla="*/ 1482725 h 1797050"/>
                  <a:gd name="connsiteX209" fmla="*/ 1139825 w 2362200"/>
                  <a:gd name="connsiteY209" fmla="*/ 1460500 h 1797050"/>
                  <a:gd name="connsiteX210" fmla="*/ 1092200 w 2362200"/>
                  <a:gd name="connsiteY210" fmla="*/ 1495425 h 1797050"/>
                  <a:gd name="connsiteX211" fmla="*/ 1098550 w 2362200"/>
                  <a:gd name="connsiteY211" fmla="*/ 1511300 h 1797050"/>
                  <a:gd name="connsiteX212" fmla="*/ 1079500 w 2362200"/>
                  <a:gd name="connsiteY212" fmla="*/ 1530350 h 1797050"/>
                  <a:gd name="connsiteX213" fmla="*/ 1035050 w 2362200"/>
                  <a:gd name="connsiteY213" fmla="*/ 1530350 h 1797050"/>
                  <a:gd name="connsiteX214" fmla="*/ 1006475 w 2362200"/>
                  <a:gd name="connsiteY214" fmla="*/ 1574800 h 1797050"/>
                  <a:gd name="connsiteX215" fmla="*/ 958850 w 2362200"/>
                  <a:gd name="connsiteY215" fmla="*/ 1571625 h 1797050"/>
                  <a:gd name="connsiteX216" fmla="*/ 952500 w 2362200"/>
                  <a:gd name="connsiteY216" fmla="*/ 1587500 h 1797050"/>
                  <a:gd name="connsiteX217" fmla="*/ 965200 w 2362200"/>
                  <a:gd name="connsiteY217" fmla="*/ 1670050 h 1797050"/>
                  <a:gd name="connsiteX218" fmla="*/ 939800 w 2362200"/>
                  <a:gd name="connsiteY218" fmla="*/ 1714500 h 1797050"/>
                  <a:gd name="connsiteX219" fmla="*/ 901700 w 2362200"/>
                  <a:gd name="connsiteY219" fmla="*/ 1720850 h 1797050"/>
                  <a:gd name="connsiteX220" fmla="*/ 898525 w 2362200"/>
                  <a:gd name="connsiteY220" fmla="*/ 1746250 h 1797050"/>
                  <a:gd name="connsiteX221" fmla="*/ 869950 w 2362200"/>
                  <a:gd name="connsiteY221" fmla="*/ 1746250 h 1797050"/>
                  <a:gd name="connsiteX222" fmla="*/ 854075 w 2362200"/>
                  <a:gd name="connsiteY222" fmla="*/ 1758950 h 1797050"/>
                  <a:gd name="connsiteX223" fmla="*/ 847725 w 2362200"/>
                  <a:gd name="connsiteY223" fmla="*/ 1771650 h 1797050"/>
                  <a:gd name="connsiteX224" fmla="*/ 828675 w 2362200"/>
                  <a:gd name="connsiteY224" fmla="*/ 1765300 h 1797050"/>
                  <a:gd name="connsiteX225" fmla="*/ 819150 w 2362200"/>
                  <a:gd name="connsiteY225" fmla="*/ 1752600 h 1797050"/>
                  <a:gd name="connsiteX226" fmla="*/ 790575 w 2362200"/>
                  <a:gd name="connsiteY226" fmla="*/ 1771650 h 1797050"/>
                  <a:gd name="connsiteX227" fmla="*/ 692150 w 2362200"/>
                  <a:gd name="connsiteY227" fmla="*/ 1701800 h 1797050"/>
                  <a:gd name="connsiteX228" fmla="*/ 650875 w 2362200"/>
                  <a:gd name="connsiteY228" fmla="*/ 1720850 h 1797050"/>
                  <a:gd name="connsiteX229" fmla="*/ 615950 w 2362200"/>
                  <a:gd name="connsiteY229" fmla="*/ 1685925 h 1797050"/>
                  <a:gd name="connsiteX230" fmla="*/ 581025 w 2362200"/>
                  <a:gd name="connsiteY230" fmla="*/ 1689100 h 1797050"/>
                  <a:gd name="connsiteX231" fmla="*/ 571500 w 2362200"/>
                  <a:gd name="connsiteY231" fmla="*/ 1609725 h 1797050"/>
                  <a:gd name="connsiteX232" fmla="*/ 523875 w 2362200"/>
                  <a:gd name="connsiteY232"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2725 w 2362200"/>
                  <a:gd name="connsiteY109" fmla="*/ 612775 h 1797050"/>
                  <a:gd name="connsiteX110" fmla="*/ 1503362 w 2362200"/>
                  <a:gd name="connsiteY110" fmla="*/ 619125 h 1797050"/>
                  <a:gd name="connsiteX111" fmla="*/ 1450975 w 2362200"/>
                  <a:gd name="connsiteY111" fmla="*/ 622300 h 1797050"/>
                  <a:gd name="connsiteX112" fmla="*/ 1511300 w 2362200"/>
                  <a:gd name="connsiteY112" fmla="*/ 638175 h 1797050"/>
                  <a:gd name="connsiteX113" fmla="*/ 1616075 w 2362200"/>
                  <a:gd name="connsiteY113" fmla="*/ 619125 h 1797050"/>
                  <a:gd name="connsiteX114" fmla="*/ 1628775 w 2362200"/>
                  <a:gd name="connsiteY114" fmla="*/ 612775 h 1797050"/>
                  <a:gd name="connsiteX115" fmla="*/ 1628775 w 2362200"/>
                  <a:gd name="connsiteY115" fmla="*/ 593725 h 1797050"/>
                  <a:gd name="connsiteX116" fmla="*/ 1641475 w 2362200"/>
                  <a:gd name="connsiteY116" fmla="*/ 593725 h 1797050"/>
                  <a:gd name="connsiteX117" fmla="*/ 1698625 w 2362200"/>
                  <a:gd name="connsiteY117" fmla="*/ 615950 h 1797050"/>
                  <a:gd name="connsiteX118" fmla="*/ 1701800 w 2362200"/>
                  <a:gd name="connsiteY118" fmla="*/ 574675 h 1797050"/>
                  <a:gd name="connsiteX119" fmla="*/ 1724025 w 2362200"/>
                  <a:gd name="connsiteY119" fmla="*/ 565150 h 1797050"/>
                  <a:gd name="connsiteX120" fmla="*/ 1803400 w 2362200"/>
                  <a:gd name="connsiteY120" fmla="*/ 508000 h 1797050"/>
                  <a:gd name="connsiteX121" fmla="*/ 1885950 w 2362200"/>
                  <a:gd name="connsiteY121" fmla="*/ 485775 h 1797050"/>
                  <a:gd name="connsiteX122" fmla="*/ 1952625 w 2362200"/>
                  <a:gd name="connsiteY122" fmla="*/ 415925 h 1797050"/>
                  <a:gd name="connsiteX123" fmla="*/ 1971675 w 2362200"/>
                  <a:gd name="connsiteY123" fmla="*/ 409575 h 1797050"/>
                  <a:gd name="connsiteX124" fmla="*/ 2006600 w 2362200"/>
                  <a:gd name="connsiteY124" fmla="*/ 396875 h 1797050"/>
                  <a:gd name="connsiteX125" fmla="*/ 2047875 w 2362200"/>
                  <a:gd name="connsiteY125" fmla="*/ 409575 h 1797050"/>
                  <a:gd name="connsiteX126" fmla="*/ 2085975 w 2362200"/>
                  <a:gd name="connsiteY126" fmla="*/ 457200 h 1797050"/>
                  <a:gd name="connsiteX127" fmla="*/ 2133600 w 2362200"/>
                  <a:gd name="connsiteY127" fmla="*/ 504825 h 1797050"/>
                  <a:gd name="connsiteX128" fmla="*/ 2190750 w 2362200"/>
                  <a:gd name="connsiteY128" fmla="*/ 536575 h 1797050"/>
                  <a:gd name="connsiteX129" fmla="*/ 2244725 w 2362200"/>
                  <a:gd name="connsiteY129" fmla="*/ 520700 h 1797050"/>
                  <a:gd name="connsiteX130" fmla="*/ 2270125 w 2362200"/>
                  <a:gd name="connsiteY130" fmla="*/ 533400 h 1797050"/>
                  <a:gd name="connsiteX131" fmla="*/ 2273300 w 2362200"/>
                  <a:gd name="connsiteY131" fmla="*/ 577850 h 1797050"/>
                  <a:gd name="connsiteX132" fmla="*/ 2324100 w 2362200"/>
                  <a:gd name="connsiteY132" fmla="*/ 606425 h 1797050"/>
                  <a:gd name="connsiteX133" fmla="*/ 2362200 w 2362200"/>
                  <a:gd name="connsiteY133" fmla="*/ 644525 h 1797050"/>
                  <a:gd name="connsiteX134" fmla="*/ 2298700 w 2362200"/>
                  <a:gd name="connsiteY134" fmla="*/ 800100 h 1797050"/>
                  <a:gd name="connsiteX135" fmla="*/ 2273300 w 2362200"/>
                  <a:gd name="connsiteY135" fmla="*/ 895350 h 1797050"/>
                  <a:gd name="connsiteX136" fmla="*/ 2247900 w 2362200"/>
                  <a:gd name="connsiteY136" fmla="*/ 949325 h 1797050"/>
                  <a:gd name="connsiteX137" fmla="*/ 2197100 w 2362200"/>
                  <a:gd name="connsiteY137" fmla="*/ 949325 h 1797050"/>
                  <a:gd name="connsiteX138" fmla="*/ 2174875 w 2362200"/>
                  <a:gd name="connsiteY138" fmla="*/ 993775 h 1797050"/>
                  <a:gd name="connsiteX139" fmla="*/ 2174875 w 2362200"/>
                  <a:gd name="connsiteY139" fmla="*/ 993775 h 1797050"/>
                  <a:gd name="connsiteX140" fmla="*/ 2181225 w 2362200"/>
                  <a:gd name="connsiteY140" fmla="*/ 1022350 h 1797050"/>
                  <a:gd name="connsiteX141" fmla="*/ 2146300 w 2362200"/>
                  <a:gd name="connsiteY141" fmla="*/ 1031875 h 1797050"/>
                  <a:gd name="connsiteX142" fmla="*/ 2095500 w 2362200"/>
                  <a:gd name="connsiteY142" fmla="*/ 1019175 h 1797050"/>
                  <a:gd name="connsiteX143" fmla="*/ 2101850 w 2362200"/>
                  <a:gd name="connsiteY143" fmla="*/ 1073150 h 1797050"/>
                  <a:gd name="connsiteX144" fmla="*/ 2114550 w 2362200"/>
                  <a:gd name="connsiteY144" fmla="*/ 1117600 h 1797050"/>
                  <a:gd name="connsiteX145" fmla="*/ 2051050 w 2362200"/>
                  <a:gd name="connsiteY145" fmla="*/ 1152525 h 1797050"/>
                  <a:gd name="connsiteX146" fmla="*/ 2066925 w 2362200"/>
                  <a:gd name="connsiteY146" fmla="*/ 1174750 h 1797050"/>
                  <a:gd name="connsiteX147" fmla="*/ 2047875 w 2362200"/>
                  <a:gd name="connsiteY147" fmla="*/ 1196975 h 1797050"/>
                  <a:gd name="connsiteX148" fmla="*/ 1968500 w 2362200"/>
                  <a:gd name="connsiteY148" fmla="*/ 1171575 h 1797050"/>
                  <a:gd name="connsiteX149" fmla="*/ 1943100 w 2362200"/>
                  <a:gd name="connsiteY149" fmla="*/ 1187450 h 1797050"/>
                  <a:gd name="connsiteX150" fmla="*/ 1908175 w 2362200"/>
                  <a:gd name="connsiteY150" fmla="*/ 1187450 h 1797050"/>
                  <a:gd name="connsiteX151" fmla="*/ 1908175 w 2362200"/>
                  <a:gd name="connsiteY151" fmla="*/ 1247775 h 1797050"/>
                  <a:gd name="connsiteX152" fmla="*/ 1924050 w 2362200"/>
                  <a:gd name="connsiteY152" fmla="*/ 1263650 h 1797050"/>
                  <a:gd name="connsiteX153" fmla="*/ 1933575 w 2362200"/>
                  <a:gd name="connsiteY153" fmla="*/ 1279525 h 1797050"/>
                  <a:gd name="connsiteX154" fmla="*/ 1943100 w 2362200"/>
                  <a:gd name="connsiteY154" fmla="*/ 1279525 h 1797050"/>
                  <a:gd name="connsiteX155" fmla="*/ 1933575 w 2362200"/>
                  <a:gd name="connsiteY155" fmla="*/ 1304925 h 1797050"/>
                  <a:gd name="connsiteX156" fmla="*/ 1952625 w 2362200"/>
                  <a:gd name="connsiteY156" fmla="*/ 1320800 h 1797050"/>
                  <a:gd name="connsiteX157" fmla="*/ 1949450 w 2362200"/>
                  <a:gd name="connsiteY157" fmla="*/ 1336675 h 1797050"/>
                  <a:gd name="connsiteX158" fmla="*/ 1905000 w 2362200"/>
                  <a:gd name="connsiteY158" fmla="*/ 1336675 h 1797050"/>
                  <a:gd name="connsiteX159" fmla="*/ 1901825 w 2362200"/>
                  <a:gd name="connsiteY159" fmla="*/ 1387475 h 1797050"/>
                  <a:gd name="connsiteX160" fmla="*/ 1901825 w 2362200"/>
                  <a:gd name="connsiteY160" fmla="*/ 1387475 h 1797050"/>
                  <a:gd name="connsiteX161" fmla="*/ 1901825 w 2362200"/>
                  <a:gd name="connsiteY161" fmla="*/ 1406525 h 1797050"/>
                  <a:gd name="connsiteX162" fmla="*/ 1936750 w 2362200"/>
                  <a:gd name="connsiteY162" fmla="*/ 1447800 h 1797050"/>
                  <a:gd name="connsiteX163" fmla="*/ 1990725 w 2362200"/>
                  <a:gd name="connsiteY163" fmla="*/ 1447800 h 1797050"/>
                  <a:gd name="connsiteX164" fmla="*/ 2060575 w 2362200"/>
                  <a:gd name="connsiteY164" fmla="*/ 1476375 h 1797050"/>
                  <a:gd name="connsiteX165" fmla="*/ 2060575 w 2362200"/>
                  <a:gd name="connsiteY165" fmla="*/ 1504950 h 1797050"/>
                  <a:gd name="connsiteX166" fmla="*/ 2035175 w 2362200"/>
                  <a:gd name="connsiteY166" fmla="*/ 1571625 h 1797050"/>
                  <a:gd name="connsiteX167" fmla="*/ 2063750 w 2362200"/>
                  <a:gd name="connsiteY167" fmla="*/ 1587500 h 1797050"/>
                  <a:gd name="connsiteX168" fmla="*/ 2105025 w 2362200"/>
                  <a:gd name="connsiteY168" fmla="*/ 1660525 h 1797050"/>
                  <a:gd name="connsiteX169" fmla="*/ 2054225 w 2362200"/>
                  <a:gd name="connsiteY169" fmla="*/ 1736725 h 1797050"/>
                  <a:gd name="connsiteX170" fmla="*/ 2028825 w 2362200"/>
                  <a:gd name="connsiteY170" fmla="*/ 1730375 h 1797050"/>
                  <a:gd name="connsiteX171" fmla="*/ 2006600 w 2362200"/>
                  <a:gd name="connsiteY171" fmla="*/ 1717675 h 1797050"/>
                  <a:gd name="connsiteX172" fmla="*/ 2000250 w 2362200"/>
                  <a:gd name="connsiteY172" fmla="*/ 1736725 h 1797050"/>
                  <a:gd name="connsiteX173" fmla="*/ 1958975 w 2362200"/>
                  <a:gd name="connsiteY173" fmla="*/ 1746250 h 1797050"/>
                  <a:gd name="connsiteX174" fmla="*/ 1952625 w 2362200"/>
                  <a:gd name="connsiteY174" fmla="*/ 1778000 h 1797050"/>
                  <a:gd name="connsiteX175" fmla="*/ 1901825 w 2362200"/>
                  <a:gd name="connsiteY175" fmla="*/ 1797050 h 1797050"/>
                  <a:gd name="connsiteX176" fmla="*/ 1879600 w 2362200"/>
                  <a:gd name="connsiteY176" fmla="*/ 1758950 h 1797050"/>
                  <a:gd name="connsiteX177" fmla="*/ 1841500 w 2362200"/>
                  <a:gd name="connsiteY177" fmla="*/ 1768475 h 1797050"/>
                  <a:gd name="connsiteX178" fmla="*/ 1844675 w 2362200"/>
                  <a:gd name="connsiteY178" fmla="*/ 1730375 h 1797050"/>
                  <a:gd name="connsiteX179" fmla="*/ 1825625 w 2362200"/>
                  <a:gd name="connsiteY179" fmla="*/ 1704975 h 1797050"/>
                  <a:gd name="connsiteX180" fmla="*/ 1860550 w 2362200"/>
                  <a:gd name="connsiteY180" fmla="*/ 1685925 h 1797050"/>
                  <a:gd name="connsiteX181" fmla="*/ 1803400 w 2362200"/>
                  <a:gd name="connsiteY181" fmla="*/ 1666875 h 1797050"/>
                  <a:gd name="connsiteX182" fmla="*/ 1790700 w 2362200"/>
                  <a:gd name="connsiteY182" fmla="*/ 1692275 h 1797050"/>
                  <a:gd name="connsiteX183" fmla="*/ 1746250 w 2362200"/>
                  <a:gd name="connsiteY183" fmla="*/ 1711325 h 1797050"/>
                  <a:gd name="connsiteX184" fmla="*/ 1739900 w 2362200"/>
                  <a:gd name="connsiteY184" fmla="*/ 1733550 h 1797050"/>
                  <a:gd name="connsiteX185" fmla="*/ 1724025 w 2362200"/>
                  <a:gd name="connsiteY185" fmla="*/ 1739900 h 1797050"/>
                  <a:gd name="connsiteX186" fmla="*/ 1701800 w 2362200"/>
                  <a:gd name="connsiteY186" fmla="*/ 1739900 h 1797050"/>
                  <a:gd name="connsiteX187" fmla="*/ 1714500 w 2362200"/>
                  <a:gd name="connsiteY187" fmla="*/ 1704975 h 1797050"/>
                  <a:gd name="connsiteX188" fmla="*/ 1739900 w 2362200"/>
                  <a:gd name="connsiteY188" fmla="*/ 1679575 h 1797050"/>
                  <a:gd name="connsiteX189" fmla="*/ 1730375 w 2362200"/>
                  <a:gd name="connsiteY189" fmla="*/ 1654175 h 1797050"/>
                  <a:gd name="connsiteX190" fmla="*/ 1708150 w 2362200"/>
                  <a:gd name="connsiteY190" fmla="*/ 1654175 h 1797050"/>
                  <a:gd name="connsiteX191" fmla="*/ 1695450 w 2362200"/>
                  <a:gd name="connsiteY191" fmla="*/ 1679575 h 1797050"/>
                  <a:gd name="connsiteX192" fmla="*/ 1663700 w 2362200"/>
                  <a:gd name="connsiteY192" fmla="*/ 1685925 h 1797050"/>
                  <a:gd name="connsiteX193" fmla="*/ 1628775 w 2362200"/>
                  <a:gd name="connsiteY193" fmla="*/ 1698625 h 1797050"/>
                  <a:gd name="connsiteX194" fmla="*/ 1600200 w 2362200"/>
                  <a:gd name="connsiteY194" fmla="*/ 1670050 h 1797050"/>
                  <a:gd name="connsiteX195" fmla="*/ 1597025 w 2362200"/>
                  <a:gd name="connsiteY195" fmla="*/ 1635125 h 1797050"/>
                  <a:gd name="connsiteX196" fmla="*/ 1568450 w 2362200"/>
                  <a:gd name="connsiteY196" fmla="*/ 1619250 h 1797050"/>
                  <a:gd name="connsiteX197" fmla="*/ 1558925 w 2362200"/>
                  <a:gd name="connsiteY197" fmla="*/ 1584325 h 1797050"/>
                  <a:gd name="connsiteX198" fmla="*/ 1517650 w 2362200"/>
                  <a:gd name="connsiteY198" fmla="*/ 1555750 h 1797050"/>
                  <a:gd name="connsiteX199" fmla="*/ 1498600 w 2362200"/>
                  <a:gd name="connsiteY199" fmla="*/ 1558925 h 1797050"/>
                  <a:gd name="connsiteX200" fmla="*/ 1466850 w 2362200"/>
                  <a:gd name="connsiteY200" fmla="*/ 1603375 h 1797050"/>
                  <a:gd name="connsiteX201" fmla="*/ 1419225 w 2362200"/>
                  <a:gd name="connsiteY201" fmla="*/ 1622425 h 1797050"/>
                  <a:gd name="connsiteX202" fmla="*/ 1393825 w 2362200"/>
                  <a:gd name="connsiteY202" fmla="*/ 1587500 h 1797050"/>
                  <a:gd name="connsiteX203" fmla="*/ 1368425 w 2362200"/>
                  <a:gd name="connsiteY203" fmla="*/ 1587500 h 1797050"/>
                  <a:gd name="connsiteX204" fmla="*/ 1270000 w 2362200"/>
                  <a:gd name="connsiteY204" fmla="*/ 1511300 h 1797050"/>
                  <a:gd name="connsiteX205" fmla="*/ 1276350 w 2362200"/>
                  <a:gd name="connsiteY205" fmla="*/ 1463675 h 1797050"/>
                  <a:gd name="connsiteX206" fmla="*/ 1238250 w 2362200"/>
                  <a:gd name="connsiteY206" fmla="*/ 1457325 h 1797050"/>
                  <a:gd name="connsiteX207" fmla="*/ 1222375 w 2362200"/>
                  <a:gd name="connsiteY207" fmla="*/ 1482725 h 1797050"/>
                  <a:gd name="connsiteX208" fmla="*/ 1187450 w 2362200"/>
                  <a:gd name="connsiteY208" fmla="*/ 1482725 h 1797050"/>
                  <a:gd name="connsiteX209" fmla="*/ 1139825 w 2362200"/>
                  <a:gd name="connsiteY209" fmla="*/ 1460500 h 1797050"/>
                  <a:gd name="connsiteX210" fmla="*/ 1092200 w 2362200"/>
                  <a:gd name="connsiteY210" fmla="*/ 1495425 h 1797050"/>
                  <a:gd name="connsiteX211" fmla="*/ 1098550 w 2362200"/>
                  <a:gd name="connsiteY211" fmla="*/ 1511300 h 1797050"/>
                  <a:gd name="connsiteX212" fmla="*/ 1079500 w 2362200"/>
                  <a:gd name="connsiteY212" fmla="*/ 1530350 h 1797050"/>
                  <a:gd name="connsiteX213" fmla="*/ 1035050 w 2362200"/>
                  <a:gd name="connsiteY213" fmla="*/ 1530350 h 1797050"/>
                  <a:gd name="connsiteX214" fmla="*/ 1006475 w 2362200"/>
                  <a:gd name="connsiteY214" fmla="*/ 1574800 h 1797050"/>
                  <a:gd name="connsiteX215" fmla="*/ 958850 w 2362200"/>
                  <a:gd name="connsiteY215" fmla="*/ 1571625 h 1797050"/>
                  <a:gd name="connsiteX216" fmla="*/ 952500 w 2362200"/>
                  <a:gd name="connsiteY216" fmla="*/ 1587500 h 1797050"/>
                  <a:gd name="connsiteX217" fmla="*/ 965200 w 2362200"/>
                  <a:gd name="connsiteY217" fmla="*/ 1670050 h 1797050"/>
                  <a:gd name="connsiteX218" fmla="*/ 939800 w 2362200"/>
                  <a:gd name="connsiteY218" fmla="*/ 1714500 h 1797050"/>
                  <a:gd name="connsiteX219" fmla="*/ 901700 w 2362200"/>
                  <a:gd name="connsiteY219" fmla="*/ 1720850 h 1797050"/>
                  <a:gd name="connsiteX220" fmla="*/ 898525 w 2362200"/>
                  <a:gd name="connsiteY220" fmla="*/ 1746250 h 1797050"/>
                  <a:gd name="connsiteX221" fmla="*/ 869950 w 2362200"/>
                  <a:gd name="connsiteY221" fmla="*/ 1746250 h 1797050"/>
                  <a:gd name="connsiteX222" fmla="*/ 854075 w 2362200"/>
                  <a:gd name="connsiteY222" fmla="*/ 1758950 h 1797050"/>
                  <a:gd name="connsiteX223" fmla="*/ 847725 w 2362200"/>
                  <a:gd name="connsiteY223" fmla="*/ 1771650 h 1797050"/>
                  <a:gd name="connsiteX224" fmla="*/ 828675 w 2362200"/>
                  <a:gd name="connsiteY224" fmla="*/ 1765300 h 1797050"/>
                  <a:gd name="connsiteX225" fmla="*/ 819150 w 2362200"/>
                  <a:gd name="connsiteY225" fmla="*/ 1752600 h 1797050"/>
                  <a:gd name="connsiteX226" fmla="*/ 790575 w 2362200"/>
                  <a:gd name="connsiteY226" fmla="*/ 1771650 h 1797050"/>
                  <a:gd name="connsiteX227" fmla="*/ 692150 w 2362200"/>
                  <a:gd name="connsiteY227" fmla="*/ 1701800 h 1797050"/>
                  <a:gd name="connsiteX228" fmla="*/ 650875 w 2362200"/>
                  <a:gd name="connsiteY228" fmla="*/ 1720850 h 1797050"/>
                  <a:gd name="connsiteX229" fmla="*/ 615950 w 2362200"/>
                  <a:gd name="connsiteY229" fmla="*/ 1685925 h 1797050"/>
                  <a:gd name="connsiteX230" fmla="*/ 581025 w 2362200"/>
                  <a:gd name="connsiteY230" fmla="*/ 1689100 h 1797050"/>
                  <a:gd name="connsiteX231" fmla="*/ 571500 w 2362200"/>
                  <a:gd name="connsiteY231" fmla="*/ 1609725 h 1797050"/>
                  <a:gd name="connsiteX232" fmla="*/ 523875 w 2362200"/>
                  <a:gd name="connsiteY232"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2725 w 2362200"/>
                  <a:gd name="connsiteY109" fmla="*/ 612775 h 1797050"/>
                  <a:gd name="connsiteX110" fmla="*/ 1450975 w 2362200"/>
                  <a:gd name="connsiteY110" fmla="*/ 622300 h 1797050"/>
                  <a:gd name="connsiteX111" fmla="*/ 1511300 w 2362200"/>
                  <a:gd name="connsiteY111" fmla="*/ 638175 h 1797050"/>
                  <a:gd name="connsiteX112" fmla="*/ 1616075 w 2362200"/>
                  <a:gd name="connsiteY112" fmla="*/ 619125 h 1797050"/>
                  <a:gd name="connsiteX113" fmla="*/ 1628775 w 2362200"/>
                  <a:gd name="connsiteY113" fmla="*/ 612775 h 1797050"/>
                  <a:gd name="connsiteX114" fmla="*/ 1628775 w 2362200"/>
                  <a:gd name="connsiteY114" fmla="*/ 593725 h 1797050"/>
                  <a:gd name="connsiteX115" fmla="*/ 1641475 w 2362200"/>
                  <a:gd name="connsiteY115" fmla="*/ 593725 h 1797050"/>
                  <a:gd name="connsiteX116" fmla="*/ 1698625 w 2362200"/>
                  <a:gd name="connsiteY116" fmla="*/ 615950 h 1797050"/>
                  <a:gd name="connsiteX117" fmla="*/ 1701800 w 2362200"/>
                  <a:gd name="connsiteY117" fmla="*/ 574675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1675 w 2362200"/>
                  <a:gd name="connsiteY122" fmla="*/ 409575 h 1797050"/>
                  <a:gd name="connsiteX123" fmla="*/ 2006600 w 2362200"/>
                  <a:gd name="connsiteY123" fmla="*/ 396875 h 1797050"/>
                  <a:gd name="connsiteX124" fmla="*/ 2047875 w 2362200"/>
                  <a:gd name="connsiteY124" fmla="*/ 409575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616075 w 2362200"/>
                  <a:gd name="connsiteY112" fmla="*/ 619125 h 1797050"/>
                  <a:gd name="connsiteX113" fmla="*/ 1628775 w 2362200"/>
                  <a:gd name="connsiteY113" fmla="*/ 612775 h 1797050"/>
                  <a:gd name="connsiteX114" fmla="*/ 1628775 w 2362200"/>
                  <a:gd name="connsiteY114" fmla="*/ 593725 h 1797050"/>
                  <a:gd name="connsiteX115" fmla="*/ 1641475 w 2362200"/>
                  <a:gd name="connsiteY115" fmla="*/ 593725 h 1797050"/>
                  <a:gd name="connsiteX116" fmla="*/ 1698625 w 2362200"/>
                  <a:gd name="connsiteY116" fmla="*/ 615950 h 1797050"/>
                  <a:gd name="connsiteX117" fmla="*/ 1701800 w 2362200"/>
                  <a:gd name="connsiteY117" fmla="*/ 574675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1675 w 2362200"/>
                  <a:gd name="connsiteY122" fmla="*/ 409575 h 1797050"/>
                  <a:gd name="connsiteX123" fmla="*/ 2006600 w 2362200"/>
                  <a:gd name="connsiteY123" fmla="*/ 396875 h 1797050"/>
                  <a:gd name="connsiteX124" fmla="*/ 2047875 w 2362200"/>
                  <a:gd name="connsiteY124" fmla="*/ 409575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8775 w 2362200"/>
                  <a:gd name="connsiteY113" fmla="*/ 612775 h 1797050"/>
                  <a:gd name="connsiteX114" fmla="*/ 1628775 w 2362200"/>
                  <a:gd name="connsiteY114" fmla="*/ 593725 h 1797050"/>
                  <a:gd name="connsiteX115" fmla="*/ 1641475 w 2362200"/>
                  <a:gd name="connsiteY115" fmla="*/ 593725 h 1797050"/>
                  <a:gd name="connsiteX116" fmla="*/ 1698625 w 2362200"/>
                  <a:gd name="connsiteY116" fmla="*/ 615950 h 1797050"/>
                  <a:gd name="connsiteX117" fmla="*/ 1701800 w 2362200"/>
                  <a:gd name="connsiteY117" fmla="*/ 574675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1675 w 2362200"/>
                  <a:gd name="connsiteY122" fmla="*/ 409575 h 1797050"/>
                  <a:gd name="connsiteX123" fmla="*/ 2006600 w 2362200"/>
                  <a:gd name="connsiteY123" fmla="*/ 396875 h 1797050"/>
                  <a:gd name="connsiteX124" fmla="*/ 2047875 w 2362200"/>
                  <a:gd name="connsiteY124" fmla="*/ 409575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8775 w 2362200"/>
                  <a:gd name="connsiteY114" fmla="*/ 593725 h 1797050"/>
                  <a:gd name="connsiteX115" fmla="*/ 1641475 w 2362200"/>
                  <a:gd name="connsiteY115" fmla="*/ 593725 h 1797050"/>
                  <a:gd name="connsiteX116" fmla="*/ 1698625 w 2362200"/>
                  <a:gd name="connsiteY116" fmla="*/ 615950 h 1797050"/>
                  <a:gd name="connsiteX117" fmla="*/ 1701800 w 2362200"/>
                  <a:gd name="connsiteY117" fmla="*/ 574675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1675 w 2362200"/>
                  <a:gd name="connsiteY122" fmla="*/ 409575 h 1797050"/>
                  <a:gd name="connsiteX123" fmla="*/ 2006600 w 2362200"/>
                  <a:gd name="connsiteY123" fmla="*/ 396875 h 1797050"/>
                  <a:gd name="connsiteX124" fmla="*/ 2047875 w 2362200"/>
                  <a:gd name="connsiteY124" fmla="*/ 409575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5950 h 1797050"/>
                  <a:gd name="connsiteX117" fmla="*/ 1701800 w 2362200"/>
                  <a:gd name="connsiteY117" fmla="*/ 574675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1675 w 2362200"/>
                  <a:gd name="connsiteY122" fmla="*/ 409575 h 1797050"/>
                  <a:gd name="connsiteX123" fmla="*/ 2006600 w 2362200"/>
                  <a:gd name="connsiteY123" fmla="*/ 396875 h 1797050"/>
                  <a:gd name="connsiteX124" fmla="*/ 2047875 w 2362200"/>
                  <a:gd name="connsiteY124" fmla="*/ 409575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1800 w 2362200"/>
                  <a:gd name="connsiteY117" fmla="*/ 574675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1675 w 2362200"/>
                  <a:gd name="connsiteY122" fmla="*/ 409575 h 1797050"/>
                  <a:gd name="connsiteX123" fmla="*/ 2006600 w 2362200"/>
                  <a:gd name="connsiteY123" fmla="*/ 396875 h 1797050"/>
                  <a:gd name="connsiteX124" fmla="*/ 2047875 w 2362200"/>
                  <a:gd name="connsiteY124" fmla="*/ 409575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685131 w 2362200"/>
                  <a:gd name="connsiteY117" fmla="*/ 569913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1675 w 2362200"/>
                  <a:gd name="connsiteY122" fmla="*/ 409575 h 1797050"/>
                  <a:gd name="connsiteX123" fmla="*/ 2006600 w 2362200"/>
                  <a:gd name="connsiteY123" fmla="*/ 396875 h 1797050"/>
                  <a:gd name="connsiteX124" fmla="*/ 2047875 w 2362200"/>
                  <a:gd name="connsiteY124" fmla="*/ 409575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1675 w 2362200"/>
                  <a:gd name="connsiteY122" fmla="*/ 409575 h 1797050"/>
                  <a:gd name="connsiteX123" fmla="*/ 2006600 w 2362200"/>
                  <a:gd name="connsiteY123" fmla="*/ 396875 h 1797050"/>
                  <a:gd name="connsiteX124" fmla="*/ 2047875 w 2362200"/>
                  <a:gd name="connsiteY124" fmla="*/ 409575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1675 w 2362200"/>
                  <a:gd name="connsiteY122" fmla="*/ 409575 h 1797050"/>
                  <a:gd name="connsiteX123" fmla="*/ 2006600 w 2362200"/>
                  <a:gd name="connsiteY123" fmla="*/ 396875 h 1797050"/>
                  <a:gd name="connsiteX124" fmla="*/ 2047875 w 2362200"/>
                  <a:gd name="connsiteY124" fmla="*/ 409575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47875 w 2362200"/>
                  <a:gd name="connsiteY124" fmla="*/ 409575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47875 w 2362200"/>
                  <a:gd name="connsiteY124" fmla="*/ 409575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85975 w 2362200"/>
                  <a:gd name="connsiteY125" fmla="*/ 457200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0750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1544 w 2362200"/>
                  <a:gd name="connsiteY127" fmla="*/ 533400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4719 w 2362200"/>
                  <a:gd name="connsiteY127" fmla="*/ 536575 h 1797050"/>
                  <a:gd name="connsiteX128" fmla="*/ 2244725 w 2362200"/>
                  <a:gd name="connsiteY128" fmla="*/ 520700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4719 w 2362200"/>
                  <a:gd name="connsiteY127" fmla="*/ 536575 h 1797050"/>
                  <a:gd name="connsiteX128" fmla="*/ 2248694 w 2362200"/>
                  <a:gd name="connsiteY128" fmla="*/ 523081 h 1797050"/>
                  <a:gd name="connsiteX129" fmla="*/ 2270125 w 2362200"/>
                  <a:gd name="connsiteY129" fmla="*/ 533400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4719 w 2362200"/>
                  <a:gd name="connsiteY127" fmla="*/ 536575 h 1797050"/>
                  <a:gd name="connsiteX128" fmla="*/ 2248694 w 2362200"/>
                  <a:gd name="connsiteY128" fmla="*/ 523081 h 1797050"/>
                  <a:gd name="connsiteX129" fmla="*/ 2266156 w 2362200"/>
                  <a:gd name="connsiteY129" fmla="*/ 531019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4719 w 2362200"/>
                  <a:gd name="connsiteY127" fmla="*/ 536575 h 1797050"/>
                  <a:gd name="connsiteX128" fmla="*/ 2248694 w 2362200"/>
                  <a:gd name="connsiteY128" fmla="*/ 523081 h 1797050"/>
                  <a:gd name="connsiteX129" fmla="*/ 2266156 w 2362200"/>
                  <a:gd name="connsiteY129" fmla="*/ 531019 h 1797050"/>
                  <a:gd name="connsiteX130" fmla="*/ 2273300 w 2362200"/>
                  <a:gd name="connsiteY130" fmla="*/ 57785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4719 w 2362200"/>
                  <a:gd name="connsiteY127" fmla="*/ 536575 h 1797050"/>
                  <a:gd name="connsiteX128" fmla="*/ 2248694 w 2362200"/>
                  <a:gd name="connsiteY128" fmla="*/ 523081 h 1797050"/>
                  <a:gd name="connsiteX129" fmla="*/ 2266156 w 2362200"/>
                  <a:gd name="connsiteY129" fmla="*/ 531019 h 1797050"/>
                  <a:gd name="connsiteX130" fmla="*/ 2273300 w 2362200"/>
                  <a:gd name="connsiteY130" fmla="*/ 571500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4719 w 2362200"/>
                  <a:gd name="connsiteY127" fmla="*/ 536575 h 1797050"/>
                  <a:gd name="connsiteX128" fmla="*/ 2248694 w 2362200"/>
                  <a:gd name="connsiteY128" fmla="*/ 523081 h 1797050"/>
                  <a:gd name="connsiteX129" fmla="*/ 2266156 w 2362200"/>
                  <a:gd name="connsiteY129" fmla="*/ 531019 h 1797050"/>
                  <a:gd name="connsiteX130" fmla="*/ 2274887 w 2362200"/>
                  <a:gd name="connsiteY130" fmla="*/ 573881 h 1797050"/>
                  <a:gd name="connsiteX131" fmla="*/ 2324100 w 2362200"/>
                  <a:gd name="connsiteY131" fmla="*/ 606425 h 1797050"/>
                  <a:gd name="connsiteX132" fmla="*/ 2362200 w 2362200"/>
                  <a:gd name="connsiteY132" fmla="*/ 644525 h 1797050"/>
                  <a:gd name="connsiteX133" fmla="*/ 2298700 w 2362200"/>
                  <a:gd name="connsiteY133" fmla="*/ 800100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4719 w 2362200"/>
                  <a:gd name="connsiteY127" fmla="*/ 536575 h 1797050"/>
                  <a:gd name="connsiteX128" fmla="*/ 2248694 w 2362200"/>
                  <a:gd name="connsiteY128" fmla="*/ 523081 h 1797050"/>
                  <a:gd name="connsiteX129" fmla="*/ 2266156 w 2362200"/>
                  <a:gd name="connsiteY129" fmla="*/ 531019 h 1797050"/>
                  <a:gd name="connsiteX130" fmla="*/ 2274887 w 2362200"/>
                  <a:gd name="connsiteY130" fmla="*/ 573881 h 1797050"/>
                  <a:gd name="connsiteX131" fmla="*/ 2324100 w 2362200"/>
                  <a:gd name="connsiteY131" fmla="*/ 606425 h 1797050"/>
                  <a:gd name="connsiteX132" fmla="*/ 2362200 w 2362200"/>
                  <a:gd name="connsiteY132" fmla="*/ 644525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4719 w 2362200"/>
                  <a:gd name="connsiteY127" fmla="*/ 536575 h 1797050"/>
                  <a:gd name="connsiteX128" fmla="*/ 2248694 w 2362200"/>
                  <a:gd name="connsiteY128" fmla="*/ 523081 h 1797050"/>
                  <a:gd name="connsiteX129" fmla="*/ 2266156 w 2362200"/>
                  <a:gd name="connsiteY129" fmla="*/ 531019 h 1797050"/>
                  <a:gd name="connsiteX130" fmla="*/ 2274887 w 2362200"/>
                  <a:gd name="connsiteY130" fmla="*/ 573881 h 1797050"/>
                  <a:gd name="connsiteX131" fmla="*/ 2324100 w 2362200"/>
                  <a:gd name="connsiteY131" fmla="*/ 606425 h 1797050"/>
                  <a:gd name="connsiteX132" fmla="*/ 2362200 w 2362200"/>
                  <a:gd name="connsiteY132" fmla="*/ 644525 h 1797050"/>
                  <a:gd name="connsiteX133" fmla="*/ 2318001 w 2362200"/>
                  <a:gd name="connsiteY133" fmla="*/ 773331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4719 w 2362200"/>
                  <a:gd name="connsiteY127" fmla="*/ 536575 h 1797050"/>
                  <a:gd name="connsiteX128" fmla="*/ 2248694 w 2362200"/>
                  <a:gd name="connsiteY128" fmla="*/ 523081 h 1797050"/>
                  <a:gd name="connsiteX129" fmla="*/ 2266156 w 2362200"/>
                  <a:gd name="connsiteY129" fmla="*/ 531019 h 1797050"/>
                  <a:gd name="connsiteX130" fmla="*/ 2274887 w 2362200"/>
                  <a:gd name="connsiteY130" fmla="*/ 573881 h 1797050"/>
                  <a:gd name="connsiteX131" fmla="*/ 2324100 w 2362200"/>
                  <a:gd name="connsiteY131" fmla="*/ 606425 h 1797050"/>
                  <a:gd name="connsiteX132" fmla="*/ 2362200 w 2362200"/>
                  <a:gd name="connsiteY132" fmla="*/ 644525 h 1797050"/>
                  <a:gd name="connsiteX133" fmla="*/ 2310857 w 2362200"/>
                  <a:gd name="connsiteY133" fmla="*/ 772537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98575 w 2362200"/>
                  <a:gd name="connsiteY101" fmla="*/ 412750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4719 w 2362200"/>
                  <a:gd name="connsiteY127" fmla="*/ 536575 h 1797050"/>
                  <a:gd name="connsiteX128" fmla="*/ 2248694 w 2362200"/>
                  <a:gd name="connsiteY128" fmla="*/ 523081 h 1797050"/>
                  <a:gd name="connsiteX129" fmla="*/ 2266156 w 2362200"/>
                  <a:gd name="connsiteY129" fmla="*/ 531019 h 1797050"/>
                  <a:gd name="connsiteX130" fmla="*/ 2274887 w 2362200"/>
                  <a:gd name="connsiteY130" fmla="*/ 573881 h 1797050"/>
                  <a:gd name="connsiteX131" fmla="*/ 2324100 w 2362200"/>
                  <a:gd name="connsiteY131" fmla="*/ 606425 h 1797050"/>
                  <a:gd name="connsiteX132" fmla="*/ 2362200 w 2362200"/>
                  <a:gd name="connsiteY132" fmla="*/ 644525 h 1797050"/>
                  <a:gd name="connsiteX133" fmla="*/ 2310857 w 2362200"/>
                  <a:gd name="connsiteY133" fmla="*/ 772537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355725 w 2362200"/>
                  <a:gd name="connsiteY101" fmla="*/ 414867 h 1797050"/>
                  <a:gd name="connsiteX102" fmla="*/ 1282700 w 2362200"/>
                  <a:gd name="connsiteY102" fmla="*/ 460375 h 1797050"/>
                  <a:gd name="connsiteX103" fmla="*/ 1336675 w 2362200"/>
                  <a:gd name="connsiteY103" fmla="*/ 504825 h 1797050"/>
                  <a:gd name="connsiteX104" fmla="*/ 1378744 w 2362200"/>
                  <a:gd name="connsiteY104" fmla="*/ 503238 h 1797050"/>
                  <a:gd name="connsiteX105" fmla="*/ 1403350 w 2362200"/>
                  <a:gd name="connsiteY105" fmla="*/ 530225 h 1797050"/>
                  <a:gd name="connsiteX106" fmla="*/ 1434307 w 2362200"/>
                  <a:gd name="connsiteY106" fmla="*/ 526475 h 1797050"/>
                  <a:gd name="connsiteX107" fmla="*/ 1468438 w 2362200"/>
                  <a:gd name="connsiteY107" fmla="*/ 548578 h 1797050"/>
                  <a:gd name="connsiteX108" fmla="*/ 1492250 w 2362200"/>
                  <a:gd name="connsiteY108" fmla="*/ 590550 h 1797050"/>
                  <a:gd name="connsiteX109" fmla="*/ 1480344 w 2362200"/>
                  <a:gd name="connsiteY109" fmla="*/ 612775 h 1797050"/>
                  <a:gd name="connsiteX110" fmla="*/ 1450975 w 2362200"/>
                  <a:gd name="connsiteY110" fmla="*/ 622300 h 1797050"/>
                  <a:gd name="connsiteX111" fmla="*/ 1511300 w 2362200"/>
                  <a:gd name="connsiteY111" fmla="*/ 638175 h 1797050"/>
                  <a:gd name="connsiteX112" fmla="*/ 1581944 w 2362200"/>
                  <a:gd name="connsiteY112" fmla="*/ 619919 h 1797050"/>
                  <a:gd name="connsiteX113" fmla="*/ 1622425 w 2362200"/>
                  <a:gd name="connsiteY113" fmla="*/ 613569 h 1797050"/>
                  <a:gd name="connsiteX114" fmla="*/ 1623219 w 2362200"/>
                  <a:gd name="connsiteY114" fmla="*/ 587375 h 1797050"/>
                  <a:gd name="connsiteX115" fmla="*/ 1641475 w 2362200"/>
                  <a:gd name="connsiteY115" fmla="*/ 593725 h 1797050"/>
                  <a:gd name="connsiteX116" fmla="*/ 1698625 w 2362200"/>
                  <a:gd name="connsiteY116" fmla="*/ 611981 h 1797050"/>
                  <a:gd name="connsiteX117" fmla="*/ 1704181 w 2362200"/>
                  <a:gd name="connsiteY117" fmla="*/ 575469 h 1797050"/>
                  <a:gd name="connsiteX118" fmla="*/ 1724025 w 2362200"/>
                  <a:gd name="connsiteY118" fmla="*/ 565150 h 1797050"/>
                  <a:gd name="connsiteX119" fmla="*/ 1803400 w 2362200"/>
                  <a:gd name="connsiteY119" fmla="*/ 508000 h 1797050"/>
                  <a:gd name="connsiteX120" fmla="*/ 1885950 w 2362200"/>
                  <a:gd name="connsiteY120" fmla="*/ 485775 h 1797050"/>
                  <a:gd name="connsiteX121" fmla="*/ 1952625 w 2362200"/>
                  <a:gd name="connsiteY121" fmla="*/ 415925 h 1797050"/>
                  <a:gd name="connsiteX122" fmla="*/ 1977231 w 2362200"/>
                  <a:gd name="connsiteY122" fmla="*/ 409575 h 1797050"/>
                  <a:gd name="connsiteX123" fmla="*/ 2006600 w 2362200"/>
                  <a:gd name="connsiteY123" fmla="*/ 396875 h 1797050"/>
                  <a:gd name="connsiteX124" fmla="*/ 2056606 w 2362200"/>
                  <a:gd name="connsiteY124" fmla="*/ 411956 h 1797050"/>
                  <a:gd name="connsiteX125" fmla="*/ 2078038 w 2362200"/>
                  <a:gd name="connsiteY125" fmla="*/ 452437 h 1797050"/>
                  <a:gd name="connsiteX126" fmla="*/ 2133600 w 2362200"/>
                  <a:gd name="connsiteY126" fmla="*/ 504825 h 1797050"/>
                  <a:gd name="connsiteX127" fmla="*/ 2194719 w 2362200"/>
                  <a:gd name="connsiteY127" fmla="*/ 536575 h 1797050"/>
                  <a:gd name="connsiteX128" fmla="*/ 2248694 w 2362200"/>
                  <a:gd name="connsiteY128" fmla="*/ 523081 h 1797050"/>
                  <a:gd name="connsiteX129" fmla="*/ 2266156 w 2362200"/>
                  <a:gd name="connsiteY129" fmla="*/ 531019 h 1797050"/>
                  <a:gd name="connsiteX130" fmla="*/ 2274887 w 2362200"/>
                  <a:gd name="connsiteY130" fmla="*/ 573881 h 1797050"/>
                  <a:gd name="connsiteX131" fmla="*/ 2324100 w 2362200"/>
                  <a:gd name="connsiteY131" fmla="*/ 606425 h 1797050"/>
                  <a:gd name="connsiteX132" fmla="*/ 2362200 w 2362200"/>
                  <a:gd name="connsiteY132" fmla="*/ 644525 h 1797050"/>
                  <a:gd name="connsiteX133" fmla="*/ 2310857 w 2362200"/>
                  <a:gd name="connsiteY133" fmla="*/ 772537 h 1797050"/>
                  <a:gd name="connsiteX134" fmla="*/ 2273300 w 2362200"/>
                  <a:gd name="connsiteY134" fmla="*/ 895350 h 1797050"/>
                  <a:gd name="connsiteX135" fmla="*/ 2247900 w 2362200"/>
                  <a:gd name="connsiteY135" fmla="*/ 949325 h 1797050"/>
                  <a:gd name="connsiteX136" fmla="*/ 2197100 w 2362200"/>
                  <a:gd name="connsiteY136" fmla="*/ 949325 h 1797050"/>
                  <a:gd name="connsiteX137" fmla="*/ 2174875 w 2362200"/>
                  <a:gd name="connsiteY137" fmla="*/ 993775 h 1797050"/>
                  <a:gd name="connsiteX138" fmla="*/ 2174875 w 2362200"/>
                  <a:gd name="connsiteY138" fmla="*/ 993775 h 1797050"/>
                  <a:gd name="connsiteX139" fmla="*/ 2181225 w 2362200"/>
                  <a:gd name="connsiteY139" fmla="*/ 1022350 h 1797050"/>
                  <a:gd name="connsiteX140" fmla="*/ 2146300 w 2362200"/>
                  <a:gd name="connsiteY140" fmla="*/ 1031875 h 1797050"/>
                  <a:gd name="connsiteX141" fmla="*/ 2095500 w 2362200"/>
                  <a:gd name="connsiteY141" fmla="*/ 1019175 h 1797050"/>
                  <a:gd name="connsiteX142" fmla="*/ 2101850 w 2362200"/>
                  <a:gd name="connsiteY142" fmla="*/ 1073150 h 1797050"/>
                  <a:gd name="connsiteX143" fmla="*/ 2114550 w 2362200"/>
                  <a:gd name="connsiteY143" fmla="*/ 1117600 h 1797050"/>
                  <a:gd name="connsiteX144" fmla="*/ 2051050 w 2362200"/>
                  <a:gd name="connsiteY144" fmla="*/ 1152525 h 1797050"/>
                  <a:gd name="connsiteX145" fmla="*/ 2066925 w 2362200"/>
                  <a:gd name="connsiteY145" fmla="*/ 1174750 h 1797050"/>
                  <a:gd name="connsiteX146" fmla="*/ 2047875 w 2362200"/>
                  <a:gd name="connsiteY146" fmla="*/ 1196975 h 1797050"/>
                  <a:gd name="connsiteX147" fmla="*/ 1968500 w 2362200"/>
                  <a:gd name="connsiteY147" fmla="*/ 1171575 h 1797050"/>
                  <a:gd name="connsiteX148" fmla="*/ 1943100 w 2362200"/>
                  <a:gd name="connsiteY148" fmla="*/ 1187450 h 1797050"/>
                  <a:gd name="connsiteX149" fmla="*/ 1908175 w 2362200"/>
                  <a:gd name="connsiteY149" fmla="*/ 1187450 h 1797050"/>
                  <a:gd name="connsiteX150" fmla="*/ 1908175 w 2362200"/>
                  <a:gd name="connsiteY150" fmla="*/ 1247775 h 1797050"/>
                  <a:gd name="connsiteX151" fmla="*/ 1924050 w 2362200"/>
                  <a:gd name="connsiteY151" fmla="*/ 1263650 h 1797050"/>
                  <a:gd name="connsiteX152" fmla="*/ 1933575 w 2362200"/>
                  <a:gd name="connsiteY152" fmla="*/ 1279525 h 1797050"/>
                  <a:gd name="connsiteX153" fmla="*/ 1943100 w 2362200"/>
                  <a:gd name="connsiteY153" fmla="*/ 1279525 h 1797050"/>
                  <a:gd name="connsiteX154" fmla="*/ 1933575 w 2362200"/>
                  <a:gd name="connsiteY154" fmla="*/ 1304925 h 1797050"/>
                  <a:gd name="connsiteX155" fmla="*/ 1952625 w 2362200"/>
                  <a:gd name="connsiteY155" fmla="*/ 1320800 h 1797050"/>
                  <a:gd name="connsiteX156" fmla="*/ 1949450 w 2362200"/>
                  <a:gd name="connsiteY156" fmla="*/ 1336675 h 1797050"/>
                  <a:gd name="connsiteX157" fmla="*/ 1905000 w 2362200"/>
                  <a:gd name="connsiteY157" fmla="*/ 1336675 h 1797050"/>
                  <a:gd name="connsiteX158" fmla="*/ 1901825 w 2362200"/>
                  <a:gd name="connsiteY158" fmla="*/ 1387475 h 1797050"/>
                  <a:gd name="connsiteX159" fmla="*/ 1901825 w 2362200"/>
                  <a:gd name="connsiteY159" fmla="*/ 1387475 h 1797050"/>
                  <a:gd name="connsiteX160" fmla="*/ 1901825 w 2362200"/>
                  <a:gd name="connsiteY160" fmla="*/ 1406525 h 1797050"/>
                  <a:gd name="connsiteX161" fmla="*/ 1936750 w 2362200"/>
                  <a:gd name="connsiteY161" fmla="*/ 1447800 h 1797050"/>
                  <a:gd name="connsiteX162" fmla="*/ 1990725 w 2362200"/>
                  <a:gd name="connsiteY162" fmla="*/ 1447800 h 1797050"/>
                  <a:gd name="connsiteX163" fmla="*/ 2060575 w 2362200"/>
                  <a:gd name="connsiteY163" fmla="*/ 1476375 h 1797050"/>
                  <a:gd name="connsiteX164" fmla="*/ 2060575 w 2362200"/>
                  <a:gd name="connsiteY164" fmla="*/ 1504950 h 1797050"/>
                  <a:gd name="connsiteX165" fmla="*/ 2035175 w 2362200"/>
                  <a:gd name="connsiteY165" fmla="*/ 1571625 h 1797050"/>
                  <a:gd name="connsiteX166" fmla="*/ 2063750 w 2362200"/>
                  <a:gd name="connsiteY166" fmla="*/ 1587500 h 1797050"/>
                  <a:gd name="connsiteX167" fmla="*/ 2105025 w 2362200"/>
                  <a:gd name="connsiteY167" fmla="*/ 1660525 h 1797050"/>
                  <a:gd name="connsiteX168" fmla="*/ 2054225 w 2362200"/>
                  <a:gd name="connsiteY168" fmla="*/ 1736725 h 1797050"/>
                  <a:gd name="connsiteX169" fmla="*/ 2028825 w 2362200"/>
                  <a:gd name="connsiteY169" fmla="*/ 1730375 h 1797050"/>
                  <a:gd name="connsiteX170" fmla="*/ 2006600 w 2362200"/>
                  <a:gd name="connsiteY170" fmla="*/ 1717675 h 1797050"/>
                  <a:gd name="connsiteX171" fmla="*/ 2000250 w 2362200"/>
                  <a:gd name="connsiteY171" fmla="*/ 1736725 h 1797050"/>
                  <a:gd name="connsiteX172" fmla="*/ 1958975 w 2362200"/>
                  <a:gd name="connsiteY172" fmla="*/ 1746250 h 1797050"/>
                  <a:gd name="connsiteX173" fmla="*/ 1952625 w 2362200"/>
                  <a:gd name="connsiteY173" fmla="*/ 1778000 h 1797050"/>
                  <a:gd name="connsiteX174" fmla="*/ 1901825 w 2362200"/>
                  <a:gd name="connsiteY174" fmla="*/ 1797050 h 1797050"/>
                  <a:gd name="connsiteX175" fmla="*/ 1879600 w 2362200"/>
                  <a:gd name="connsiteY175" fmla="*/ 1758950 h 1797050"/>
                  <a:gd name="connsiteX176" fmla="*/ 1841500 w 2362200"/>
                  <a:gd name="connsiteY176" fmla="*/ 1768475 h 1797050"/>
                  <a:gd name="connsiteX177" fmla="*/ 1844675 w 2362200"/>
                  <a:gd name="connsiteY177" fmla="*/ 1730375 h 1797050"/>
                  <a:gd name="connsiteX178" fmla="*/ 1825625 w 2362200"/>
                  <a:gd name="connsiteY178" fmla="*/ 1704975 h 1797050"/>
                  <a:gd name="connsiteX179" fmla="*/ 1860550 w 2362200"/>
                  <a:gd name="connsiteY179" fmla="*/ 1685925 h 1797050"/>
                  <a:gd name="connsiteX180" fmla="*/ 1803400 w 2362200"/>
                  <a:gd name="connsiteY180" fmla="*/ 1666875 h 1797050"/>
                  <a:gd name="connsiteX181" fmla="*/ 1790700 w 2362200"/>
                  <a:gd name="connsiteY181" fmla="*/ 1692275 h 1797050"/>
                  <a:gd name="connsiteX182" fmla="*/ 1746250 w 2362200"/>
                  <a:gd name="connsiteY182" fmla="*/ 1711325 h 1797050"/>
                  <a:gd name="connsiteX183" fmla="*/ 1739900 w 2362200"/>
                  <a:gd name="connsiteY183" fmla="*/ 1733550 h 1797050"/>
                  <a:gd name="connsiteX184" fmla="*/ 1724025 w 2362200"/>
                  <a:gd name="connsiteY184" fmla="*/ 1739900 h 1797050"/>
                  <a:gd name="connsiteX185" fmla="*/ 1701800 w 2362200"/>
                  <a:gd name="connsiteY185" fmla="*/ 1739900 h 1797050"/>
                  <a:gd name="connsiteX186" fmla="*/ 1714500 w 2362200"/>
                  <a:gd name="connsiteY186" fmla="*/ 1704975 h 1797050"/>
                  <a:gd name="connsiteX187" fmla="*/ 1739900 w 2362200"/>
                  <a:gd name="connsiteY187" fmla="*/ 1679575 h 1797050"/>
                  <a:gd name="connsiteX188" fmla="*/ 1730375 w 2362200"/>
                  <a:gd name="connsiteY188" fmla="*/ 1654175 h 1797050"/>
                  <a:gd name="connsiteX189" fmla="*/ 1708150 w 2362200"/>
                  <a:gd name="connsiteY189" fmla="*/ 1654175 h 1797050"/>
                  <a:gd name="connsiteX190" fmla="*/ 1695450 w 2362200"/>
                  <a:gd name="connsiteY190" fmla="*/ 1679575 h 1797050"/>
                  <a:gd name="connsiteX191" fmla="*/ 1663700 w 2362200"/>
                  <a:gd name="connsiteY191" fmla="*/ 1685925 h 1797050"/>
                  <a:gd name="connsiteX192" fmla="*/ 1628775 w 2362200"/>
                  <a:gd name="connsiteY192" fmla="*/ 1698625 h 1797050"/>
                  <a:gd name="connsiteX193" fmla="*/ 1600200 w 2362200"/>
                  <a:gd name="connsiteY193" fmla="*/ 1670050 h 1797050"/>
                  <a:gd name="connsiteX194" fmla="*/ 1597025 w 2362200"/>
                  <a:gd name="connsiteY194" fmla="*/ 1635125 h 1797050"/>
                  <a:gd name="connsiteX195" fmla="*/ 1568450 w 2362200"/>
                  <a:gd name="connsiteY195" fmla="*/ 1619250 h 1797050"/>
                  <a:gd name="connsiteX196" fmla="*/ 1558925 w 2362200"/>
                  <a:gd name="connsiteY196" fmla="*/ 1584325 h 1797050"/>
                  <a:gd name="connsiteX197" fmla="*/ 1517650 w 2362200"/>
                  <a:gd name="connsiteY197" fmla="*/ 1555750 h 1797050"/>
                  <a:gd name="connsiteX198" fmla="*/ 1498600 w 2362200"/>
                  <a:gd name="connsiteY198" fmla="*/ 1558925 h 1797050"/>
                  <a:gd name="connsiteX199" fmla="*/ 1466850 w 2362200"/>
                  <a:gd name="connsiteY199" fmla="*/ 1603375 h 1797050"/>
                  <a:gd name="connsiteX200" fmla="*/ 1419225 w 2362200"/>
                  <a:gd name="connsiteY200" fmla="*/ 1622425 h 1797050"/>
                  <a:gd name="connsiteX201" fmla="*/ 1393825 w 2362200"/>
                  <a:gd name="connsiteY201" fmla="*/ 1587500 h 1797050"/>
                  <a:gd name="connsiteX202" fmla="*/ 1368425 w 2362200"/>
                  <a:gd name="connsiteY202" fmla="*/ 1587500 h 1797050"/>
                  <a:gd name="connsiteX203" fmla="*/ 1270000 w 2362200"/>
                  <a:gd name="connsiteY203" fmla="*/ 1511300 h 1797050"/>
                  <a:gd name="connsiteX204" fmla="*/ 1276350 w 2362200"/>
                  <a:gd name="connsiteY204" fmla="*/ 1463675 h 1797050"/>
                  <a:gd name="connsiteX205" fmla="*/ 1238250 w 2362200"/>
                  <a:gd name="connsiteY205" fmla="*/ 1457325 h 1797050"/>
                  <a:gd name="connsiteX206" fmla="*/ 1222375 w 2362200"/>
                  <a:gd name="connsiteY206" fmla="*/ 1482725 h 1797050"/>
                  <a:gd name="connsiteX207" fmla="*/ 1187450 w 2362200"/>
                  <a:gd name="connsiteY207" fmla="*/ 1482725 h 1797050"/>
                  <a:gd name="connsiteX208" fmla="*/ 1139825 w 2362200"/>
                  <a:gd name="connsiteY208" fmla="*/ 1460500 h 1797050"/>
                  <a:gd name="connsiteX209" fmla="*/ 1092200 w 2362200"/>
                  <a:gd name="connsiteY209" fmla="*/ 1495425 h 1797050"/>
                  <a:gd name="connsiteX210" fmla="*/ 1098550 w 2362200"/>
                  <a:gd name="connsiteY210" fmla="*/ 1511300 h 1797050"/>
                  <a:gd name="connsiteX211" fmla="*/ 1079500 w 2362200"/>
                  <a:gd name="connsiteY211" fmla="*/ 1530350 h 1797050"/>
                  <a:gd name="connsiteX212" fmla="*/ 1035050 w 2362200"/>
                  <a:gd name="connsiteY212" fmla="*/ 1530350 h 1797050"/>
                  <a:gd name="connsiteX213" fmla="*/ 1006475 w 2362200"/>
                  <a:gd name="connsiteY213" fmla="*/ 1574800 h 1797050"/>
                  <a:gd name="connsiteX214" fmla="*/ 958850 w 2362200"/>
                  <a:gd name="connsiteY214" fmla="*/ 1571625 h 1797050"/>
                  <a:gd name="connsiteX215" fmla="*/ 952500 w 2362200"/>
                  <a:gd name="connsiteY215" fmla="*/ 1587500 h 1797050"/>
                  <a:gd name="connsiteX216" fmla="*/ 965200 w 2362200"/>
                  <a:gd name="connsiteY216" fmla="*/ 1670050 h 1797050"/>
                  <a:gd name="connsiteX217" fmla="*/ 939800 w 2362200"/>
                  <a:gd name="connsiteY217" fmla="*/ 1714500 h 1797050"/>
                  <a:gd name="connsiteX218" fmla="*/ 901700 w 2362200"/>
                  <a:gd name="connsiteY218" fmla="*/ 1720850 h 1797050"/>
                  <a:gd name="connsiteX219" fmla="*/ 898525 w 2362200"/>
                  <a:gd name="connsiteY219" fmla="*/ 1746250 h 1797050"/>
                  <a:gd name="connsiteX220" fmla="*/ 869950 w 2362200"/>
                  <a:gd name="connsiteY220" fmla="*/ 1746250 h 1797050"/>
                  <a:gd name="connsiteX221" fmla="*/ 854075 w 2362200"/>
                  <a:gd name="connsiteY221" fmla="*/ 1758950 h 1797050"/>
                  <a:gd name="connsiteX222" fmla="*/ 847725 w 2362200"/>
                  <a:gd name="connsiteY222" fmla="*/ 1771650 h 1797050"/>
                  <a:gd name="connsiteX223" fmla="*/ 828675 w 2362200"/>
                  <a:gd name="connsiteY223" fmla="*/ 1765300 h 1797050"/>
                  <a:gd name="connsiteX224" fmla="*/ 819150 w 2362200"/>
                  <a:gd name="connsiteY224" fmla="*/ 1752600 h 1797050"/>
                  <a:gd name="connsiteX225" fmla="*/ 790575 w 2362200"/>
                  <a:gd name="connsiteY225" fmla="*/ 1771650 h 1797050"/>
                  <a:gd name="connsiteX226" fmla="*/ 692150 w 2362200"/>
                  <a:gd name="connsiteY226" fmla="*/ 1701800 h 1797050"/>
                  <a:gd name="connsiteX227" fmla="*/ 650875 w 2362200"/>
                  <a:gd name="connsiteY227" fmla="*/ 1720850 h 1797050"/>
                  <a:gd name="connsiteX228" fmla="*/ 615950 w 2362200"/>
                  <a:gd name="connsiteY228" fmla="*/ 1685925 h 1797050"/>
                  <a:gd name="connsiteX229" fmla="*/ 581025 w 2362200"/>
                  <a:gd name="connsiteY229" fmla="*/ 1689100 h 1797050"/>
                  <a:gd name="connsiteX230" fmla="*/ 571500 w 2362200"/>
                  <a:gd name="connsiteY230" fmla="*/ 1609725 h 1797050"/>
                  <a:gd name="connsiteX231" fmla="*/ 523875 w 2362200"/>
                  <a:gd name="connsiteY231"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295400 w 2362200"/>
                  <a:gd name="connsiteY100" fmla="*/ 412750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5225 w 2362200"/>
                  <a:gd name="connsiteY96" fmla="*/ 285750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7125 w 2362200"/>
                  <a:gd name="connsiteY95" fmla="*/ 285750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9242 w 2362200"/>
                  <a:gd name="connsiteY95" fmla="*/ 282575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3775 w 2362200"/>
                  <a:gd name="connsiteY92" fmla="*/ 203200 h 1797050"/>
                  <a:gd name="connsiteX93" fmla="*/ 1038225 w 2362200"/>
                  <a:gd name="connsiteY93" fmla="*/ 231775 h 1797050"/>
                  <a:gd name="connsiteX94" fmla="*/ 1069975 w 2362200"/>
                  <a:gd name="connsiteY94" fmla="*/ 228600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6950 w 2362200"/>
                  <a:gd name="connsiteY92" fmla="*/ 203200 h 1797050"/>
                  <a:gd name="connsiteX93" fmla="*/ 1038225 w 2362200"/>
                  <a:gd name="connsiteY93" fmla="*/ 231775 h 1797050"/>
                  <a:gd name="connsiteX94" fmla="*/ 1069975 w 2362200"/>
                  <a:gd name="connsiteY94" fmla="*/ 228600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6950 w 2362200"/>
                  <a:gd name="connsiteY92" fmla="*/ 203200 h 1797050"/>
                  <a:gd name="connsiteX93" fmla="*/ 1038225 w 2362200"/>
                  <a:gd name="connsiteY93" fmla="*/ 230981 h 1797050"/>
                  <a:gd name="connsiteX94" fmla="*/ 1069975 w 2362200"/>
                  <a:gd name="connsiteY94" fmla="*/ 228600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6950 w 2362200"/>
                  <a:gd name="connsiteY92" fmla="*/ 203200 h 1797050"/>
                  <a:gd name="connsiteX93" fmla="*/ 1038225 w 2362200"/>
                  <a:gd name="connsiteY93" fmla="*/ 230981 h 1797050"/>
                  <a:gd name="connsiteX94" fmla="*/ 1095375 w 2362200"/>
                  <a:gd name="connsiteY94" fmla="*/ 217487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898525 w 2362200"/>
                  <a:gd name="connsiteY90" fmla="*/ 88900 h 1797050"/>
                  <a:gd name="connsiteX91" fmla="*/ 952500 w 2362200"/>
                  <a:gd name="connsiteY91" fmla="*/ 123825 h 1797050"/>
                  <a:gd name="connsiteX92" fmla="*/ 996950 w 2362200"/>
                  <a:gd name="connsiteY92" fmla="*/ 203200 h 1797050"/>
                  <a:gd name="connsiteX93" fmla="*/ 1038225 w 2362200"/>
                  <a:gd name="connsiteY93" fmla="*/ 230981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900906 w 2362200"/>
                  <a:gd name="connsiteY90" fmla="*/ 84138 h 1797050"/>
                  <a:gd name="connsiteX91" fmla="*/ 952500 w 2362200"/>
                  <a:gd name="connsiteY91" fmla="*/ 123825 h 1797050"/>
                  <a:gd name="connsiteX92" fmla="*/ 996950 w 2362200"/>
                  <a:gd name="connsiteY92" fmla="*/ 203200 h 1797050"/>
                  <a:gd name="connsiteX93" fmla="*/ 1038225 w 2362200"/>
                  <a:gd name="connsiteY93" fmla="*/ 230981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900906 w 2362200"/>
                  <a:gd name="connsiteY90" fmla="*/ 84138 h 1797050"/>
                  <a:gd name="connsiteX91" fmla="*/ 952500 w 2362200"/>
                  <a:gd name="connsiteY91" fmla="*/ 123825 h 1797050"/>
                  <a:gd name="connsiteX92" fmla="*/ 996950 w 2362200"/>
                  <a:gd name="connsiteY92" fmla="*/ 203200 h 1797050"/>
                  <a:gd name="connsiteX93" fmla="*/ 1030288 w 2362200"/>
                  <a:gd name="connsiteY93" fmla="*/ 256381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900906 w 2362200"/>
                  <a:gd name="connsiteY90" fmla="*/ 84138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9000 w 2362200"/>
                  <a:gd name="connsiteY89" fmla="*/ 15875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71525 w 2362200"/>
                  <a:gd name="connsiteY85" fmla="*/ 41275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64381 w 2362200"/>
                  <a:gd name="connsiteY85" fmla="*/ 45244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49300 w 2362200"/>
                  <a:gd name="connsiteY84" fmla="*/ 66675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50888 w 2362200"/>
                  <a:gd name="connsiteY84" fmla="*/ 86519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4375 w 2362200"/>
                  <a:gd name="connsiteY82" fmla="*/ 9525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6756 w 2362200"/>
                  <a:gd name="connsiteY82" fmla="*/ 12700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175 w 2362200"/>
                  <a:gd name="connsiteY80" fmla="*/ 34925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9763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08000 w 2362200"/>
                  <a:gd name="connsiteY78" fmla="*/ 79375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8150 w 2362200"/>
                  <a:gd name="connsiteY76" fmla="*/ 50800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77825 w 2362200"/>
                  <a:gd name="connsiteY75" fmla="*/ 41275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3975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1800 w 2362200"/>
                  <a:gd name="connsiteY73" fmla="*/ 98425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5450 w 2362200"/>
                  <a:gd name="connsiteY72" fmla="*/ 120650 h 1797050"/>
                  <a:gd name="connsiteX73" fmla="*/ 436563 w 2362200"/>
                  <a:gd name="connsiteY73" fmla="*/ 102394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8625 w 2362200"/>
                  <a:gd name="connsiteY72" fmla="*/ 120650 h 1797050"/>
                  <a:gd name="connsiteX73" fmla="*/ 436563 w 2362200"/>
                  <a:gd name="connsiteY73" fmla="*/ 102394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0050 w 2362200"/>
                  <a:gd name="connsiteY70" fmla="*/ 107950 h 1797050"/>
                  <a:gd name="connsiteX71" fmla="*/ 409575 w 2362200"/>
                  <a:gd name="connsiteY71" fmla="*/ 120650 h 1797050"/>
                  <a:gd name="connsiteX72" fmla="*/ 428625 w 2362200"/>
                  <a:gd name="connsiteY72" fmla="*/ 120650 h 1797050"/>
                  <a:gd name="connsiteX73" fmla="*/ 436563 w 2362200"/>
                  <a:gd name="connsiteY73" fmla="*/ 102394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4650 w 2362200"/>
                  <a:gd name="connsiteY68" fmla="*/ 127000 h 1797050"/>
                  <a:gd name="connsiteX69" fmla="*/ 400050 w 2362200"/>
                  <a:gd name="connsiteY69" fmla="*/ 107950 h 1797050"/>
                  <a:gd name="connsiteX70" fmla="*/ 403225 w 2362200"/>
                  <a:gd name="connsiteY70" fmla="*/ 107950 h 1797050"/>
                  <a:gd name="connsiteX71" fmla="*/ 409575 w 2362200"/>
                  <a:gd name="connsiteY71" fmla="*/ 120650 h 1797050"/>
                  <a:gd name="connsiteX72" fmla="*/ 428625 w 2362200"/>
                  <a:gd name="connsiteY72" fmla="*/ 120650 h 1797050"/>
                  <a:gd name="connsiteX73" fmla="*/ 436563 w 2362200"/>
                  <a:gd name="connsiteY73" fmla="*/ 102394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7031 w 2362200"/>
                  <a:gd name="connsiteY68" fmla="*/ 127000 h 1797050"/>
                  <a:gd name="connsiteX69" fmla="*/ 400050 w 2362200"/>
                  <a:gd name="connsiteY69" fmla="*/ 107950 h 1797050"/>
                  <a:gd name="connsiteX70" fmla="*/ 403225 w 2362200"/>
                  <a:gd name="connsiteY70" fmla="*/ 107950 h 1797050"/>
                  <a:gd name="connsiteX71" fmla="*/ 409575 w 2362200"/>
                  <a:gd name="connsiteY71" fmla="*/ 120650 h 1797050"/>
                  <a:gd name="connsiteX72" fmla="*/ 428625 w 2362200"/>
                  <a:gd name="connsiteY72" fmla="*/ 120650 h 1797050"/>
                  <a:gd name="connsiteX73" fmla="*/ 436563 w 2362200"/>
                  <a:gd name="connsiteY73" fmla="*/ 102394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8618 w 2362200"/>
                  <a:gd name="connsiteY68" fmla="*/ 137319 h 1797050"/>
                  <a:gd name="connsiteX69" fmla="*/ 400050 w 2362200"/>
                  <a:gd name="connsiteY69" fmla="*/ 107950 h 1797050"/>
                  <a:gd name="connsiteX70" fmla="*/ 403225 w 2362200"/>
                  <a:gd name="connsiteY70" fmla="*/ 107950 h 1797050"/>
                  <a:gd name="connsiteX71" fmla="*/ 409575 w 2362200"/>
                  <a:gd name="connsiteY71" fmla="*/ 120650 h 1797050"/>
                  <a:gd name="connsiteX72" fmla="*/ 428625 w 2362200"/>
                  <a:gd name="connsiteY72" fmla="*/ 120650 h 1797050"/>
                  <a:gd name="connsiteX73" fmla="*/ 436563 w 2362200"/>
                  <a:gd name="connsiteY73" fmla="*/ 102394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2900 w 2362200"/>
                  <a:gd name="connsiteY67" fmla="*/ 114300 h 1797050"/>
                  <a:gd name="connsiteX68" fmla="*/ 377824 w 2362200"/>
                  <a:gd name="connsiteY68" fmla="*/ 125413 h 1797050"/>
                  <a:gd name="connsiteX69" fmla="*/ 400050 w 2362200"/>
                  <a:gd name="connsiteY69" fmla="*/ 107950 h 1797050"/>
                  <a:gd name="connsiteX70" fmla="*/ 403225 w 2362200"/>
                  <a:gd name="connsiteY70" fmla="*/ 107950 h 1797050"/>
                  <a:gd name="connsiteX71" fmla="*/ 409575 w 2362200"/>
                  <a:gd name="connsiteY71" fmla="*/ 120650 h 1797050"/>
                  <a:gd name="connsiteX72" fmla="*/ 428625 w 2362200"/>
                  <a:gd name="connsiteY72" fmla="*/ 120650 h 1797050"/>
                  <a:gd name="connsiteX73" fmla="*/ 436563 w 2362200"/>
                  <a:gd name="connsiteY73" fmla="*/ 102394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30200 w 2362200"/>
                  <a:gd name="connsiteY67" fmla="*/ 122238 h 1797050"/>
                  <a:gd name="connsiteX68" fmla="*/ 377824 w 2362200"/>
                  <a:gd name="connsiteY68" fmla="*/ 125413 h 1797050"/>
                  <a:gd name="connsiteX69" fmla="*/ 400050 w 2362200"/>
                  <a:gd name="connsiteY69" fmla="*/ 107950 h 1797050"/>
                  <a:gd name="connsiteX70" fmla="*/ 403225 w 2362200"/>
                  <a:gd name="connsiteY70" fmla="*/ 107950 h 1797050"/>
                  <a:gd name="connsiteX71" fmla="*/ 409575 w 2362200"/>
                  <a:gd name="connsiteY71" fmla="*/ 120650 h 1797050"/>
                  <a:gd name="connsiteX72" fmla="*/ 428625 w 2362200"/>
                  <a:gd name="connsiteY72" fmla="*/ 120650 h 1797050"/>
                  <a:gd name="connsiteX73" fmla="*/ 436563 w 2362200"/>
                  <a:gd name="connsiteY73" fmla="*/ 102394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0200 w 2362200"/>
                  <a:gd name="connsiteY66" fmla="*/ 98425 h 1797050"/>
                  <a:gd name="connsiteX67" fmla="*/ 347663 w 2362200"/>
                  <a:gd name="connsiteY67" fmla="*/ 113507 h 1797050"/>
                  <a:gd name="connsiteX68" fmla="*/ 377824 w 2362200"/>
                  <a:gd name="connsiteY68" fmla="*/ 125413 h 1797050"/>
                  <a:gd name="connsiteX69" fmla="*/ 400050 w 2362200"/>
                  <a:gd name="connsiteY69" fmla="*/ 107950 h 1797050"/>
                  <a:gd name="connsiteX70" fmla="*/ 403225 w 2362200"/>
                  <a:gd name="connsiteY70" fmla="*/ 107950 h 1797050"/>
                  <a:gd name="connsiteX71" fmla="*/ 409575 w 2362200"/>
                  <a:gd name="connsiteY71" fmla="*/ 120650 h 1797050"/>
                  <a:gd name="connsiteX72" fmla="*/ 428625 w 2362200"/>
                  <a:gd name="connsiteY72" fmla="*/ 120650 h 1797050"/>
                  <a:gd name="connsiteX73" fmla="*/ 436563 w 2362200"/>
                  <a:gd name="connsiteY73" fmla="*/ 102394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32581 w 2362200"/>
                  <a:gd name="connsiteY66" fmla="*/ 101600 h 1797050"/>
                  <a:gd name="connsiteX67" fmla="*/ 347663 w 2362200"/>
                  <a:gd name="connsiteY67" fmla="*/ 113507 h 1797050"/>
                  <a:gd name="connsiteX68" fmla="*/ 377824 w 2362200"/>
                  <a:gd name="connsiteY68" fmla="*/ 125413 h 1797050"/>
                  <a:gd name="connsiteX69" fmla="*/ 400050 w 2362200"/>
                  <a:gd name="connsiteY69" fmla="*/ 107950 h 1797050"/>
                  <a:gd name="connsiteX70" fmla="*/ 403225 w 2362200"/>
                  <a:gd name="connsiteY70" fmla="*/ 107950 h 1797050"/>
                  <a:gd name="connsiteX71" fmla="*/ 409575 w 2362200"/>
                  <a:gd name="connsiteY71" fmla="*/ 120650 h 1797050"/>
                  <a:gd name="connsiteX72" fmla="*/ 428625 w 2362200"/>
                  <a:gd name="connsiteY72" fmla="*/ 120650 h 1797050"/>
                  <a:gd name="connsiteX73" fmla="*/ 436563 w 2362200"/>
                  <a:gd name="connsiteY73" fmla="*/ 102394 h 1797050"/>
                  <a:gd name="connsiteX74" fmla="*/ 365125 w 2362200"/>
                  <a:gd name="connsiteY74" fmla="*/ 55563 h 1797050"/>
                  <a:gd name="connsiteX75" fmla="*/ 384175 w 2362200"/>
                  <a:gd name="connsiteY75" fmla="*/ 43656 h 1797050"/>
                  <a:gd name="connsiteX76" fmla="*/ 433388 w 2362200"/>
                  <a:gd name="connsiteY76" fmla="*/ 42862 h 1797050"/>
                  <a:gd name="connsiteX77" fmla="*/ 454025 w 2362200"/>
                  <a:gd name="connsiteY77" fmla="*/ 63500 h 1797050"/>
                  <a:gd name="connsiteX78" fmla="*/ 511969 w 2362200"/>
                  <a:gd name="connsiteY78" fmla="*/ 75406 h 1797050"/>
                  <a:gd name="connsiteX79" fmla="*/ 606425 w 2362200"/>
                  <a:gd name="connsiteY79" fmla="*/ 22225 h 1797050"/>
                  <a:gd name="connsiteX80" fmla="*/ 638969 w 2362200"/>
                  <a:gd name="connsiteY80" fmla="*/ 31750 h 1797050"/>
                  <a:gd name="connsiteX81" fmla="*/ 644525 w 2362200"/>
                  <a:gd name="connsiteY81" fmla="*/ 0 h 1797050"/>
                  <a:gd name="connsiteX82" fmla="*/ 715169 w 2362200"/>
                  <a:gd name="connsiteY82" fmla="*/ 5556 h 1797050"/>
                  <a:gd name="connsiteX83" fmla="*/ 723900 w 2362200"/>
                  <a:gd name="connsiteY83" fmla="*/ 31750 h 1797050"/>
                  <a:gd name="connsiteX84" fmla="*/ 750888 w 2362200"/>
                  <a:gd name="connsiteY84" fmla="*/ 63500 h 1797050"/>
                  <a:gd name="connsiteX85" fmla="*/ 765968 w 2362200"/>
                  <a:gd name="connsiteY85" fmla="*/ 44450 h 1797050"/>
                  <a:gd name="connsiteX86" fmla="*/ 806450 w 2362200"/>
                  <a:gd name="connsiteY86" fmla="*/ 41275 h 1797050"/>
                  <a:gd name="connsiteX87" fmla="*/ 825500 w 2362200"/>
                  <a:gd name="connsiteY87" fmla="*/ 34925 h 1797050"/>
                  <a:gd name="connsiteX88" fmla="*/ 844550 w 2362200"/>
                  <a:gd name="connsiteY88" fmla="*/ 6350 h 1797050"/>
                  <a:gd name="connsiteX89" fmla="*/ 888206 w 2362200"/>
                  <a:gd name="connsiteY89" fmla="*/ 12700 h 1797050"/>
                  <a:gd name="connsiteX90" fmla="*/ 900906 w 2362200"/>
                  <a:gd name="connsiteY90" fmla="*/ 83344 h 1797050"/>
                  <a:gd name="connsiteX91" fmla="*/ 952500 w 2362200"/>
                  <a:gd name="connsiteY91" fmla="*/ 123825 h 1797050"/>
                  <a:gd name="connsiteX92" fmla="*/ 996950 w 2362200"/>
                  <a:gd name="connsiteY92" fmla="*/ 203200 h 1797050"/>
                  <a:gd name="connsiteX93" fmla="*/ 1037432 w 2362200"/>
                  <a:gd name="connsiteY93" fmla="*/ 228600 h 1797050"/>
                  <a:gd name="connsiteX94" fmla="*/ 1073944 w 2362200"/>
                  <a:gd name="connsiteY94" fmla="*/ 230981 h 1797050"/>
                  <a:gd name="connsiteX95" fmla="*/ 1129242 w 2362200"/>
                  <a:gd name="connsiteY95" fmla="*/ 283633 h 1797050"/>
                  <a:gd name="connsiteX96" fmla="*/ 1169458 w 2362200"/>
                  <a:gd name="connsiteY96" fmla="*/ 281517 h 1797050"/>
                  <a:gd name="connsiteX97" fmla="*/ 1206500 w 2362200"/>
                  <a:gd name="connsiteY97" fmla="*/ 317500 h 1797050"/>
                  <a:gd name="connsiteX98" fmla="*/ 1206500 w 2362200"/>
                  <a:gd name="connsiteY98" fmla="*/ 346075 h 1797050"/>
                  <a:gd name="connsiteX99" fmla="*/ 1279525 w 2362200"/>
                  <a:gd name="connsiteY99" fmla="*/ 384175 h 1797050"/>
                  <a:gd name="connsiteX100" fmla="*/ 1301750 w 2362200"/>
                  <a:gd name="connsiteY100" fmla="*/ 416983 h 1797050"/>
                  <a:gd name="connsiteX101" fmla="*/ 1282700 w 2362200"/>
                  <a:gd name="connsiteY101" fmla="*/ 460375 h 1797050"/>
                  <a:gd name="connsiteX102" fmla="*/ 1336675 w 2362200"/>
                  <a:gd name="connsiteY102" fmla="*/ 504825 h 1797050"/>
                  <a:gd name="connsiteX103" fmla="*/ 1378744 w 2362200"/>
                  <a:gd name="connsiteY103" fmla="*/ 503238 h 1797050"/>
                  <a:gd name="connsiteX104" fmla="*/ 1403350 w 2362200"/>
                  <a:gd name="connsiteY104" fmla="*/ 530225 h 1797050"/>
                  <a:gd name="connsiteX105" fmla="*/ 1434307 w 2362200"/>
                  <a:gd name="connsiteY105" fmla="*/ 526475 h 1797050"/>
                  <a:gd name="connsiteX106" fmla="*/ 1468438 w 2362200"/>
                  <a:gd name="connsiteY106" fmla="*/ 548578 h 1797050"/>
                  <a:gd name="connsiteX107" fmla="*/ 1492250 w 2362200"/>
                  <a:gd name="connsiteY107" fmla="*/ 590550 h 1797050"/>
                  <a:gd name="connsiteX108" fmla="*/ 1480344 w 2362200"/>
                  <a:gd name="connsiteY108" fmla="*/ 612775 h 1797050"/>
                  <a:gd name="connsiteX109" fmla="*/ 1450975 w 2362200"/>
                  <a:gd name="connsiteY109" fmla="*/ 622300 h 1797050"/>
                  <a:gd name="connsiteX110" fmla="*/ 1511300 w 2362200"/>
                  <a:gd name="connsiteY110" fmla="*/ 638175 h 1797050"/>
                  <a:gd name="connsiteX111" fmla="*/ 1581944 w 2362200"/>
                  <a:gd name="connsiteY111" fmla="*/ 619919 h 1797050"/>
                  <a:gd name="connsiteX112" fmla="*/ 1622425 w 2362200"/>
                  <a:gd name="connsiteY112" fmla="*/ 613569 h 1797050"/>
                  <a:gd name="connsiteX113" fmla="*/ 1623219 w 2362200"/>
                  <a:gd name="connsiteY113" fmla="*/ 587375 h 1797050"/>
                  <a:gd name="connsiteX114" fmla="*/ 1641475 w 2362200"/>
                  <a:gd name="connsiteY114" fmla="*/ 593725 h 1797050"/>
                  <a:gd name="connsiteX115" fmla="*/ 1698625 w 2362200"/>
                  <a:gd name="connsiteY115" fmla="*/ 611981 h 1797050"/>
                  <a:gd name="connsiteX116" fmla="*/ 1704181 w 2362200"/>
                  <a:gd name="connsiteY116" fmla="*/ 575469 h 1797050"/>
                  <a:gd name="connsiteX117" fmla="*/ 1724025 w 2362200"/>
                  <a:gd name="connsiteY117" fmla="*/ 565150 h 1797050"/>
                  <a:gd name="connsiteX118" fmla="*/ 1803400 w 2362200"/>
                  <a:gd name="connsiteY118" fmla="*/ 508000 h 1797050"/>
                  <a:gd name="connsiteX119" fmla="*/ 1885950 w 2362200"/>
                  <a:gd name="connsiteY119" fmla="*/ 485775 h 1797050"/>
                  <a:gd name="connsiteX120" fmla="*/ 1952625 w 2362200"/>
                  <a:gd name="connsiteY120" fmla="*/ 415925 h 1797050"/>
                  <a:gd name="connsiteX121" fmla="*/ 1977231 w 2362200"/>
                  <a:gd name="connsiteY121" fmla="*/ 409575 h 1797050"/>
                  <a:gd name="connsiteX122" fmla="*/ 2006600 w 2362200"/>
                  <a:gd name="connsiteY122" fmla="*/ 396875 h 1797050"/>
                  <a:gd name="connsiteX123" fmla="*/ 2056606 w 2362200"/>
                  <a:gd name="connsiteY123" fmla="*/ 411956 h 1797050"/>
                  <a:gd name="connsiteX124" fmla="*/ 2078038 w 2362200"/>
                  <a:gd name="connsiteY124" fmla="*/ 452437 h 1797050"/>
                  <a:gd name="connsiteX125" fmla="*/ 2133600 w 2362200"/>
                  <a:gd name="connsiteY125" fmla="*/ 504825 h 1797050"/>
                  <a:gd name="connsiteX126" fmla="*/ 2194719 w 2362200"/>
                  <a:gd name="connsiteY126" fmla="*/ 536575 h 1797050"/>
                  <a:gd name="connsiteX127" fmla="*/ 2248694 w 2362200"/>
                  <a:gd name="connsiteY127" fmla="*/ 523081 h 1797050"/>
                  <a:gd name="connsiteX128" fmla="*/ 2266156 w 2362200"/>
                  <a:gd name="connsiteY128" fmla="*/ 531019 h 1797050"/>
                  <a:gd name="connsiteX129" fmla="*/ 2274887 w 2362200"/>
                  <a:gd name="connsiteY129" fmla="*/ 573881 h 1797050"/>
                  <a:gd name="connsiteX130" fmla="*/ 2324100 w 2362200"/>
                  <a:gd name="connsiteY130" fmla="*/ 606425 h 1797050"/>
                  <a:gd name="connsiteX131" fmla="*/ 2362200 w 2362200"/>
                  <a:gd name="connsiteY131" fmla="*/ 644525 h 1797050"/>
                  <a:gd name="connsiteX132" fmla="*/ 2310857 w 2362200"/>
                  <a:gd name="connsiteY132" fmla="*/ 772537 h 1797050"/>
                  <a:gd name="connsiteX133" fmla="*/ 2273300 w 2362200"/>
                  <a:gd name="connsiteY133" fmla="*/ 895350 h 1797050"/>
                  <a:gd name="connsiteX134" fmla="*/ 2247900 w 2362200"/>
                  <a:gd name="connsiteY134" fmla="*/ 949325 h 1797050"/>
                  <a:gd name="connsiteX135" fmla="*/ 2197100 w 2362200"/>
                  <a:gd name="connsiteY135" fmla="*/ 949325 h 1797050"/>
                  <a:gd name="connsiteX136" fmla="*/ 2174875 w 2362200"/>
                  <a:gd name="connsiteY136" fmla="*/ 993775 h 1797050"/>
                  <a:gd name="connsiteX137" fmla="*/ 2174875 w 2362200"/>
                  <a:gd name="connsiteY137" fmla="*/ 993775 h 1797050"/>
                  <a:gd name="connsiteX138" fmla="*/ 2181225 w 2362200"/>
                  <a:gd name="connsiteY138" fmla="*/ 1022350 h 1797050"/>
                  <a:gd name="connsiteX139" fmla="*/ 2146300 w 2362200"/>
                  <a:gd name="connsiteY139" fmla="*/ 1031875 h 1797050"/>
                  <a:gd name="connsiteX140" fmla="*/ 2095500 w 2362200"/>
                  <a:gd name="connsiteY140" fmla="*/ 1019175 h 1797050"/>
                  <a:gd name="connsiteX141" fmla="*/ 2101850 w 2362200"/>
                  <a:gd name="connsiteY141" fmla="*/ 1073150 h 1797050"/>
                  <a:gd name="connsiteX142" fmla="*/ 2114550 w 2362200"/>
                  <a:gd name="connsiteY142" fmla="*/ 1117600 h 1797050"/>
                  <a:gd name="connsiteX143" fmla="*/ 2051050 w 2362200"/>
                  <a:gd name="connsiteY143" fmla="*/ 1152525 h 1797050"/>
                  <a:gd name="connsiteX144" fmla="*/ 2066925 w 2362200"/>
                  <a:gd name="connsiteY144" fmla="*/ 1174750 h 1797050"/>
                  <a:gd name="connsiteX145" fmla="*/ 2047875 w 2362200"/>
                  <a:gd name="connsiteY145" fmla="*/ 1196975 h 1797050"/>
                  <a:gd name="connsiteX146" fmla="*/ 1968500 w 2362200"/>
                  <a:gd name="connsiteY146" fmla="*/ 1171575 h 1797050"/>
                  <a:gd name="connsiteX147" fmla="*/ 1943100 w 2362200"/>
                  <a:gd name="connsiteY147" fmla="*/ 1187450 h 1797050"/>
                  <a:gd name="connsiteX148" fmla="*/ 1908175 w 2362200"/>
                  <a:gd name="connsiteY148" fmla="*/ 1187450 h 1797050"/>
                  <a:gd name="connsiteX149" fmla="*/ 1908175 w 2362200"/>
                  <a:gd name="connsiteY149" fmla="*/ 1247775 h 1797050"/>
                  <a:gd name="connsiteX150" fmla="*/ 1924050 w 2362200"/>
                  <a:gd name="connsiteY150" fmla="*/ 1263650 h 1797050"/>
                  <a:gd name="connsiteX151" fmla="*/ 1933575 w 2362200"/>
                  <a:gd name="connsiteY151" fmla="*/ 1279525 h 1797050"/>
                  <a:gd name="connsiteX152" fmla="*/ 1943100 w 2362200"/>
                  <a:gd name="connsiteY152" fmla="*/ 1279525 h 1797050"/>
                  <a:gd name="connsiteX153" fmla="*/ 1933575 w 2362200"/>
                  <a:gd name="connsiteY153" fmla="*/ 1304925 h 1797050"/>
                  <a:gd name="connsiteX154" fmla="*/ 1952625 w 2362200"/>
                  <a:gd name="connsiteY154" fmla="*/ 1320800 h 1797050"/>
                  <a:gd name="connsiteX155" fmla="*/ 1949450 w 2362200"/>
                  <a:gd name="connsiteY155" fmla="*/ 1336675 h 1797050"/>
                  <a:gd name="connsiteX156" fmla="*/ 1905000 w 2362200"/>
                  <a:gd name="connsiteY156" fmla="*/ 1336675 h 1797050"/>
                  <a:gd name="connsiteX157" fmla="*/ 1901825 w 2362200"/>
                  <a:gd name="connsiteY157" fmla="*/ 1387475 h 1797050"/>
                  <a:gd name="connsiteX158" fmla="*/ 1901825 w 2362200"/>
                  <a:gd name="connsiteY158" fmla="*/ 1387475 h 1797050"/>
                  <a:gd name="connsiteX159" fmla="*/ 1901825 w 2362200"/>
                  <a:gd name="connsiteY159" fmla="*/ 1406525 h 1797050"/>
                  <a:gd name="connsiteX160" fmla="*/ 1936750 w 2362200"/>
                  <a:gd name="connsiteY160" fmla="*/ 1447800 h 1797050"/>
                  <a:gd name="connsiteX161" fmla="*/ 1990725 w 2362200"/>
                  <a:gd name="connsiteY161" fmla="*/ 1447800 h 1797050"/>
                  <a:gd name="connsiteX162" fmla="*/ 2060575 w 2362200"/>
                  <a:gd name="connsiteY162" fmla="*/ 1476375 h 1797050"/>
                  <a:gd name="connsiteX163" fmla="*/ 2060575 w 2362200"/>
                  <a:gd name="connsiteY163" fmla="*/ 1504950 h 1797050"/>
                  <a:gd name="connsiteX164" fmla="*/ 2035175 w 2362200"/>
                  <a:gd name="connsiteY164" fmla="*/ 1571625 h 1797050"/>
                  <a:gd name="connsiteX165" fmla="*/ 2063750 w 2362200"/>
                  <a:gd name="connsiteY165" fmla="*/ 1587500 h 1797050"/>
                  <a:gd name="connsiteX166" fmla="*/ 2105025 w 2362200"/>
                  <a:gd name="connsiteY166" fmla="*/ 1660525 h 1797050"/>
                  <a:gd name="connsiteX167" fmla="*/ 2054225 w 2362200"/>
                  <a:gd name="connsiteY167" fmla="*/ 1736725 h 1797050"/>
                  <a:gd name="connsiteX168" fmla="*/ 2028825 w 2362200"/>
                  <a:gd name="connsiteY168" fmla="*/ 1730375 h 1797050"/>
                  <a:gd name="connsiteX169" fmla="*/ 2006600 w 2362200"/>
                  <a:gd name="connsiteY169" fmla="*/ 1717675 h 1797050"/>
                  <a:gd name="connsiteX170" fmla="*/ 2000250 w 2362200"/>
                  <a:gd name="connsiteY170" fmla="*/ 1736725 h 1797050"/>
                  <a:gd name="connsiteX171" fmla="*/ 1958975 w 2362200"/>
                  <a:gd name="connsiteY171" fmla="*/ 1746250 h 1797050"/>
                  <a:gd name="connsiteX172" fmla="*/ 1952625 w 2362200"/>
                  <a:gd name="connsiteY172" fmla="*/ 1778000 h 1797050"/>
                  <a:gd name="connsiteX173" fmla="*/ 1901825 w 2362200"/>
                  <a:gd name="connsiteY173" fmla="*/ 1797050 h 1797050"/>
                  <a:gd name="connsiteX174" fmla="*/ 1879600 w 2362200"/>
                  <a:gd name="connsiteY174" fmla="*/ 1758950 h 1797050"/>
                  <a:gd name="connsiteX175" fmla="*/ 1841500 w 2362200"/>
                  <a:gd name="connsiteY175" fmla="*/ 1768475 h 1797050"/>
                  <a:gd name="connsiteX176" fmla="*/ 1844675 w 2362200"/>
                  <a:gd name="connsiteY176" fmla="*/ 1730375 h 1797050"/>
                  <a:gd name="connsiteX177" fmla="*/ 1825625 w 2362200"/>
                  <a:gd name="connsiteY177" fmla="*/ 1704975 h 1797050"/>
                  <a:gd name="connsiteX178" fmla="*/ 1860550 w 2362200"/>
                  <a:gd name="connsiteY178" fmla="*/ 1685925 h 1797050"/>
                  <a:gd name="connsiteX179" fmla="*/ 1803400 w 2362200"/>
                  <a:gd name="connsiteY179" fmla="*/ 1666875 h 1797050"/>
                  <a:gd name="connsiteX180" fmla="*/ 1790700 w 2362200"/>
                  <a:gd name="connsiteY180" fmla="*/ 1692275 h 1797050"/>
                  <a:gd name="connsiteX181" fmla="*/ 1746250 w 2362200"/>
                  <a:gd name="connsiteY181" fmla="*/ 1711325 h 1797050"/>
                  <a:gd name="connsiteX182" fmla="*/ 1739900 w 2362200"/>
                  <a:gd name="connsiteY182" fmla="*/ 1733550 h 1797050"/>
                  <a:gd name="connsiteX183" fmla="*/ 1724025 w 2362200"/>
                  <a:gd name="connsiteY183" fmla="*/ 1739900 h 1797050"/>
                  <a:gd name="connsiteX184" fmla="*/ 1701800 w 2362200"/>
                  <a:gd name="connsiteY184" fmla="*/ 1739900 h 1797050"/>
                  <a:gd name="connsiteX185" fmla="*/ 1714500 w 2362200"/>
                  <a:gd name="connsiteY185" fmla="*/ 1704975 h 1797050"/>
                  <a:gd name="connsiteX186" fmla="*/ 1739900 w 2362200"/>
                  <a:gd name="connsiteY186" fmla="*/ 1679575 h 1797050"/>
                  <a:gd name="connsiteX187" fmla="*/ 1730375 w 2362200"/>
                  <a:gd name="connsiteY187" fmla="*/ 1654175 h 1797050"/>
                  <a:gd name="connsiteX188" fmla="*/ 1708150 w 2362200"/>
                  <a:gd name="connsiteY188" fmla="*/ 1654175 h 1797050"/>
                  <a:gd name="connsiteX189" fmla="*/ 1695450 w 2362200"/>
                  <a:gd name="connsiteY189" fmla="*/ 1679575 h 1797050"/>
                  <a:gd name="connsiteX190" fmla="*/ 1663700 w 2362200"/>
                  <a:gd name="connsiteY190" fmla="*/ 1685925 h 1797050"/>
                  <a:gd name="connsiteX191" fmla="*/ 1628775 w 2362200"/>
                  <a:gd name="connsiteY191" fmla="*/ 1698625 h 1797050"/>
                  <a:gd name="connsiteX192" fmla="*/ 1600200 w 2362200"/>
                  <a:gd name="connsiteY192" fmla="*/ 1670050 h 1797050"/>
                  <a:gd name="connsiteX193" fmla="*/ 1597025 w 2362200"/>
                  <a:gd name="connsiteY193" fmla="*/ 1635125 h 1797050"/>
                  <a:gd name="connsiteX194" fmla="*/ 1568450 w 2362200"/>
                  <a:gd name="connsiteY194" fmla="*/ 1619250 h 1797050"/>
                  <a:gd name="connsiteX195" fmla="*/ 1558925 w 2362200"/>
                  <a:gd name="connsiteY195" fmla="*/ 1584325 h 1797050"/>
                  <a:gd name="connsiteX196" fmla="*/ 1517650 w 2362200"/>
                  <a:gd name="connsiteY196" fmla="*/ 1555750 h 1797050"/>
                  <a:gd name="connsiteX197" fmla="*/ 1498600 w 2362200"/>
                  <a:gd name="connsiteY197" fmla="*/ 1558925 h 1797050"/>
                  <a:gd name="connsiteX198" fmla="*/ 1466850 w 2362200"/>
                  <a:gd name="connsiteY198" fmla="*/ 1603375 h 1797050"/>
                  <a:gd name="connsiteX199" fmla="*/ 1419225 w 2362200"/>
                  <a:gd name="connsiteY199" fmla="*/ 1622425 h 1797050"/>
                  <a:gd name="connsiteX200" fmla="*/ 1393825 w 2362200"/>
                  <a:gd name="connsiteY200" fmla="*/ 1587500 h 1797050"/>
                  <a:gd name="connsiteX201" fmla="*/ 1368425 w 2362200"/>
                  <a:gd name="connsiteY201" fmla="*/ 1587500 h 1797050"/>
                  <a:gd name="connsiteX202" fmla="*/ 1270000 w 2362200"/>
                  <a:gd name="connsiteY202" fmla="*/ 1511300 h 1797050"/>
                  <a:gd name="connsiteX203" fmla="*/ 1276350 w 2362200"/>
                  <a:gd name="connsiteY203" fmla="*/ 1463675 h 1797050"/>
                  <a:gd name="connsiteX204" fmla="*/ 1238250 w 2362200"/>
                  <a:gd name="connsiteY204" fmla="*/ 1457325 h 1797050"/>
                  <a:gd name="connsiteX205" fmla="*/ 1222375 w 2362200"/>
                  <a:gd name="connsiteY205" fmla="*/ 1482725 h 1797050"/>
                  <a:gd name="connsiteX206" fmla="*/ 1187450 w 2362200"/>
                  <a:gd name="connsiteY206" fmla="*/ 1482725 h 1797050"/>
                  <a:gd name="connsiteX207" fmla="*/ 1139825 w 2362200"/>
                  <a:gd name="connsiteY207" fmla="*/ 1460500 h 1797050"/>
                  <a:gd name="connsiteX208" fmla="*/ 1092200 w 2362200"/>
                  <a:gd name="connsiteY208" fmla="*/ 1495425 h 1797050"/>
                  <a:gd name="connsiteX209" fmla="*/ 1098550 w 2362200"/>
                  <a:gd name="connsiteY209" fmla="*/ 1511300 h 1797050"/>
                  <a:gd name="connsiteX210" fmla="*/ 1079500 w 2362200"/>
                  <a:gd name="connsiteY210" fmla="*/ 1530350 h 1797050"/>
                  <a:gd name="connsiteX211" fmla="*/ 1035050 w 2362200"/>
                  <a:gd name="connsiteY211" fmla="*/ 1530350 h 1797050"/>
                  <a:gd name="connsiteX212" fmla="*/ 1006475 w 2362200"/>
                  <a:gd name="connsiteY212" fmla="*/ 1574800 h 1797050"/>
                  <a:gd name="connsiteX213" fmla="*/ 958850 w 2362200"/>
                  <a:gd name="connsiteY213" fmla="*/ 1571625 h 1797050"/>
                  <a:gd name="connsiteX214" fmla="*/ 952500 w 2362200"/>
                  <a:gd name="connsiteY214" fmla="*/ 1587500 h 1797050"/>
                  <a:gd name="connsiteX215" fmla="*/ 965200 w 2362200"/>
                  <a:gd name="connsiteY215" fmla="*/ 1670050 h 1797050"/>
                  <a:gd name="connsiteX216" fmla="*/ 939800 w 2362200"/>
                  <a:gd name="connsiteY216" fmla="*/ 1714500 h 1797050"/>
                  <a:gd name="connsiteX217" fmla="*/ 901700 w 2362200"/>
                  <a:gd name="connsiteY217" fmla="*/ 1720850 h 1797050"/>
                  <a:gd name="connsiteX218" fmla="*/ 898525 w 2362200"/>
                  <a:gd name="connsiteY218" fmla="*/ 1746250 h 1797050"/>
                  <a:gd name="connsiteX219" fmla="*/ 869950 w 2362200"/>
                  <a:gd name="connsiteY219" fmla="*/ 1746250 h 1797050"/>
                  <a:gd name="connsiteX220" fmla="*/ 854075 w 2362200"/>
                  <a:gd name="connsiteY220" fmla="*/ 1758950 h 1797050"/>
                  <a:gd name="connsiteX221" fmla="*/ 847725 w 2362200"/>
                  <a:gd name="connsiteY221" fmla="*/ 1771650 h 1797050"/>
                  <a:gd name="connsiteX222" fmla="*/ 828675 w 2362200"/>
                  <a:gd name="connsiteY222" fmla="*/ 1765300 h 1797050"/>
                  <a:gd name="connsiteX223" fmla="*/ 819150 w 2362200"/>
                  <a:gd name="connsiteY223" fmla="*/ 1752600 h 1797050"/>
                  <a:gd name="connsiteX224" fmla="*/ 790575 w 2362200"/>
                  <a:gd name="connsiteY224" fmla="*/ 1771650 h 1797050"/>
                  <a:gd name="connsiteX225" fmla="*/ 692150 w 2362200"/>
                  <a:gd name="connsiteY225" fmla="*/ 1701800 h 1797050"/>
                  <a:gd name="connsiteX226" fmla="*/ 650875 w 2362200"/>
                  <a:gd name="connsiteY226" fmla="*/ 1720850 h 1797050"/>
                  <a:gd name="connsiteX227" fmla="*/ 615950 w 2362200"/>
                  <a:gd name="connsiteY227" fmla="*/ 1685925 h 1797050"/>
                  <a:gd name="connsiteX228" fmla="*/ 581025 w 2362200"/>
                  <a:gd name="connsiteY228" fmla="*/ 1689100 h 1797050"/>
                  <a:gd name="connsiteX229" fmla="*/ 571500 w 2362200"/>
                  <a:gd name="connsiteY229" fmla="*/ 1609725 h 1797050"/>
                  <a:gd name="connsiteX230" fmla="*/ 523875 w 2362200"/>
                  <a:gd name="connsiteY230"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0200 w 2362200"/>
                  <a:gd name="connsiteY65" fmla="*/ 98425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9725 w 2362200"/>
                  <a:gd name="connsiteY65" fmla="*/ 90488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41300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3675 w 2362200"/>
                  <a:gd name="connsiteY62" fmla="*/ 98425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1925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1450 w 2362200"/>
                  <a:gd name="connsiteY60" fmla="*/ 165100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70656 w 2362200"/>
                  <a:gd name="connsiteY60" fmla="*/ 165894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61131 w 2362200"/>
                  <a:gd name="connsiteY60" fmla="*/ 142875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30175 w 2362200"/>
                  <a:gd name="connsiteY58" fmla="*/ 193675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16681 w 2362200"/>
                  <a:gd name="connsiteY58" fmla="*/ 169069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3825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9381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14300 w 2362200"/>
                  <a:gd name="connsiteY56" fmla="*/ 228600 h 1797050"/>
                  <a:gd name="connsiteX57" fmla="*/ 126206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3500 w 2362200"/>
                  <a:gd name="connsiteY55" fmla="*/ 254000 h 1797050"/>
                  <a:gd name="connsiteX56" fmla="*/ 109538 w 2362200"/>
                  <a:gd name="connsiteY56" fmla="*/ 238125 h 1797050"/>
                  <a:gd name="connsiteX57" fmla="*/ 126206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1913 w 2362200"/>
                  <a:gd name="connsiteY55" fmla="*/ 257175 h 1797050"/>
                  <a:gd name="connsiteX56" fmla="*/ 109538 w 2362200"/>
                  <a:gd name="connsiteY56" fmla="*/ 238125 h 1797050"/>
                  <a:gd name="connsiteX57" fmla="*/ 126206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50007 w 2362200"/>
                  <a:gd name="connsiteY55" fmla="*/ 230187 h 1797050"/>
                  <a:gd name="connsiteX56" fmla="*/ 109538 w 2362200"/>
                  <a:gd name="connsiteY56" fmla="*/ 238125 h 1797050"/>
                  <a:gd name="connsiteX57" fmla="*/ 126206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5400 w 2362200"/>
                  <a:gd name="connsiteY54" fmla="*/ 260350 h 1797050"/>
                  <a:gd name="connsiteX55" fmla="*/ 64295 w 2362200"/>
                  <a:gd name="connsiteY55" fmla="*/ 256381 h 1797050"/>
                  <a:gd name="connsiteX56" fmla="*/ 109538 w 2362200"/>
                  <a:gd name="connsiteY56" fmla="*/ 238125 h 1797050"/>
                  <a:gd name="connsiteX57" fmla="*/ 126206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4925 w 2362200"/>
                  <a:gd name="connsiteY53" fmla="*/ 292100 h 1797050"/>
                  <a:gd name="connsiteX54" fmla="*/ 23812 w 2362200"/>
                  <a:gd name="connsiteY54" fmla="*/ 259556 h 1797050"/>
                  <a:gd name="connsiteX55" fmla="*/ 64295 w 2362200"/>
                  <a:gd name="connsiteY55" fmla="*/ 256381 h 1797050"/>
                  <a:gd name="connsiteX56" fmla="*/ 109538 w 2362200"/>
                  <a:gd name="connsiteY56" fmla="*/ 238125 h 1797050"/>
                  <a:gd name="connsiteX57" fmla="*/ 126206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6550 h 1797050"/>
                  <a:gd name="connsiteX52" fmla="*/ 12700 w 2362200"/>
                  <a:gd name="connsiteY52" fmla="*/ 304800 h 1797050"/>
                  <a:gd name="connsiteX53" fmla="*/ 38100 w 2362200"/>
                  <a:gd name="connsiteY53" fmla="*/ 294481 h 1797050"/>
                  <a:gd name="connsiteX54" fmla="*/ 23812 w 2362200"/>
                  <a:gd name="connsiteY54" fmla="*/ 259556 h 1797050"/>
                  <a:gd name="connsiteX55" fmla="*/ 64295 w 2362200"/>
                  <a:gd name="connsiteY55" fmla="*/ 256381 h 1797050"/>
                  <a:gd name="connsiteX56" fmla="*/ 109538 w 2362200"/>
                  <a:gd name="connsiteY56" fmla="*/ 238125 h 1797050"/>
                  <a:gd name="connsiteX57" fmla="*/ 126206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49250 h 1797050"/>
                  <a:gd name="connsiteX51" fmla="*/ 12700 w 2362200"/>
                  <a:gd name="connsiteY51" fmla="*/ 339725 h 1797050"/>
                  <a:gd name="connsiteX52" fmla="*/ 12700 w 2362200"/>
                  <a:gd name="connsiteY52" fmla="*/ 304800 h 1797050"/>
                  <a:gd name="connsiteX53" fmla="*/ 38100 w 2362200"/>
                  <a:gd name="connsiteY53" fmla="*/ 294481 h 1797050"/>
                  <a:gd name="connsiteX54" fmla="*/ 23812 w 2362200"/>
                  <a:gd name="connsiteY54" fmla="*/ 259556 h 1797050"/>
                  <a:gd name="connsiteX55" fmla="*/ 64295 w 2362200"/>
                  <a:gd name="connsiteY55" fmla="*/ 256381 h 1797050"/>
                  <a:gd name="connsiteX56" fmla="*/ 109538 w 2362200"/>
                  <a:gd name="connsiteY56" fmla="*/ 238125 h 1797050"/>
                  <a:gd name="connsiteX57" fmla="*/ 126206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3875 w 2362200"/>
                  <a:gd name="connsiteY0" fmla="*/ 1571625 h 1797050"/>
                  <a:gd name="connsiteX1" fmla="*/ 523875 w 2362200"/>
                  <a:gd name="connsiteY1" fmla="*/ 1571625 h 1797050"/>
                  <a:gd name="connsiteX2" fmla="*/ 495300 w 2362200"/>
                  <a:gd name="connsiteY2" fmla="*/ 1574800 h 1797050"/>
                  <a:gd name="connsiteX3" fmla="*/ 485775 w 2362200"/>
                  <a:gd name="connsiteY3" fmla="*/ 1584325 h 1797050"/>
                  <a:gd name="connsiteX4" fmla="*/ 463550 w 2362200"/>
                  <a:gd name="connsiteY4" fmla="*/ 1568450 h 1797050"/>
                  <a:gd name="connsiteX5" fmla="*/ 457200 w 2362200"/>
                  <a:gd name="connsiteY5" fmla="*/ 1558925 h 1797050"/>
                  <a:gd name="connsiteX6" fmla="*/ 438150 w 2362200"/>
                  <a:gd name="connsiteY6" fmla="*/ 1552575 h 1797050"/>
                  <a:gd name="connsiteX7" fmla="*/ 428625 w 2362200"/>
                  <a:gd name="connsiteY7" fmla="*/ 1549400 h 1797050"/>
                  <a:gd name="connsiteX8" fmla="*/ 419100 w 2362200"/>
                  <a:gd name="connsiteY8" fmla="*/ 1539875 h 1797050"/>
                  <a:gd name="connsiteX9" fmla="*/ 406400 w 2362200"/>
                  <a:gd name="connsiteY9" fmla="*/ 1530350 h 1797050"/>
                  <a:gd name="connsiteX10" fmla="*/ 361950 w 2362200"/>
                  <a:gd name="connsiteY10" fmla="*/ 1498600 h 1797050"/>
                  <a:gd name="connsiteX11" fmla="*/ 336550 w 2362200"/>
                  <a:gd name="connsiteY11" fmla="*/ 1492250 h 1797050"/>
                  <a:gd name="connsiteX12" fmla="*/ 298450 w 2362200"/>
                  <a:gd name="connsiteY12" fmla="*/ 1444625 h 1797050"/>
                  <a:gd name="connsiteX13" fmla="*/ 269875 w 2362200"/>
                  <a:gd name="connsiteY13" fmla="*/ 1444625 h 1797050"/>
                  <a:gd name="connsiteX14" fmla="*/ 269875 w 2362200"/>
                  <a:gd name="connsiteY14" fmla="*/ 1406525 h 1797050"/>
                  <a:gd name="connsiteX15" fmla="*/ 257175 w 2362200"/>
                  <a:gd name="connsiteY15" fmla="*/ 1387475 h 1797050"/>
                  <a:gd name="connsiteX16" fmla="*/ 257175 w 2362200"/>
                  <a:gd name="connsiteY16" fmla="*/ 1327150 h 1797050"/>
                  <a:gd name="connsiteX17" fmla="*/ 276225 w 2362200"/>
                  <a:gd name="connsiteY17" fmla="*/ 1209675 h 1797050"/>
                  <a:gd name="connsiteX18" fmla="*/ 257175 w 2362200"/>
                  <a:gd name="connsiteY18" fmla="*/ 1162050 h 1797050"/>
                  <a:gd name="connsiteX19" fmla="*/ 273050 w 2362200"/>
                  <a:gd name="connsiteY19" fmla="*/ 1120775 h 1797050"/>
                  <a:gd name="connsiteX20" fmla="*/ 257175 w 2362200"/>
                  <a:gd name="connsiteY20" fmla="*/ 1066800 h 1797050"/>
                  <a:gd name="connsiteX21" fmla="*/ 257175 w 2362200"/>
                  <a:gd name="connsiteY21" fmla="*/ 1025525 h 1797050"/>
                  <a:gd name="connsiteX22" fmla="*/ 225425 w 2362200"/>
                  <a:gd name="connsiteY22" fmla="*/ 984250 h 1797050"/>
                  <a:gd name="connsiteX23" fmla="*/ 244475 w 2362200"/>
                  <a:gd name="connsiteY23" fmla="*/ 949325 h 1797050"/>
                  <a:gd name="connsiteX24" fmla="*/ 244475 w 2362200"/>
                  <a:gd name="connsiteY24" fmla="*/ 911225 h 1797050"/>
                  <a:gd name="connsiteX25" fmla="*/ 282575 w 2362200"/>
                  <a:gd name="connsiteY25" fmla="*/ 895350 h 1797050"/>
                  <a:gd name="connsiteX26" fmla="*/ 323850 w 2362200"/>
                  <a:gd name="connsiteY26" fmla="*/ 901700 h 1797050"/>
                  <a:gd name="connsiteX27" fmla="*/ 330200 w 2362200"/>
                  <a:gd name="connsiteY27" fmla="*/ 850900 h 1797050"/>
                  <a:gd name="connsiteX28" fmla="*/ 352425 w 2362200"/>
                  <a:gd name="connsiteY28" fmla="*/ 812800 h 1797050"/>
                  <a:gd name="connsiteX29" fmla="*/ 400050 w 2362200"/>
                  <a:gd name="connsiteY29" fmla="*/ 819150 h 1797050"/>
                  <a:gd name="connsiteX30" fmla="*/ 441325 w 2362200"/>
                  <a:gd name="connsiteY30" fmla="*/ 784225 h 1797050"/>
                  <a:gd name="connsiteX31" fmla="*/ 441325 w 2362200"/>
                  <a:gd name="connsiteY31" fmla="*/ 733425 h 1797050"/>
                  <a:gd name="connsiteX32" fmla="*/ 473075 w 2362200"/>
                  <a:gd name="connsiteY32" fmla="*/ 698500 h 1797050"/>
                  <a:gd name="connsiteX33" fmla="*/ 419100 w 2362200"/>
                  <a:gd name="connsiteY33" fmla="*/ 682625 h 1797050"/>
                  <a:gd name="connsiteX34" fmla="*/ 393700 w 2362200"/>
                  <a:gd name="connsiteY34" fmla="*/ 650875 h 1797050"/>
                  <a:gd name="connsiteX35" fmla="*/ 365125 w 2362200"/>
                  <a:gd name="connsiteY35" fmla="*/ 666750 h 1797050"/>
                  <a:gd name="connsiteX36" fmla="*/ 339725 w 2362200"/>
                  <a:gd name="connsiteY36" fmla="*/ 660400 h 1797050"/>
                  <a:gd name="connsiteX37" fmla="*/ 352425 w 2362200"/>
                  <a:gd name="connsiteY37" fmla="*/ 628650 h 1797050"/>
                  <a:gd name="connsiteX38" fmla="*/ 339725 w 2362200"/>
                  <a:gd name="connsiteY38" fmla="*/ 600075 h 1797050"/>
                  <a:gd name="connsiteX39" fmla="*/ 361950 w 2362200"/>
                  <a:gd name="connsiteY39" fmla="*/ 587375 h 1797050"/>
                  <a:gd name="connsiteX40" fmla="*/ 371475 w 2362200"/>
                  <a:gd name="connsiteY40" fmla="*/ 561975 h 1797050"/>
                  <a:gd name="connsiteX41" fmla="*/ 260350 w 2362200"/>
                  <a:gd name="connsiteY41" fmla="*/ 536575 h 1797050"/>
                  <a:gd name="connsiteX42" fmla="*/ 215900 w 2362200"/>
                  <a:gd name="connsiteY42" fmla="*/ 504825 h 1797050"/>
                  <a:gd name="connsiteX43" fmla="*/ 177800 w 2362200"/>
                  <a:gd name="connsiteY43" fmla="*/ 469900 h 1797050"/>
                  <a:gd name="connsiteX44" fmla="*/ 171450 w 2362200"/>
                  <a:gd name="connsiteY44" fmla="*/ 412750 h 1797050"/>
                  <a:gd name="connsiteX45" fmla="*/ 123825 w 2362200"/>
                  <a:gd name="connsiteY45" fmla="*/ 412750 h 1797050"/>
                  <a:gd name="connsiteX46" fmla="*/ 92075 w 2362200"/>
                  <a:gd name="connsiteY46" fmla="*/ 400050 h 1797050"/>
                  <a:gd name="connsiteX47" fmla="*/ 76200 w 2362200"/>
                  <a:gd name="connsiteY47" fmla="*/ 422275 h 1797050"/>
                  <a:gd name="connsiteX48" fmla="*/ 38100 w 2362200"/>
                  <a:gd name="connsiteY48" fmla="*/ 419100 h 1797050"/>
                  <a:gd name="connsiteX49" fmla="*/ 0 w 2362200"/>
                  <a:gd name="connsiteY49" fmla="*/ 377825 h 1797050"/>
                  <a:gd name="connsiteX50" fmla="*/ 31750 w 2362200"/>
                  <a:gd name="connsiteY50" fmla="*/ 350838 h 1797050"/>
                  <a:gd name="connsiteX51" fmla="*/ 12700 w 2362200"/>
                  <a:gd name="connsiteY51" fmla="*/ 339725 h 1797050"/>
                  <a:gd name="connsiteX52" fmla="*/ 12700 w 2362200"/>
                  <a:gd name="connsiteY52" fmla="*/ 304800 h 1797050"/>
                  <a:gd name="connsiteX53" fmla="*/ 38100 w 2362200"/>
                  <a:gd name="connsiteY53" fmla="*/ 294481 h 1797050"/>
                  <a:gd name="connsiteX54" fmla="*/ 23812 w 2362200"/>
                  <a:gd name="connsiteY54" fmla="*/ 259556 h 1797050"/>
                  <a:gd name="connsiteX55" fmla="*/ 64295 w 2362200"/>
                  <a:gd name="connsiteY55" fmla="*/ 256381 h 1797050"/>
                  <a:gd name="connsiteX56" fmla="*/ 109538 w 2362200"/>
                  <a:gd name="connsiteY56" fmla="*/ 238125 h 1797050"/>
                  <a:gd name="connsiteX57" fmla="*/ 126206 w 2362200"/>
                  <a:gd name="connsiteY57" fmla="*/ 222250 h 1797050"/>
                  <a:gd name="connsiteX58" fmla="*/ 129381 w 2362200"/>
                  <a:gd name="connsiteY58" fmla="*/ 196057 h 1797050"/>
                  <a:gd name="connsiteX59" fmla="*/ 161925 w 2362200"/>
                  <a:gd name="connsiteY59" fmla="*/ 196850 h 1797050"/>
                  <a:gd name="connsiteX60" fmla="*/ 168275 w 2362200"/>
                  <a:gd name="connsiteY60" fmla="*/ 164306 h 1797050"/>
                  <a:gd name="connsiteX61" fmla="*/ 187325 w 2362200"/>
                  <a:gd name="connsiteY61" fmla="*/ 163513 h 1797050"/>
                  <a:gd name="connsiteX62" fmla="*/ 194469 w 2362200"/>
                  <a:gd name="connsiteY62" fmla="*/ 100806 h 1797050"/>
                  <a:gd name="connsiteX63" fmla="*/ 250031 w 2362200"/>
                  <a:gd name="connsiteY63" fmla="*/ 107950 h 1797050"/>
                  <a:gd name="connsiteX64" fmla="*/ 295275 w 2362200"/>
                  <a:gd name="connsiteY64" fmla="*/ 104775 h 1797050"/>
                  <a:gd name="connsiteX65" fmla="*/ 334169 w 2362200"/>
                  <a:gd name="connsiteY65" fmla="*/ 100807 h 1797050"/>
                  <a:gd name="connsiteX66" fmla="*/ 347663 w 2362200"/>
                  <a:gd name="connsiteY66" fmla="*/ 113507 h 1797050"/>
                  <a:gd name="connsiteX67" fmla="*/ 377824 w 2362200"/>
                  <a:gd name="connsiteY67" fmla="*/ 125413 h 1797050"/>
                  <a:gd name="connsiteX68" fmla="*/ 400050 w 2362200"/>
                  <a:gd name="connsiteY68" fmla="*/ 107950 h 1797050"/>
                  <a:gd name="connsiteX69" fmla="*/ 403225 w 2362200"/>
                  <a:gd name="connsiteY69" fmla="*/ 107950 h 1797050"/>
                  <a:gd name="connsiteX70" fmla="*/ 409575 w 2362200"/>
                  <a:gd name="connsiteY70" fmla="*/ 120650 h 1797050"/>
                  <a:gd name="connsiteX71" fmla="*/ 428625 w 2362200"/>
                  <a:gd name="connsiteY71" fmla="*/ 120650 h 1797050"/>
                  <a:gd name="connsiteX72" fmla="*/ 436563 w 2362200"/>
                  <a:gd name="connsiteY72" fmla="*/ 102394 h 1797050"/>
                  <a:gd name="connsiteX73" fmla="*/ 365125 w 2362200"/>
                  <a:gd name="connsiteY73" fmla="*/ 55563 h 1797050"/>
                  <a:gd name="connsiteX74" fmla="*/ 384175 w 2362200"/>
                  <a:gd name="connsiteY74" fmla="*/ 43656 h 1797050"/>
                  <a:gd name="connsiteX75" fmla="*/ 433388 w 2362200"/>
                  <a:gd name="connsiteY75" fmla="*/ 42862 h 1797050"/>
                  <a:gd name="connsiteX76" fmla="*/ 454025 w 2362200"/>
                  <a:gd name="connsiteY76" fmla="*/ 63500 h 1797050"/>
                  <a:gd name="connsiteX77" fmla="*/ 511969 w 2362200"/>
                  <a:gd name="connsiteY77" fmla="*/ 75406 h 1797050"/>
                  <a:gd name="connsiteX78" fmla="*/ 606425 w 2362200"/>
                  <a:gd name="connsiteY78" fmla="*/ 22225 h 1797050"/>
                  <a:gd name="connsiteX79" fmla="*/ 638969 w 2362200"/>
                  <a:gd name="connsiteY79" fmla="*/ 31750 h 1797050"/>
                  <a:gd name="connsiteX80" fmla="*/ 644525 w 2362200"/>
                  <a:gd name="connsiteY80" fmla="*/ 0 h 1797050"/>
                  <a:gd name="connsiteX81" fmla="*/ 715169 w 2362200"/>
                  <a:gd name="connsiteY81" fmla="*/ 5556 h 1797050"/>
                  <a:gd name="connsiteX82" fmla="*/ 723900 w 2362200"/>
                  <a:gd name="connsiteY82" fmla="*/ 31750 h 1797050"/>
                  <a:gd name="connsiteX83" fmla="*/ 750888 w 2362200"/>
                  <a:gd name="connsiteY83" fmla="*/ 63500 h 1797050"/>
                  <a:gd name="connsiteX84" fmla="*/ 765968 w 2362200"/>
                  <a:gd name="connsiteY84" fmla="*/ 44450 h 1797050"/>
                  <a:gd name="connsiteX85" fmla="*/ 806450 w 2362200"/>
                  <a:gd name="connsiteY85" fmla="*/ 41275 h 1797050"/>
                  <a:gd name="connsiteX86" fmla="*/ 825500 w 2362200"/>
                  <a:gd name="connsiteY86" fmla="*/ 34925 h 1797050"/>
                  <a:gd name="connsiteX87" fmla="*/ 844550 w 2362200"/>
                  <a:gd name="connsiteY87" fmla="*/ 6350 h 1797050"/>
                  <a:gd name="connsiteX88" fmla="*/ 888206 w 2362200"/>
                  <a:gd name="connsiteY88" fmla="*/ 12700 h 1797050"/>
                  <a:gd name="connsiteX89" fmla="*/ 900906 w 2362200"/>
                  <a:gd name="connsiteY89" fmla="*/ 83344 h 1797050"/>
                  <a:gd name="connsiteX90" fmla="*/ 952500 w 2362200"/>
                  <a:gd name="connsiteY90" fmla="*/ 123825 h 1797050"/>
                  <a:gd name="connsiteX91" fmla="*/ 996950 w 2362200"/>
                  <a:gd name="connsiteY91" fmla="*/ 203200 h 1797050"/>
                  <a:gd name="connsiteX92" fmla="*/ 1037432 w 2362200"/>
                  <a:gd name="connsiteY92" fmla="*/ 228600 h 1797050"/>
                  <a:gd name="connsiteX93" fmla="*/ 1073944 w 2362200"/>
                  <a:gd name="connsiteY93" fmla="*/ 230981 h 1797050"/>
                  <a:gd name="connsiteX94" fmla="*/ 1129242 w 2362200"/>
                  <a:gd name="connsiteY94" fmla="*/ 283633 h 1797050"/>
                  <a:gd name="connsiteX95" fmla="*/ 1169458 w 2362200"/>
                  <a:gd name="connsiteY95" fmla="*/ 281517 h 1797050"/>
                  <a:gd name="connsiteX96" fmla="*/ 1206500 w 2362200"/>
                  <a:gd name="connsiteY96" fmla="*/ 317500 h 1797050"/>
                  <a:gd name="connsiteX97" fmla="*/ 1206500 w 2362200"/>
                  <a:gd name="connsiteY97" fmla="*/ 346075 h 1797050"/>
                  <a:gd name="connsiteX98" fmla="*/ 1279525 w 2362200"/>
                  <a:gd name="connsiteY98" fmla="*/ 384175 h 1797050"/>
                  <a:gd name="connsiteX99" fmla="*/ 1301750 w 2362200"/>
                  <a:gd name="connsiteY99" fmla="*/ 416983 h 1797050"/>
                  <a:gd name="connsiteX100" fmla="*/ 1282700 w 2362200"/>
                  <a:gd name="connsiteY100" fmla="*/ 460375 h 1797050"/>
                  <a:gd name="connsiteX101" fmla="*/ 1336675 w 2362200"/>
                  <a:gd name="connsiteY101" fmla="*/ 504825 h 1797050"/>
                  <a:gd name="connsiteX102" fmla="*/ 1378744 w 2362200"/>
                  <a:gd name="connsiteY102" fmla="*/ 503238 h 1797050"/>
                  <a:gd name="connsiteX103" fmla="*/ 1403350 w 2362200"/>
                  <a:gd name="connsiteY103" fmla="*/ 530225 h 1797050"/>
                  <a:gd name="connsiteX104" fmla="*/ 1434307 w 2362200"/>
                  <a:gd name="connsiteY104" fmla="*/ 526475 h 1797050"/>
                  <a:gd name="connsiteX105" fmla="*/ 1468438 w 2362200"/>
                  <a:gd name="connsiteY105" fmla="*/ 548578 h 1797050"/>
                  <a:gd name="connsiteX106" fmla="*/ 1492250 w 2362200"/>
                  <a:gd name="connsiteY106" fmla="*/ 590550 h 1797050"/>
                  <a:gd name="connsiteX107" fmla="*/ 1480344 w 2362200"/>
                  <a:gd name="connsiteY107" fmla="*/ 612775 h 1797050"/>
                  <a:gd name="connsiteX108" fmla="*/ 1450975 w 2362200"/>
                  <a:gd name="connsiteY108" fmla="*/ 622300 h 1797050"/>
                  <a:gd name="connsiteX109" fmla="*/ 1511300 w 2362200"/>
                  <a:gd name="connsiteY109" fmla="*/ 638175 h 1797050"/>
                  <a:gd name="connsiteX110" fmla="*/ 1581944 w 2362200"/>
                  <a:gd name="connsiteY110" fmla="*/ 619919 h 1797050"/>
                  <a:gd name="connsiteX111" fmla="*/ 1622425 w 2362200"/>
                  <a:gd name="connsiteY111" fmla="*/ 613569 h 1797050"/>
                  <a:gd name="connsiteX112" fmla="*/ 1623219 w 2362200"/>
                  <a:gd name="connsiteY112" fmla="*/ 587375 h 1797050"/>
                  <a:gd name="connsiteX113" fmla="*/ 1641475 w 2362200"/>
                  <a:gd name="connsiteY113" fmla="*/ 593725 h 1797050"/>
                  <a:gd name="connsiteX114" fmla="*/ 1698625 w 2362200"/>
                  <a:gd name="connsiteY114" fmla="*/ 611981 h 1797050"/>
                  <a:gd name="connsiteX115" fmla="*/ 1704181 w 2362200"/>
                  <a:gd name="connsiteY115" fmla="*/ 575469 h 1797050"/>
                  <a:gd name="connsiteX116" fmla="*/ 1724025 w 2362200"/>
                  <a:gd name="connsiteY116" fmla="*/ 565150 h 1797050"/>
                  <a:gd name="connsiteX117" fmla="*/ 1803400 w 2362200"/>
                  <a:gd name="connsiteY117" fmla="*/ 508000 h 1797050"/>
                  <a:gd name="connsiteX118" fmla="*/ 1885950 w 2362200"/>
                  <a:gd name="connsiteY118" fmla="*/ 485775 h 1797050"/>
                  <a:gd name="connsiteX119" fmla="*/ 1952625 w 2362200"/>
                  <a:gd name="connsiteY119" fmla="*/ 415925 h 1797050"/>
                  <a:gd name="connsiteX120" fmla="*/ 1977231 w 2362200"/>
                  <a:gd name="connsiteY120" fmla="*/ 409575 h 1797050"/>
                  <a:gd name="connsiteX121" fmla="*/ 2006600 w 2362200"/>
                  <a:gd name="connsiteY121" fmla="*/ 396875 h 1797050"/>
                  <a:gd name="connsiteX122" fmla="*/ 2056606 w 2362200"/>
                  <a:gd name="connsiteY122" fmla="*/ 411956 h 1797050"/>
                  <a:gd name="connsiteX123" fmla="*/ 2078038 w 2362200"/>
                  <a:gd name="connsiteY123" fmla="*/ 452437 h 1797050"/>
                  <a:gd name="connsiteX124" fmla="*/ 2133600 w 2362200"/>
                  <a:gd name="connsiteY124" fmla="*/ 504825 h 1797050"/>
                  <a:gd name="connsiteX125" fmla="*/ 2194719 w 2362200"/>
                  <a:gd name="connsiteY125" fmla="*/ 536575 h 1797050"/>
                  <a:gd name="connsiteX126" fmla="*/ 2248694 w 2362200"/>
                  <a:gd name="connsiteY126" fmla="*/ 523081 h 1797050"/>
                  <a:gd name="connsiteX127" fmla="*/ 2266156 w 2362200"/>
                  <a:gd name="connsiteY127" fmla="*/ 531019 h 1797050"/>
                  <a:gd name="connsiteX128" fmla="*/ 2274887 w 2362200"/>
                  <a:gd name="connsiteY128" fmla="*/ 573881 h 1797050"/>
                  <a:gd name="connsiteX129" fmla="*/ 2324100 w 2362200"/>
                  <a:gd name="connsiteY129" fmla="*/ 606425 h 1797050"/>
                  <a:gd name="connsiteX130" fmla="*/ 2362200 w 2362200"/>
                  <a:gd name="connsiteY130" fmla="*/ 644525 h 1797050"/>
                  <a:gd name="connsiteX131" fmla="*/ 2310857 w 2362200"/>
                  <a:gd name="connsiteY131" fmla="*/ 772537 h 1797050"/>
                  <a:gd name="connsiteX132" fmla="*/ 2273300 w 2362200"/>
                  <a:gd name="connsiteY132" fmla="*/ 895350 h 1797050"/>
                  <a:gd name="connsiteX133" fmla="*/ 2247900 w 2362200"/>
                  <a:gd name="connsiteY133" fmla="*/ 949325 h 1797050"/>
                  <a:gd name="connsiteX134" fmla="*/ 2197100 w 2362200"/>
                  <a:gd name="connsiteY134" fmla="*/ 949325 h 1797050"/>
                  <a:gd name="connsiteX135" fmla="*/ 2174875 w 2362200"/>
                  <a:gd name="connsiteY135" fmla="*/ 993775 h 1797050"/>
                  <a:gd name="connsiteX136" fmla="*/ 2174875 w 2362200"/>
                  <a:gd name="connsiteY136" fmla="*/ 993775 h 1797050"/>
                  <a:gd name="connsiteX137" fmla="*/ 2181225 w 2362200"/>
                  <a:gd name="connsiteY137" fmla="*/ 1022350 h 1797050"/>
                  <a:gd name="connsiteX138" fmla="*/ 2146300 w 2362200"/>
                  <a:gd name="connsiteY138" fmla="*/ 1031875 h 1797050"/>
                  <a:gd name="connsiteX139" fmla="*/ 2095500 w 2362200"/>
                  <a:gd name="connsiteY139" fmla="*/ 1019175 h 1797050"/>
                  <a:gd name="connsiteX140" fmla="*/ 2101850 w 2362200"/>
                  <a:gd name="connsiteY140" fmla="*/ 1073150 h 1797050"/>
                  <a:gd name="connsiteX141" fmla="*/ 2114550 w 2362200"/>
                  <a:gd name="connsiteY141" fmla="*/ 1117600 h 1797050"/>
                  <a:gd name="connsiteX142" fmla="*/ 2051050 w 2362200"/>
                  <a:gd name="connsiteY142" fmla="*/ 1152525 h 1797050"/>
                  <a:gd name="connsiteX143" fmla="*/ 2066925 w 2362200"/>
                  <a:gd name="connsiteY143" fmla="*/ 1174750 h 1797050"/>
                  <a:gd name="connsiteX144" fmla="*/ 2047875 w 2362200"/>
                  <a:gd name="connsiteY144" fmla="*/ 1196975 h 1797050"/>
                  <a:gd name="connsiteX145" fmla="*/ 1968500 w 2362200"/>
                  <a:gd name="connsiteY145" fmla="*/ 1171575 h 1797050"/>
                  <a:gd name="connsiteX146" fmla="*/ 1943100 w 2362200"/>
                  <a:gd name="connsiteY146" fmla="*/ 1187450 h 1797050"/>
                  <a:gd name="connsiteX147" fmla="*/ 1908175 w 2362200"/>
                  <a:gd name="connsiteY147" fmla="*/ 1187450 h 1797050"/>
                  <a:gd name="connsiteX148" fmla="*/ 1908175 w 2362200"/>
                  <a:gd name="connsiteY148" fmla="*/ 1247775 h 1797050"/>
                  <a:gd name="connsiteX149" fmla="*/ 1924050 w 2362200"/>
                  <a:gd name="connsiteY149" fmla="*/ 1263650 h 1797050"/>
                  <a:gd name="connsiteX150" fmla="*/ 1933575 w 2362200"/>
                  <a:gd name="connsiteY150" fmla="*/ 1279525 h 1797050"/>
                  <a:gd name="connsiteX151" fmla="*/ 1943100 w 2362200"/>
                  <a:gd name="connsiteY151" fmla="*/ 1279525 h 1797050"/>
                  <a:gd name="connsiteX152" fmla="*/ 1933575 w 2362200"/>
                  <a:gd name="connsiteY152" fmla="*/ 1304925 h 1797050"/>
                  <a:gd name="connsiteX153" fmla="*/ 1952625 w 2362200"/>
                  <a:gd name="connsiteY153" fmla="*/ 1320800 h 1797050"/>
                  <a:gd name="connsiteX154" fmla="*/ 1949450 w 2362200"/>
                  <a:gd name="connsiteY154" fmla="*/ 1336675 h 1797050"/>
                  <a:gd name="connsiteX155" fmla="*/ 1905000 w 2362200"/>
                  <a:gd name="connsiteY155" fmla="*/ 1336675 h 1797050"/>
                  <a:gd name="connsiteX156" fmla="*/ 1901825 w 2362200"/>
                  <a:gd name="connsiteY156" fmla="*/ 1387475 h 1797050"/>
                  <a:gd name="connsiteX157" fmla="*/ 1901825 w 2362200"/>
                  <a:gd name="connsiteY157" fmla="*/ 1387475 h 1797050"/>
                  <a:gd name="connsiteX158" fmla="*/ 1901825 w 2362200"/>
                  <a:gd name="connsiteY158" fmla="*/ 1406525 h 1797050"/>
                  <a:gd name="connsiteX159" fmla="*/ 1936750 w 2362200"/>
                  <a:gd name="connsiteY159" fmla="*/ 1447800 h 1797050"/>
                  <a:gd name="connsiteX160" fmla="*/ 1990725 w 2362200"/>
                  <a:gd name="connsiteY160" fmla="*/ 1447800 h 1797050"/>
                  <a:gd name="connsiteX161" fmla="*/ 2060575 w 2362200"/>
                  <a:gd name="connsiteY161" fmla="*/ 1476375 h 1797050"/>
                  <a:gd name="connsiteX162" fmla="*/ 2060575 w 2362200"/>
                  <a:gd name="connsiteY162" fmla="*/ 1504950 h 1797050"/>
                  <a:gd name="connsiteX163" fmla="*/ 2035175 w 2362200"/>
                  <a:gd name="connsiteY163" fmla="*/ 1571625 h 1797050"/>
                  <a:gd name="connsiteX164" fmla="*/ 2063750 w 2362200"/>
                  <a:gd name="connsiteY164" fmla="*/ 1587500 h 1797050"/>
                  <a:gd name="connsiteX165" fmla="*/ 2105025 w 2362200"/>
                  <a:gd name="connsiteY165" fmla="*/ 1660525 h 1797050"/>
                  <a:gd name="connsiteX166" fmla="*/ 2054225 w 2362200"/>
                  <a:gd name="connsiteY166" fmla="*/ 1736725 h 1797050"/>
                  <a:gd name="connsiteX167" fmla="*/ 2028825 w 2362200"/>
                  <a:gd name="connsiteY167" fmla="*/ 1730375 h 1797050"/>
                  <a:gd name="connsiteX168" fmla="*/ 2006600 w 2362200"/>
                  <a:gd name="connsiteY168" fmla="*/ 1717675 h 1797050"/>
                  <a:gd name="connsiteX169" fmla="*/ 2000250 w 2362200"/>
                  <a:gd name="connsiteY169" fmla="*/ 1736725 h 1797050"/>
                  <a:gd name="connsiteX170" fmla="*/ 1958975 w 2362200"/>
                  <a:gd name="connsiteY170" fmla="*/ 1746250 h 1797050"/>
                  <a:gd name="connsiteX171" fmla="*/ 1952625 w 2362200"/>
                  <a:gd name="connsiteY171" fmla="*/ 1778000 h 1797050"/>
                  <a:gd name="connsiteX172" fmla="*/ 1901825 w 2362200"/>
                  <a:gd name="connsiteY172" fmla="*/ 1797050 h 1797050"/>
                  <a:gd name="connsiteX173" fmla="*/ 1879600 w 2362200"/>
                  <a:gd name="connsiteY173" fmla="*/ 1758950 h 1797050"/>
                  <a:gd name="connsiteX174" fmla="*/ 1841500 w 2362200"/>
                  <a:gd name="connsiteY174" fmla="*/ 1768475 h 1797050"/>
                  <a:gd name="connsiteX175" fmla="*/ 1844675 w 2362200"/>
                  <a:gd name="connsiteY175" fmla="*/ 1730375 h 1797050"/>
                  <a:gd name="connsiteX176" fmla="*/ 1825625 w 2362200"/>
                  <a:gd name="connsiteY176" fmla="*/ 1704975 h 1797050"/>
                  <a:gd name="connsiteX177" fmla="*/ 1860550 w 2362200"/>
                  <a:gd name="connsiteY177" fmla="*/ 1685925 h 1797050"/>
                  <a:gd name="connsiteX178" fmla="*/ 1803400 w 2362200"/>
                  <a:gd name="connsiteY178" fmla="*/ 1666875 h 1797050"/>
                  <a:gd name="connsiteX179" fmla="*/ 1790700 w 2362200"/>
                  <a:gd name="connsiteY179" fmla="*/ 1692275 h 1797050"/>
                  <a:gd name="connsiteX180" fmla="*/ 1746250 w 2362200"/>
                  <a:gd name="connsiteY180" fmla="*/ 1711325 h 1797050"/>
                  <a:gd name="connsiteX181" fmla="*/ 1739900 w 2362200"/>
                  <a:gd name="connsiteY181" fmla="*/ 1733550 h 1797050"/>
                  <a:gd name="connsiteX182" fmla="*/ 1724025 w 2362200"/>
                  <a:gd name="connsiteY182" fmla="*/ 1739900 h 1797050"/>
                  <a:gd name="connsiteX183" fmla="*/ 1701800 w 2362200"/>
                  <a:gd name="connsiteY183" fmla="*/ 1739900 h 1797050"/>
                  <a:gd name="connsiteX184" fmla="*/ 1714500 w 2362200"/>
                  <a:gd name="connsiteY184" fmla="*/ 1704975 h 1797050"/>
                  <a:gd name="connsiteX185" fmla="*/ 1739900 w 2362200"/>
                  <a:gd name="connsiteY185" fmla="*/ 1679575 h 1797050"/>
                  <a:gd name="connsiteX186" fmla="*/ 1730375 w 2362200"/>
                  <a:gd name="connsiteY186" fmla="*/ 1654175 h 1797050"/>
                  <a:gd name="connsiteX187" fmla="*/ 1708150 w 2362200"/>
                  <a:gd name="connsiteY187" fmla="*/ 1654175 h 1797050"/>
                  <a:gd name="connsiteX188" fmla="*/ 1695450 w 2362200"/>
                  <a:gd name="connsiteY188" fmla="*/ 1679575 h 1797050"/>
                  <a:gd name="connsiteX189" fmla="*/ 1663700 w 2362200"/>
                  <a:gd name="connsiteY189" fmla="*/ 1685925 h 1797050"/>
                  <a:gd name="connsiteX190" fmla="*/ 1628775 w 2362200"/>
                  <a:gd name="connsiteY190" fmla="*/ 1698625 h 1797050"/>
                  <a:gd name="connsiteX191" fmla="*/ 1600200 w 2362200"/>
                  <a:gd name="connsiteY191" fmla="*/ 1670050 h 1797050"/>
                  <a:gd name="connsiteX192" fmla="*/ 1597025 w 2362200"/>
                  <a:gd name="connsiteY192" fmla="*/ 1635125 h 1797050"/>
                  <a:gd name="connsiteX193" fmla="*/ 1568450 w 2362200"/>
                  <a:gd name="connsiteY193" fmla="*/ 1619250 h 1797050"/>
                  <a:gd name="connsiteX194" fmla="*/ 1558925 w 2362200"/>
                  <a:gd name="connsiteY194" fmla="*/ 1584325 h 1797050"/>
                  <a:gd name="connsiteX195" fmla="*/ 1517650 w 2362200"/>
                  <a:gd name="connsiteY195" fmla="*/ 1555750 h 1797050"/>
                  <a:gd name="connsiteX196" fmla="*/ 1498600 w 2362200"/>
                  <a:gd name="connsiteY196" fmla="*/ 1558925 h 1797050"/>
                  <a:gd name="connsiteX197" fmla="*/ 1466850 w 2362200"/>
                  <a:gd name="connsiteY197" fmla="*/ 1603375 h 1797050"/>
                  <a:gd name="connsiteX198" fmla="*/ 1419225 w 2362200"/>
                  <a:gd name="connsiteY198" fmla="*/ 1622425 h 1797050"/>
                  <a:gd name="connsiteX199" fmla="*/ 1393825 w 2362200"/>
                  <a:gd name="connsiteY199" fmla="*/ 1587500 h 1797050"/>
                  <a:gd name="connsiteX200" fmla="*/ 1368425 w 2362200"/>
                  <a:gd name="connsiteY200" fmla="*/ 1587500 h 1797050"/>
                  <a:gd name="connsiteX201" fmla="*/ 1270000 w 2362200"/>
                  <a:gd name="connsiteY201" fmla="*/ 1511300 h 1797050"/>
                  <a:gd name="connsiteX202" fmla="*/ 1276350 w 2362200"/>
                  <a:gd name="connsiteY202" fmla="*/ 1463675 h 1797050"/>
                  <a:gd name="connsiteX203" fmla="*/ 1238250 w 2362200"/>
                  <a:gd name="connsiteY203" fmla="*/ 1457325 h 1797050"/>
                  <a:gd name="connsiteX204" fmla="*/ 1222375 w 2362200"/>
                  <a:gd name="connsiteY204" fmla="*/ 1482725 h 1797050"/>
                  <a:gd name="connsiteX205" fmla="*/ 1187450 w 2362200"/>
                  <a:gd name="connsiteY205" fmla="*/ 1482725 h 1797050"/>
                  <a:gd name="connsiteX206" fmla="*/ 1139825 w 2362200"/>
                  <a:gd name="connsiteY206" fmla="*/ 1460500 h 1797050"/>
                  <a:gd name="connsiteX207" fmla="*/ 1092200 w 2362200"/>
                  <a:gd name="connsiteY207" fmla="*/ 1495425 h 1797050"/>
                  <a:gd name="connsiteX208" fmla="*/ 1098550 w 2362200"/>
                  <a:gd name="connsiteY208" fmla="*/ 1511300 h 1797050"/>
                  <a:gd name="connsiteX209" fmla="*/ 1079500 w 2362200"/>
                  <a:gd name="connsiteY209" fmla="*/ 1530350 h 1797050"/>
                  <a:gd name="connsiteX210" fmla="*/ 1035050 w 2362200"/>
                  <a:gd name="connsiteY210" fmla="*/ 1530350 h 1797050"/>
                  <a:gd name="connsiteX211" fmla="*/ 1006475 w 2362200"/>
                  <a:gd name="connsiteY211" fmla="*/ 1574800 h 1797050"/>
                  <a:gd name="connsiteX212" fmla="*/ 958850 w 2362200"/>
                  <a:gd name="connsiteY212" fmla="*/ 1571625 h 1797050"/>
                  <a:gd name="connsiteX213" fmla="*/ 952500 w 2362200"/>
                  <a:gd name="connsiteY213" fmla="*/ 1587500 h 1797050"/>
                  <a:gd name="connsiteX214" fmla="*/ 965200 w 2362200"/>
                  <a:gd name="connsiteY214" fmla="*/ 1670050 h 1797050"/>
                  <a:gd name="connsiteX215" fmla="*/ 939800 w 2362200"/>
                  <a:gd name="connsiteY215" fmla="*/ 1714500 h 1797050"/>
                  <a:gd name="connsiteX216" fmla="*/ 901700 w 2362200"/>
                  <a:gd name="connsiteY216" fmla="*/ 1720850 h 1797050"/>
                  <a:gd name="connsiteX217" fmla="*/ 898525 w 2362200"/>
                  <a:gd name="connsiteY217" fmla="*/ 1746250 h 1797050"/>
                  <a:gd name="connsiteX218" fmla="*/ 869950 w 2362200"/>
                  <a:gd name="connsiteY218" fmla="*/ 1746250 h 1797050"/>
                  <a:gd name="connsiteX219" fmla="*/ 854075 w 2362200"/>
                  <a:gd name="connsiteY219" fmla="*/ 1758950 h 1797050"/>
                  <a:gd name="connsiteX220" fmla="*/ 847725 w 2362200"/>
                  <a:gd name="connsiteY220" fmla="*/ 1771650 h 1797050"/>
                  <a:gd name="connsiteX221" fmla="*/ 828675 w 2362200"/>
                  <a:gd name="connsiteY221" fmla="*/ 1765300 h 1797050"/>
                  <a:gd name="connsiteX222" fmla="*/ 819150 w 2362200"/>
                  <a:gd name="connsiteY222" fmla="*/ 1752600 h 1797050"/>
                  <a:gd name="connsiteX223" fmla="*/ 790575 w 2362200"/>
                  <a:gd name="connsiteY223" fmla="*/ 1771650 h 1797050"/>
                  <a:gd name="connsiteX224" fmla="*/ 692150 w 2362200"/>
                  <a:gd name="connsiteY224" fmla="*/ 1701800 h 1797050"/>
                  <a:gd name="connsiteX225" fmla="*/ 650875 w 2362200"/>
                  <a:gd name="connsiteY225" fmla="*/ 1720850 h 1797050"/>
                  <a:gd name="connsiteX226" fmla="*/ 615950 w 2362200"/>
                  <a:gd name="connsiteY226" fmla="*/ 1685925 h 1797050"/>
                  <a:gd name="connsiteX227" fmla="*/ 581025 w 2362200"/>
                  <a:gd name="connsiteY227" fmla="*/ 1689100 h 1797050"/>
                  <a:gd name="connsiteX228" fmla="*/ 571500 w 2362200"/>
                  <a:gd name="connsiteY228" fmla="*/ 1609725 h 1797050"/>
                  <a:gd name="connsiteX229" fmla="*/ 523875 w 2362200"/>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261938 w 2363788"/>
                  <a:gd name="connsiteY41" fmla="*/ 536575 h 1797050"/>
                  <a:gd name="connsiteX42" fmla="*/ 217488 w 2363788"/>
                  <a:gd name="connsiteY42" fmla="*/ 504825 h 1797050"/>
                  <a:gd name="connsiteX43" fmla="*/ 179388 w 2363788"/>
                  <a:gd name="connsiteY43" fmla="*/ 469900 h 1797050"/>
                  <a:gd name="connsiteX44" fmla="*/ 173038 w 2363788"/>
                  <a:gd name="connsiteY44" fmla="*/ 412750 h 1797050"/>
                  <a:gd name="connsiteX45" fmla="*/ 125413 w 2363788"/>
                  <a:gd name="connsiteY45" fmla="*/ 412750 h 1797050"/>
                  <a:gd name="connsiteX46" fmla="*/ 93663 w 2363788"/>
                  <a:gd name="connsiteY46" fmla="*/ 400050 h 1797050"/>
                  <a:gd name="connsiteX47" fmla="*/ 77788 w 2363788"/>
                  <a:gd name="connsiteY47" fmla="*/ 422275 h 1797050"/>
                  <a:gd name="connsiteX48" fmla="*/ 39688 w 2363788"/>
                  <a:gd name="connsiteY48" fmla="*/ 419100 h 1797050"/>
                  <a:gd name="connsiteX49" fmla="*/ 0 w 2363788"/>
                  <a:gd name="connsiteY49" fmla="*/ 381794 h 1797050"/>
                  <a:gd name="connsiteX50" fmla="*/ 33338 w 2363788"/>
                  <a:gd name="connsiteY50" fmla="*/ 350838 h 1797050"/>
                  <a:gd name="connsiteX51" fmla="*/ 14288 w 2363788"/>
                  <a:gd name="connsiteY51" fmla="*/ 339725 h 1797050"/>
                  <a:gd name="connsiteX52" fmla="*/ 14288 w 2363788"/>
                  <a:gd name="connsiteY52" fmla="*/ 304800 h 1797050"/>
                  <a:gd name="connsiteX53" fmla="*/ 39688 w 2363788"/>
                  <a:gd name="connsiteY53" fmla="*/ 294481 h 1797050"/>
                  <a:gd name="connsiteX54" fmla="*/ 25400 w 2363788"/>
                  <a:gd name="connsiteY54" fmla="*/ 259556 h 1797050"/>
                  <a:gd name="connsiteX55" fmla="*/ 65883 w 2363788"/>
                  <a:gd name="connsiteY55" fmla="*/ 256381 h 1797050"/>
                  <a:gd name="connsiteX56" fmla="*/ 111126 w 2363788"/>
                  <a:gd name="connsiteY56" fmla="*/ 238125 h 1797050"/>
                  <a:gd name="connsiteX57" fmla="*/ 127794 w 2363788"/>
                  <a:gd name="connsiteY57" fmla="*/ 222250 h 1797050"/>
                  <a:gd name="connsiteX58" fmla="*/ 130969 w 2363788"/>
                  <a:gd name="connsiteY58" fmla="*/ 196057 h 1797050"/>
                  <a:gd name="connsiteX59" fmla="*/ 163513 w 2363788"/>
                  <a:gd name="connsiteY59" fmla="*/ 196850 h 1797050"/>
                  <a:gd name="connsiteX60" fmla="*/ 169863 w 2363788"/>
                  <a:gd name="connsiteY60" fmla="*/ 164306 h 1797050"/>
                  <a:gd name="connsiteX61" fmla="*/ 188913 w 2363788"/>
                  <a:gd name="connsiteY61" fmla="*/ 163513 h 1797050"/>
                  <a:gd name="connsiteX62" fmla="*/ 196057 w 2363788"/>
                  <a:gd name="connsiteY62" fmla="*/ 100806 h 1797050"/>
                  <a:gd name="connsiteX63" fmla="*/ 251619 w 2363788"/>
                  <a:gd name="connsiteY63" fmla="*/ 107950 h 1797050"/>
                  <a:gd name="connsiteX64" fmla="*/ 296863 w 2363788"/>
                  <a:gd name="connsiteY64" fmla="*/ 104775 h 1797050"/>
                  <a:gd name="connsiteX65" fmla="*/ 335757 w 2363788"/>
                  <a:gd name="connsiteY65" fmla="*/ 100807 h 1797050"/>
                  <a:gd name="connsiteX66" fmla="*/ 349251 w 2363788"/>
                  <a:gd name="connsiteY66" fmla="*/ 113507 h 1797050"/>
                  <a:gd name="connsiteX67" fmla="*/ 379412 w 2363788"/>
                  <a:gd name="connsiteY67" fmla="*/ 125413 h 1797050"/>
                  <a:gd name="connsiteX68" fmla="*/ 401638 w 2363788"/>
                  <a:gd name="connsiteY68" fmla="*/ 107950 h 1797050"/>
                  <a:gd name="connsiteX69" fmla="*/ 404813 w 2363788"/>
                  <a:gd name="connsiteY69" fmla="*/ 107950 h 1797050"/>
                  <a:gd name="connsiteX70" fmla="*/ 411163 w 2363788"/>
                  <a:gd name="connsiteY70" fmla="*/ 120650 h 1797050"/>
                  <a:gd name="connsiteX71" fmla="*/ 430213 w 2363788"/>
                  <a:gd name="connsiteY71" fmla="*/ 120650 h 1797050"/>
                  <a:gd name="connsiteX72" fmla="*/ 438151 w 2363788"/>
                  <a:gd name="connsiteY72" fmla="*/ 102394 h 1797050"/>
                  <a:gd name="connsiteX73" fmla="*/ 366713 w 2363788"/>
                  <a:gd name="connsiteY73" fmla="*/ 55563 h 1797050"/>
                  <a:gd name="connsiteX74" fmla="*/ 385763 w 2363788"/>
                  <a:gd name="connsiteY74" fmla="*/ 43656 h 1797050"/>
                  <a:gd name="connsiteX75" fmla="*/ 434976 w 2363788"/>
                  <a:gd name="connsiteY75" fmla="*/ 42862 h 1797050"/>
                  <a:gd name="connsiteX76" fmla="*/ 455613 w 2363788"/>
                  <a:gd name="connsiteY76" fmla="*/ 63500 h 1797050"/>
                  <a:gd name="connsiteX77" fmla="*/ 513557 w 2363788"/>
                  <a:gd name="connsiteY77" fmla="*/ 75406 h 1797050"/>
                  <a:gd name="connsiteX78" fmla="*/ 608013 w 2363788"/>
                  <a:gd name="connsiteY78" fmla="*/ 22225 h 1797050"/>
                  <a:gd name="connsiteX79" fmla="*/ 640557 w 2363788"/>
                  <a:gd name="connsiteY79" fmla="*/ 31750 h 1797050"/>
                  <a:gd name="connsiteX80" fmla="*/ 646113 w 2363788"/>
                  <a:gd name="connsiteY80" fmla="*/ 0 h 1797050"/>
                  <a:gd name="connsiteX81" fmla="*/ 716757 w 2363788"/>
                  <a:gd name="connsiteY81" fmla="*/ 5556 h 1797050"/>
                  <a:gd name="connsiteX82" fmla="*/ 725488 w 2363788"/>
                  <a:gd name="connsiteY82" fmla="*/ 31750 h 1797050"/>
                  <a:gd name="connsiteX83" fmla="*/ 752476 w 2363788"/>
                  <a:gd name="connsiteY83" fmla="*/ 63500 h 1797050"/>
                  <a:gd name="connsiteX84" fmla="*/ 767556 w 2363788"/>
                  <a:gd name="connsiteY84" fmla="*/ 44450 h 1797050"/>
                  <a:gd name="connsiteX85" fmla="*/ 808038 w 2363788"/>
                  <a:gd name="connsiteY85" fmla="*/ 41275 h 1797050"/>
                  <a:gd name="connsiteX86" fmla="*/ 827088 w 2363788"/>
                  <a:gd name="connsiteY86" fmla="*/ 34925 h 1797050"/>
                  <a:gd name="connsiteX87" fmla="*/ 846138 w 2363788"/>
                  <a:gd name="connsiteY87" fmla="*/ 6350 h 1797050"/>
                  <a:gd name="connsiteX88" fmla="*/ 889794 w 2363788"/>
                  <a:gd name="connsiteY88" fmla="*/ 12700 h 1797050"/>
                  <a:gd name="connsiteX89" fmla="*/ 902494 w 2363788"/>
                  <a:gd name="connsiteY89" fmla="*/ 83344 h 1797050"/>
                  <a:gd name="connsiteX90" fmla="*/ 954088 w 2363788"/>
                  <a:gd name="connsiteY90" fmla="*/ 123825 h 1797050"/>
                  <a:gd name="connsiteX91" fmla="*/ 998538 w 2363788"/>
                  <a:gd name="connsiteY91" fmla="*/ 203200 h 1797050"/>
                  <a:gd name="connsiteX92" fmla="*/ 1039020 w 2363788"/>
                  <a:gd name="connsiteY92" fmla="*/ 228600 h 1797050"/>
                  <a:gd name="connsiteX93" fmla="*/ 1075532 w 2363788"/>
                  <a:gd name="connsiteY93" fmla="*/ 230981 h 1797050"/>
                  <a:gd name="connsiteX94" fmla="*/ 1130830 w 2363788"/>
                  <a:gd name="connsiteY94" fmla="*/ 283633 h 1797050"/>
                  <a:gd name="connsiteX95" fmla="*/ 1171046 w 2363788"/>
                  <a:gd name="connsiteY95" fmla="*/ 281517 h 1797050"/>
                  <a:gd name="connsiteX96" fmla="*/ 1208088 w 2363788"/>
                  <a:gd name="connsiteY96" fmla="*/ 317500 h 1797050"/>
                  <a:gd name="connsiteX97" fmla="*/ 1208088 w 2363788"/>
                  <a:gd name="connsiteY97" fmla="*/ 346075 h 1797050"/>
                  <a:gd name="connsiteX98" fmla="*/ 1281113 w 2363788"/>
                  <a:gd name="connsiteY98" fmla="*/ 384175 h 1797050"/>
                  <a:gd name="connsiteX99" fmla="*/ 1303338 w 2363788"/>
                  <a:gd name="connsiteY99" fmla="*/ 416983 h 1797050"/>
                  <a:gd name="connsiteX100" fmla="*/ 1284288 w 2363788"/>
                  <a:gd name="connsiteY100" fmla="*/ 460375 h 1797050"/>
                  <a:gd name="connsiteX101" fmla="*/ 1338263 w 2363788"/>
                  <a:gd name="connsiteY101" fmla="*/ 504825 h 1797050"/>
                  <a:gd name="connsiteX102" fmla="*/ 1380332 w 2363788"/>
                  <a:gd name="connsiteY102" fmla="*/ 503238 h 1797050"/>
                  <a:gd name="connsiteX103" fmla="*/ 1404938 w 2363788"/>
                  <a:gd name="connsiteY103" fmla="*/ 530225 h 1797050"/>
                  <a:gd name="connsiteX104" fmla="*/ 1435895 w 2363788"/>
                  <a:gd name="connsiteY104" fmla="*/ 526475 h 1797050"/>
                  <a:gd name="connsiteX105" fmla="*/ 1470026 w 2363788"/>
                  <a:gd name="connsiteY105" fmla="*/ 548578 h 1797050"/>
                  <a:gd name="connsiteX106" fmla="*/ 1493838 w 2363788"/>
                  <a:gd name="connsiteY106" fmla="*/ 590550 h 1797050"/>
                  <a:gd name="connsiteX107" fmla="*/ 1481932 w 2363788"/>
                  <a:gd name="connsiteY107" fmla="*/ 612775 h 1797050"/>
                  <a:gd name="connsiteX108" fmla="*/ 1452563 w 2363788"/>
                  <a:gd name="connsiteY108" fmla="*/ 622300 h 1797050"/>
                  <a:gd name="connsiteX109" fmla="*/ 1512888 w 2363788"/>
                  <a:gd name="connsiteY109" fmla="*/ 638175 h 1797050"/>
                  <a:gd name="connsiteX110" fmla="*/ 1583532 w 2363788"/>
                  <a:gd name="connsiteY110" fmla="*/ 619919 h 1797050"/>
                  <a:gd name="connsiteX111" fmla="*/ 1624013 w 2363788"/>
                  <a:gd name="connsiteY111" fmla="*/ 613569 h 1797050"/>
                  <a:gd name="connsiteX112" fmla="*/ 1624807 w 2363788"/>
                  <a:gd name="connsiteY112" fmla="*/ 587375 h 1797050"/>
                  <a:gd name="connsiteX113" fmla="*/ 1643063 w 2363788"/>
                  <a:gd name="connsiteY113" fmla="*/ 593725 h 1797050"/>
                  <a:gd name="connsiteX114" fmla="*/ 1700213 w 2363788"/>
                  <a:gd name="connsiteY114" fmla="*/ 611981 h 1797050"/>
                  <a:gd name="connsiteX115" fmla="*/ 1705769 w 2363788"/>
                  <a:gd name="connsiteY115" fmla="*/ 575469 h 1797050"/>
                  <a:gd name="connsiteX116" fmla="*/ 1725613 w 2363788"/>
                  <a:gd name="connsiteY116" fmla="*/ 565150 h 1797050"/>
                  <a:gd name="connsiteX117" fmla="*/ 1804988 w 2363788"/>
                  <a:gd name="connsiteY117" fmla="*/ 508000 h 1797050"/>
                  <a:gd name="connsiteX118" fmla="*/ 1887538 w 2363788"/>
                  <a:gd name="connsiteY118" fmla="*/ 485775 h 1797050"/>
                  <a:gd name="connsiteX119" fmla="*/ 1954213 w 2363788"/>
                  <a:gd name="connsiteY119" fmla="*/ 415925 h 1797050"/>
                  <a:gd name="connsiteX120" fmla="*/ 1978819 w 2363788"/>
                  <a:gd name="connsiteY120" fmla="*/ 409575 h 1797050"/>
                  <a:gd name="connsiteX121" fmla="*/ 2008188 w 2363788"/>
                  <a:gd name="connsiteY121" fmla="*/ 396875 h 1797050"/>
                  <a:gd name="connsiteX122" fmla="*/ 2058194 w 2363788"/>
                  <a:gd name="connsiteY122" fmla="*/ 411956 h 1797050"/>
                  <a:gd name="connsiteX123" fmla="*/ 2079626 w 2363788"/>
                  <a:gd name="connsiteY123" fmla="*/ 452437 h 1797050"/>
                  <a:gd name="connsiteX124" fmla="*/ 2135188 w 2363788"/>
                  <a:gd name="connsiteY124" fmla="*/ 504825 h 1797050"/>
                  <a:gd name="connsiteX125" fmla="*/ 2196307 w 2363788"/>
                  <a:gd name="connsiteY125" fmla="*/ 536575 h 1797050"/>
                  <a:gd name="connsiteX126" fmla="*/ 2250282 w 2363788"/>
                  <a:gd name="connsiteY126" fmla="*/ 523081 h 1797050"/>
                  <a:gd name="connsiteX127" fmla="*/ 2267744 w 2363788"/>
                  <a:gd name="connsiteY127" fmla="*/ 531019 h 1797050"/>
                  <a:gd name="connsiteX128" fmla="*/ 2276475 w 2363788"/>
                  <a:gd name="connsiteY128" fmla="*/ 573881 h 1797050"/>
                  <a:gd name="connsiteX129" fmla="*/ 2325688 w 2363788"/>
                  <a:gd name="connsiteY129" fmla="*/ 606425 h 1797050"/>
                  <a:gd name="connsiteX130" fmla="*/ 2363788 w 2363788"/>
                  <a:gd name="connsiteY130" fmla="*/ 644525 h 1797050"/>
                  <a:gd name="connsiteX131" fmla="*/ 2312445 w 2363788"/>
                  <a:gd name="connsiteY131" fmla="*/ 772537 h 1797050"/>
                  <a:gd name="connsiteX132" fmla="*/ 2274888 w 2363788"/>
                  <a:gd name="connsiteY132" fmla="*/ 895350 h 1797050"/>
                  <a:gd name="connsiteX133" fmla="*/ 2249488 w 2363788"/>
                  <a:gd name="connsiteY133" fmla="*/ 949325 h 1797050"/>
                  <a:gd name="connsiteX134" fmla="*/ 2198688 w 2363788"/>
                  <a:gd name="connsiteY134" fmla="*/ 949325 h 1797050"/>
                  <a:gd name="connsiteX135" fmla="*/ 2176463 w 2363788"/>
                  <a:gd name="connsiteY135" fmla="*/ 993775 h 1797050"/>
                  <a:gd name="connsiteX136" fmla="*/ 2176463 w 2363788"/>
                  <a:gd name="connsiteY136" fmla="*/ 993775 h 1797050"/>
                  <a:gd name="connsiteX137" fmla="*/ 2182813 w 2363788"/>
                  <a:gd name="connsiteY137" fmla="*/ 1022350 h 1797050"/>
                  <a:gd name="connsiteX138" fmla="*/ 2147888 w 2363788"/>
                  <a:gd name="connsiteY138" fmla="*/ 1031875 h 1797050"/>
                  <a:gd name="connsiteX139" fmla="*/ 2097088 w 2363788"/>
                  <a:gd name="connsiteY139" fmla="*/ 1019175 h 1797050"/>
                  <a:gd name="connsiteX140" fmla="*/ 2103438 w 2363788"/>
                  <a:gd name="connsiteY140" fmla="*/ 1073150 h 1797050"/>
                  <a:gd name="connsiteX141" fmla="*/ 2116138 w 2363788"/>
                  <a:gd name="connsiteY141" fmla="*/ 1117600 h 1797050"/>
                  <a:gd name="connsiteX142" fmla="*/ 2052638 w 2363788"/>
                  <a:gd name="connsiteY142" fmla="*/ 1152525 h 1797050"/>
                  <a:gd name="connsiteX143" fmla="*/ 2068513 w 2363788"/>
                  <a:gd name="connsiteY143" fmla="*/ 1174750 h 1797050"/>
                  <a:gd name="connsiteX144" fmla="*/ 2049463 w 2363788"/>
                  <a:gd name="connsiteY144" fmla="*/ 1196975 h 1797050"/>
                  <a:gd name="connsiteX145" fmla="*/ 1970088 w 2363788"/>
                  <a:gd name="connsiteY145" fmla="*/ 1171575 h 1797050"/>
                  <a:gd name="connsiteX146" fmla="*/ 1944688 w 2363788"/>
                  <a:gd name="connsiteY146" fmla="*/ 1187450 h 1797050"/>
                  <a:gd name="connsiteX147" fmla="*/ 1909763 w 2363788"/>
                  <a:gd name="connsiteY147" fmla="*/ 1187450 h 1797050"/>
                  <a:gd name="connsiteX148" fmla="*/ 1909763 w 2363788"/>
                  <a:gd name="connsiteY148" fmla="*/ 1247775 h 1797050"/>
                  <a:gd name="connsiteX149" fmla="*/ 1925638 w 2363788"/>
                  <a:gd name="connsiteY149" fmla="*/ 1263650 h 1797050"/>
                  <a:gd name="connsiteX150" fmla="*/ 1935163 w 2363788"/>
                  <a:gd name="connsiteY150" fmla="*/ 1279525 h 1797050"/>
                  <a:gd name="connsiteX151" fmla="*/ 1944688 w 2363788"/>
                  <a:gd name="connsiteY151" fmla="*/ 1279525 h 1797050"/>
                  <a:gd name="connsiteX152" fmla="*/ 1935163 w 2363788"/>
                  <a:gd name="connsiteY152" fmla="*/ 1304925 h 1797050"/>
                  <a:gd name="connsiteX153" fmla="*/ 1954213 w 2363788"/>
                  <a:gd name="connsiteY153" fmla="*/ 1320800 h 1797050"/>
                  <a:gd name="connsiteX154" fmla="*/ 1951038 w 2363788"/>
                  <a:gd name="connsiteY154" fmla="*/ 1336675 h 1797050"/>
                  <a:gd name="connsiteX155" fmla="*/ 1906588 w 2363788"/>
                  <a:gd name="connsiteY155" fmla="*/ 1336675 h 1797050"/>
                  <a:gd name="connsiteX156" fmla="*/ 1903413 w 2363788"/>
                  <a:gd name="connsiteY156" fmla="*/ 1387475 h 1797050"/>
                  <a:gd name="connsiteX157" fmla="*/ 1903413 w 2363788"/>
                  <a:gd name="connsiteY157" fmla="*/ 1387475 h 1797050"/>
                  <a:gd name="connsiteX158" fmla="*/ 1903413 w 2363788"/>
                  <a:gd name="connsiteY158" fmla="*/ 1406525 h 1797050"/>
                  <a:gd name="connsiteX159" fmla="*/ 1938338 w 2363788"/>
                  <a:gd name="connsiteY159" fmla="*/ 1447800 h 1797050"/>
                  <a:gd name="connsiteX160" fmla="*/ 1992313 w 2363788"/>
                  <a:gd name="connsiteY160" fmla="*/ 1447800 h 1797050"/>
                  <a:gd name="connsiteX161" fmla="*/ 2062163 w 2363788"/>
                  <a:gd name="connsiteY161" fmla="*/ 1476375 h 1797050"/>
                  <a:gd name="connsiteX162" fmla="*/ 2062163 w 2363788"/>
                  <a:gd name="connsiteY162" fmla="*/ 1504950 h 1797050"/>
                  <a:gd name="connsiteX163" fmla="*/ 2036763 w 2363788"/>
                  <a:gd name="connsiteY163" fmla="*/ 1571625 h 1797050"/>
                  <a:gd name="connsiteX164" fmla="*/ 2065338 w 2363788"/>
                  <a:gd name="connsiteY164" fmla="*/ 1587500 h 1797050"/>
                  <a:gd name="connsiteX165" fmla="*/ 2106613 w 2363788"/>
                  <a:gd name="connsiteY165" fmla="*/ 1660525 h 1797050"/>
                  <a:gd name="connsiteX166" fmla="*/ 2055813 w 2363788"/>
                  <a:gd name="connsiteY166" fmla="*/ 1736725 h 1797050"/>
                  <a:gd name="connsiteX167" fmla="*/ 2030413 w 2363788"/>
                  <a:gd name="connsiteY167" fmla="*/ 1730375 h 1797050"/>
                  <a:gd name="connsiteX168" fmla="*/ 2008188 w 2363788"/>
                  <a:gd name="connsiteY168" fmla="*/ 1717675 h 1797050"/>
                  <a:gd name="connsiteX169" fmla="*/ 2001838 w 2363788"/>
                  <a:gd name="connsiteY169" fmla="*/ 1736725 h 1797050"/>
                  <a:gd name="connsiteX170" fmla="*/ 1960563 w 2363788"/>
                  <a:gd name="connsiteY170" fmla="*/ 1746250 h 1797050"/>
                  <a:gd name="connsiteX171" fmla="*/ 1954213 w 2363788"/>
                  <a:gd name="connsiteY171" fmla="*/ 1778000 h 1797050"/>
                  <a:gd name="connsiteX172" fmla="*/ 1903413 w 2363788"/>
                  <a:gd name="connsiteY172" fmla="*/ 1797050 h 1797050"/>
                  <a:gd name="connsiteX173" fmla="*/ 1881188 w 2363788"/>
                  <a:gd name="connsiteY173" fmla="*/ 1758950 h 1797050"/>
                  <a:gd name="connsiteX174" fmla="*/ 1843088 w 2363788"/>
                  <a:gd name="connsiteY174" fmla="*/ 1768475 h 1797050"/>
                  <a:gd name="connsiteX175" fmla="*/ 1846263 w 2363788"/>
                  <a:gd name="connsiteY175" fmla="*/ 1730375 h 1797050"/>
                  <a:gd name="connsiteX176" fmla="*/ 1827213 w 2363788"/>
                  <a:gd name="connsiteY176" fmla="*/ 1704975 h 1797050"/>
                  <a:gd name="connsiteX177" fmla="*/ 1862138 w 2363788"/>
                  <a:gd name="connsiteY177" fmla="*/ 1685925 h 1797050"/>
                  <a:gd name="connsiteX178" fmla="*/ 1804988 w 2363788"/>
                  <a:gd name="connsiteY178" fmla="*/ 1666875 h 1797050"/>
                  <a:gd name="connsiteX179" fmla="*/ 1792288 w 2363788"/>
                  <a:gd name="connsiteY179" fmla="*/ 1692275 h 1797050"/>
                  <a:gd name="connsiteX180" fmla="*/ 1747838 w 2363788"/>
                  <a:gd name="connsiteY180" fmla="*/ 1711325 h 1797050"/>
                  <a:gd name="connsiteX181" fmla="*/ 1741488 w 2363788"/>
                  <a:gd name="connsiteY181" fmla="*/ 1733550 h 1797050"/>
                  <a:gd name="connsiteX182" fmla="*/ 1725613 w 2363788"/>
                  <a:gd name="connsiteY182" fmla="*/ 1739900 h 1797050"/>
                  <a:gd name="connsiteX183" fmla="*/ 1703388 w 2363788"/>
                  <a:gd name="connsiteY183" fmla="*/ 1739900 h 1797050"/>
                  <a:gd name="connsiteX184" fmla="*/ 1716088 w 2363788"/>
                  <a:gd name="connsiteY184" fmla="*/ 1704975 h 1797050"/>
                  <a:gd name="connsiteX185" fmla="*/ 1741488 w 2363788"/>
                  <a:gd name="connsiteY185" fmla="*/ 1679575 h 1797050"/>
                  <a:gd name="connsiteX186" fmla="*/ 1731963 w 2363788"/>
                  <a:gd name="connsiteY186" fmla="*/ 1654175 h 1797050"/>
                  <a:gd name="connsiteX187" fmla="*/ 1709738 w 2363788"/>
                  <a:gd name="connsiteY187" fmla="*/ 1654175 h 1797050"/>
                  <a:gd name="connsiteX188" fmla="*/ 1697038 w 2363788"/>
                  <a:gd name="connsiteY188" fmla="*/ 1679575 h 1797050"/>
                  <a:gd name="connsiteX189" fmla="*/ 1665288 w 2363788"/>
                  <a:gd name="connsiteY189" fmla="*/ 1685925 h 1797050"/>
                  <a:gd name="connsiteX190" fmla="*/ 1630363 w 2363788"/>
                  <a:gd name="connsiteY190" fmla="*/ 1698625 h 1797050"/>
                  <a:gd name="connsiteX191" fmla="*/ 1601788 w 2363788"/>
                  <a:gd name="connsiteY191" fmla="*/ 1670050 h 1797050"/>
                  <a:gd name="connsiteX192" fmla="*/ 1598613 w 2363788"/>
                  <a:gd name="connsiteY192" fmla="*/ 1635125 h 1797050"/>
                  <a:gd name="connsiteX193" fmla="*/ 1570038 w 2363788"/>
                  <a:gd name="connsiteY193" fmla="*/ 1619250 h 1797050"/>
                  <a:gd name="connsiteX194" fmla="*/ 1560513 w 2363788"/>
                  <a:gd name="connsiteY194" fmla="*/ 1584325 h 1797050"/>
                  <a:gd name="connsiteX195" fmla="*/ 1519238 w 2363788"/>
                  <a:gd name="connsiteY195" fmla="*/ 1555750 h 1797050"/>
                  <a:gd name="connsiteX196" fmla="*/ 1500188 w 2363788"/>
                  <a:gd name="connsiteY196" fmla="*/ 1558925 h 1797050"/>
                  <a:gd name="connsiteX197" fmla="*/ 1468438 w 2363788"/>
                  <a:gd name="connsiteY197" fmla="*/ 1603375 h 1797050"/>
                  <a:gd name="connsiteX198" fmla="*/ 1420813 w 2363788"/>
                  <a:gd name="connsiteY198" fmla="*/ 1622425 h 1797050"/>
                  <a:gd name="connsiteX199" fmla="*/ 1395413 w 2363788"/>
                  <a:gd name="connsiteY199" fmla="*/ 1587500 h 1797050"/>
                  <a:gd name="connsiteX200" fmla="*/ 1370013 w 2363788"/>
                  <a:gd name="connsiteY200" fmla="*/ 1587500 h 1797050"/>
                  <a:gd name="connsiteX201" fmla="*/ 1271588 w 2363788"/>
                  <a:gd name="connsiteY201" fmla="*/ 1511300 h 1797050"/>
                  <a:gd name="connsiteX202" fmla="*/ 1277938 w 2363788"/>
                  <a:gd name="connsiteY202" fmla="*/ 1463675 h 1797050"/>
                  <a:gd name="connsiteX203" fmla="*/ 1239838 w 2363788"/>
                  <a:gd name="connsiteY203" fmla="*/ 1457325 h 1797050"/>
                  <a:gd name="connsiteX204" fmla="*/ 1223963 w 2363788"/>
                  <a:gd name="connsiteY204" fmla="*/ 1482725 h 1797050"/>
                  <a:gd name="connsiteX205" fmla="*/ 1189038 w 2363788"/>
                  <a:gd name="connsiteY205" fmla="*/ 1482725 h 1797050"/>
                  <a:gd name="connsiteX206" fmla="*/ 1141413 w 2363788"/>
                  <a:gd name="connsiteY206" fmla="*/ 1460500 h 1797050"/>
                  <a:gd name="connsiteX207" fmla="*/ 1093788 w 2363788"/>
                  <a:gd name="connsiteY207" fmla="*/ 1495425 h 1797050"/>
                  <a:gd name="connsiteX208" fmla="*/ 1100138 w 2363788"/>
                  <a:gd name="connsiteY208" fmla="*/ 1511300 h 1797050"/>
                  <a:gd name="connsiteX209" fmla="*/ 1081088 w 2363788"/>
                  <a:gd name="connsiteY209" fmla="*/ 1530350 h 1797050"/>
                  <a:gd name="connsiteX210" fmla="*/ 1036638 w 2363788"/>
                  <a:gd name="connsiteY210" fmla="*/ 1530350 h 1797050"/>
                  <a:gd name="connsiteX211" fmla="*/ 1008063 w 2363788"/>
                  <a:gd name="connsiteY211" fmla="*/ 1574800 h 1797050"/>
                  <a:gd name="connsiteX212" fmla="*/ 960438 w 2363788"/>
                  <a:gd name="connsiteY212" fmla="*/ 1571625 h 1797050"/>
                  <a:gd name="connsiteX213" fmla="*/ 954088 w 2363788"/>
                  <a:gd name="connsiteY213" fmla="*/ 1587500 h 1797050"/>
                  <a:gd name="connsiteX214" fmla="*/ 966788 w 2363788"/>
                  <a:gd name="connsiteY214" fmla="*/ 1670050 h 1797050"/>
                  <a:gd name="connsiteX215" fmla="*/ 941388 w 2363788"/>
                  <a:gd name="connsiteY215" fmla="*/ 1714500 h 1797050"/>
                  <a:gd name="connsiteX216" fmla="*/ 903288 w 2363788"/>
                  <a:gd name="connsiteY216" fmla="*/ 1720850 h 1797050"/>
                  <a:gd name="connsiteX217" fmla="*/ 900113 w 2363788"/>
                  <a:gd name="connsiteY217" fmla="*/ 1746250 h 1797050"/>
                  <a:gd name="connsiteX218" fmla="*/ 871538 w 2363788"/>
                  <a:gd name="connsiteY218" fmla="*/ 1746250 h 1797050"/>
                  <a:gd name="connsiteX219" fmla="*/ 855663 w 2363788"/>
                  <a:gd name="connsiteY219" fmla="*/ 1758950 h 1797050"/>
                  <a:gd name="connsiteX220" fmla="*/ 849313 w 2363788"/>
                  <a:gd name="connsiteY220" fmla="*/ 1771650 h 1797050"/>
                  <a:gd name="connsiteX221" fmla="*/ 830263 w 2363788"/>
                  <a:gd name="connsiteY221" fmla="*/ 1765300 h 1797050"/>
                  <a:gd name="connsiteX222" fmla="*/ 820738 w 2363788"/>
                  <a:gd name="connsiteY222" fmla="*/ 1752600 h 1797050"/>
                  <a:gd name="connsiteX223" fmla="*/ 792163 w 2363788"/>
                  <a:gd name="connsiteY223" fmla="*/ 1771650 h 1797050"/>
                  <a:gd name="connsiteX224" fmla="*/ 693738 w 2363788"/>
                  <a:gd name="connsiteY224" fmla="*/ 1701800 h 1797050"/>
                  <a:gd name="connsiteX225" fmla="*/ 652463 w 2363788"/>
                  <a:gd name="connsiteY225" fmla="*/ 1720850 h 1797050"/>
                  <a:gd name="connsiteX226" fmla="*/ 617538 w 2363788"/>
                  <a:gd name="connsiteY226" fmla="*/ 1685925 h 1797050"/>
                  <a:gd name="connsiteX227" fmla="*/ 582613 w 2363788"/>
                  <a:gd name="connsiteY227" fmla="*/ 1689100 h 1797050"/>
                  <a:gd name="connsiteX228" fmla="*/ 573088 w 2363788"/>
                  <a:gd name="connsiteY228" fmla="*/ 1609725 h 1797050"/>
                  <a:gd name="connsiteX229" fmla="*/ 525463 w 2363788"/>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261938 w 2363788"/>
                  <a:gd name="connsiteY41" fmla="*/ 536575 h 1797050"/>
                  <a:gd name="connsiteX42" fmla="*/ 217488 w 2363788"/>
                  <a:gd name="connsiteY42" fmla="*/ 504825 h 1797050"/>
                  <a:gd name="connsiteX43" fmla="*/ 179388 w 2363788"/>
                  <a:gd name="connsiteY43" fmla="*/ 469900 h 1797050"/>
                  <a:gd name="connsiteX44" fmla="*/ 173038 w 2363788"/>
                  <a:gd name="connsiteY44" fmla="*/ 412750 h 1797050"/>
                  <a:gd name="connsiteX45" fmla="*/ 125413 w 2363788"/>
                  <a:gd name="connsiteY45" fmla="*/ 412750 h 1797050"/>
                  <a:gd name="connsiteX46" fmla="*/ 93663 w 2363788"/>
                  <a:gd name="connsiteY46" fmla="*/ 400050 h 1797050"/>
                  <a:gd name="connsiteX47" fmla="*/ 77788 w 2363788"/>
                  <a:gd name="connsiteY47" fmla="*/ 422275 h 1797050"/>
                  <a:gd name="connsiteX48" fmla="*/ 39688 w 2363788"/>
                  <a:gd name="connsiteY48" fmla="*/ 420688 h 1797050"/>
                  <a:gd name="connsiteX49" fmla="*/ 0 w 2363788"/>
                  <a:gd name="connsiteY49" fmla="*/ 381794 h 1797050"/>
                  <a:gd name="connsiteX50" fmla="*/ 33338 w 2363788"/>
                  <a:gd name="connsiteY50" fmla="*/ 350838 h 1797050"/>
                  <a:gd name="connsiteX51" fmla="*/ 14288 w 2363788"/>
                  <a:gd name="connsiteY51" fmla="*/ 339725 h 1797050"/>
                  <a:gd name="connsiteX52" fmla="*/ 14288 w 2363788"/>
                  <a:gd name="connsiteY52" fmla="*/ 304800 h 1797050"/>
                  <a:gd name="connsiteX53" fmla="*/ 39688 w 2363788"/>
                  <a:gd name="connsiteY53" fmla="*/ 294481 h 1797050"/>
                  <a:gd name="connsiteX54" fmla="*/ 25400 w 2363788"/>
                  <a:gd name="connsiteY54" fmla="*/ 259556 h 1797050"/>
                  <a:gd name="connsiteX55" fmla="*/ 65883 w 2363788"/>
                  <a:gd name="connsiteY55" fmla="*/ 256381 h 1797050"/>
                  <a:gd name="connsiteX56" fmla="*/ 111126 w 2363788"/>
                  <a:gd name="connsiteY56" fmla="*/ 238125 h 1797050"/>
                  <a:gd name="connsiteX57" fmla="*/ 127794 w 2363788"/>
                  <a:gd name="connsiteY57" fmla="*/ 222250 h 1797050"/>
                  <a:gd name="connsiteX58" fmla="*/ 130969 w 2363788"/>
                  <a:gd name="connsiteY58" fmla="*/ 196057 h 1797050"/>
                  <a:gd name="connsiteX59" fmla="*/ 163513 w 2363788"/>
                  <a:gd name="connsiteY59" fmla="*/ 196850 h 1797050"/>
                  <a:gd name="connsiteX60" fmla="*/ 169863 w 2363788"/>
                  <a:gd name="connsiteY60" fmla="*/ 164306 h 1797050"/>
                  <a:gd name="connsiteX61" fmla="*/ 188913 w 2363788"/>
                  <a:gd name="connsiteY61" fmla="*/ 163513 h 1797050"/>
                  <a:gd name="connsiteX62" fmla="*/ 196057 w 2363788"/>
                  <a:gd name="connsiteY62" fmla="*/ 100806 h 1797050"/>
                  <a:gd name="connsiteX63" fmla="*/ 251619 w 2363788"/>
                  <a:gd name="connsiteY63" fmla="*/ 107950 h 1797050"/>
                  <a:gd name="connsiteX64" fmla="*/ 296863 w 2363788"/>
                  <a:gd name="connsiteY64" fmla="*/ 104775 h 1797050"/>
                  <a:gd name="connsiteX65" fmla="*/ 335757 w 2363788"/>
                  <a:gd name="connsiteY65" fmla="*/ 100807 h 1797050"/>
                  <a:gd name="connsiteX66" fmla="*/ 349251 w 2363788"/>
                  <a:gd name="connsiteY66" fmla="*/ 113507 h 1797050"/>
                  <a:gd name="connsiteX67" fmla="*/ 379412 w 2363788"/>
                  <a:gd name="connsiteY67" fmla="*/ 125413 h 1797050"/>
                  <a:gd name="connsiteX68" fmla="*/ 401638 w 2363788"/>
                  <a:gd name="connsiteY68" fmla="*/ 107950 h 1797050"/>
                  <a:gd name="connsiteX69" fmla="*/ 404813 w 2363788"/>
                  <a:gd name="connsiteY69" fmla="*/ 107950 h 1797050"/>
                  <a:gd name="connsiteX70" fmla="*/ 411163 w 2363788"/>
                  <a:gd name="connsiteY70" fmla="*/ 120650 h 1797050"/>
                  <a:gd name="connsiteX71" fmla="*/ 430213 w 2363788"/>
                  <a:gd name="connsiteY71" fmla="*/ 120650 h 1797050"/>
                  <a:gd name="connsiteX72" fmla="*/ 438151 w 2363788"/>
                  <a:gd name="connsiteY72" fmla="*/ 102394 h 1797050"/>
                  <a:gd name="connsiteX73" fmla="*/ 366713 w 2363788"/>
                  <a:gd name="connsiteY73" fmla="*/ 55563 h 1797050"/>
                  <a:gd name="connsiteX74" fmla="*/ 385763 w 2363788"/>
                  <a:gd name="connsiteY74" fmla="*/ 43656 h 1797050"/>
                  <a:gd name="connsiteX75" fmla="*/ 434976 w 2363788"/>
                  <a:gd name="connsiteY75" fmla="*/ 42862 h 1797050"/>
                  <a:gd name="connsiteX76" fmla="*/ 455613 w 2363788"/>
                  <a:gd name="connsiteY76" fmla="*/ 63500 h 1797050"/>
                  <a:gd name="connsiteX77" fmla="*/ 513557 w 2363788"/>
                  <a:gd name="connsiteY77" fmla="*/ 75406 h 1797050"/>
                  <a:gd name="connsiteX78" fmla="*/ 608013 w 2363788"/>
                  <a:gd name="connsiteY78" fmla="*/ 22225 h 1797050"/>
                  <a:gd name="connsiteX79" fmla="*/ 640557 w 2363788"/>
                  <a:gd name="connsiteY79" fmla="*/ 31750 h 1797050"/>
                  <a:gd name="connsiteX80" fmla="*/ 646113 w 2363788"/>
                  <a:gd name="connsiteY80" fmla="*/ 0 h 1797050"/>
                  <a:gd name="connsiteX81" fmla="*/ 716757 w 2363788"/>
                  <a:gd name="connsiteY81" fmla="*/ 5556 h 1797050"/>
                  <a:gd name="connsiteX82" fmla="*/ 725488 w 2363788"/>
                  <a:gd name="connsiteY82" fmla="*/ 31750 h 1797050"/>
                  <a:gd name="connsiteX83" fmla="*/ 752476 w 2363788"/>
                  <a:gd name="connsiteY83" fmla="*/ 63500 h 1797050"/>
                  <a:gd name="connsiteX84" fmla="*/ 767556 w 2363788"/>
                  <a:gd name="connsiteY84" fmla="*/ 44450 h 1797050"/>
                  <a:gd name="connsiteX85" fmla="*/ 808038 w 2363788"/>
                  <a:gd name="connsiteY85" fmla="*/ 41275 h 1797050"/>
                  <a:gd name="connsiteX86" fmla="*/ 827088 w 2363788"/>
                  <a:gd name="connsiteY86" fmla="*/ 34925 h 1797050"/>
                  <a:gd name="connsiteX87" fmla="*/ 846138 w 2363788"/>
                  <a:gd name="connsiteY87" fmla="*/ 6350 h 1797050"/>
                  <a:gd name="connsiteX88" fmla="*/ 889794 w 2363788"/>
                  <a:gd name="connsiteY88" fmla="*/ 12700 h 1797050"/>
                  <a:gd name="connsiteX89" fmla="*/ 902494 w 2363788"/>
                  <a:gd name="connsiteY89" fmla="*/ 83344 h 1797050"/>
                  <a:gd name="connsiteX90" fmla="*/ 954088 w 2363788"/>
                  <a:gd name="connsiteY90" fmla="*/ 123825 h 1797050"/>
                  <a:gd name="connsiteX91" fmla="*/ 998538 w 2363788"/>
                  <a:gd name="connsiteY91" fmla="*/ 203200 h 1797050"/>
                  <a:gd name="connsiteX92" fmla="*/ 1039020 w 2363788"/>
                  <a:gd name="connsiteY92" fmla="*/ 228600 h 1797050"/>
                  <a:gd name="connsiteX93" fmla="*/ 1075532 w 2363788"/>
                  <a:gd name="connsiteY93" fmla="*/ 230981 h 1797050"/>
                  <a:gd name="connsiteX94" fmla="*/ 1130830 w 2363788"/>
                  <a:gd name="connsiteY94" fmla="*/ 283633 h 1797050"/>
                  <a:gd name="connsiteX95" fmla="*/ 1171046 w 2363788"/>
                  <a:gd name="connsiteY95" fmla="*/ 281517 h 1797050"/>
                  <a:gd name="connsiteX96" fmla="*/ 1208088 w 2363788"/>
                  <a:gd name="connsiteY96" fmla="*/ 317500 h 1797050"/>
                  <a:gd name="connsiteX97" fmla="*/ 1208088 w 2363788"/>
                  <a:gd name="connsiteY97" fmla="*/ 346075 h 1797050"/>
                  <a:gd name="connsiteX98" fmla="*/ 1281113 w 2363788"/>
                  <a:gd name="connsiteY98" fmla="*/ 384175 h 1797050"/>
                  <a:gd name="connsiteX99" fmla="*/ 1303338 w 2363788"/>
                  <a:gd name="connsiteY99" fmla="*/ 416983 h 1797050"/>
                  <a:gd name="connsiteX100" fmla="*/ 1284288 w 2363788"/>
                  <a:gd name="connsiteY100" fmla="*/ 460375 h 1797050"/>
                  <a:gd name="connsiteX101" fmla="*/ 1338263 w 2363788"/>
                  <a:gd name="connsiteY101" fmla="*/ 504825 h 1797050"/>
                  <a:gd name="connsiteX102" fmla="*/ 1380332 w 2363788"/>
                  <a:gd name="connsiteY102" fmla="*/ 503238 h 1797050"/>
                  <a:gd name="connsiteX103" fmla="*/ 1404938 w 2363788"/>
                  <a:gd name="connsiteY103" fmla="*/ 530225 h 1797050"/>
                  <a:gd name="connsiteX104" fmla="*/ 1435895 w 2363788"/>
                  <a:gd name="connsiteY104" fmla="*/ 526475 h 1797050"/>
                  <a:gd name="connsiteX105" fmla="*/ 1470026 w 2363788"/>
                  <a:gd name="connsiteY105" fmla="*/ 548578 h 1797050"/>
                  <a:gd name="connsiteX106" fmla="*/ 1493838 w 2363788"/>
                  <a:gd name="connsiteY106" fmla="*/ 590550 h 1797050"/>
                  <a:gd name="connsiteX107" fmla="*/ 1481932 w 2363788"/>
                  <a:gd name="connsiteY107" fmla="*/ 612775 h 1797050"/>
                  <a:gd name="connsiteX108" fmla="*/ 1452563 w 2363788"/>
                  <a:gd name="connsiteY108" fmla="*/ 622300 h 1797050"/>
                  <a:gd name="connsiteX109" fmla="*/ 1512888 w 2363788"/>
                  <a:gd name="connsiteY109" fmla="*/ 638175 h 1797050"/>
                  <a:gd name="connsiteX110" fmla="*/ 1583532 w 2363788"/>
                  <a:gd name="connsiteY110" fmla="*/ 619919 h 1797050"/>
                  <a:gd name="connsiteX111" fmla="*/ 1624013 w 2363788"/>
                  <a:gd name="connsiteY111" fmla="*/ 613569 h 1797050"/>
                  <a:gd name="connsiteX112" fmla="*/ 1624807 w 2363788"/>
                  <a:gd name="connsiteY112" fmla="*/ 587375 h 1797050"/>
                  <a:gd name="connsiteX113" fmla="*/ 1643063 w 2363788"/>
                  <a:gd name="connsiteY113" fmla="*/ 593725 h 1797050"/>
                  <a:gd name="connsiteX114" fmla="*/ 1700213 w 2363788"/>
                  <a:gd name="connsiteY114" fmla="*/ 611981 h 1797050"/>
                  <a:gd name="connsiteX115" fmla="*/ 1705769 w 2363788"/>
                  <a:gd name="connsiteY115" fmla="*/ 575469 h 1797050"/>
                  <a:gd name="connsiteX116" fmla="*/ 1725613 w 2363788"/>
                  <a:gd name="connsiteY116" fmla="*/ 565150 h 1797050"/>
                  <a:gd name="connsiteX117" fmla="*/ 1804988 w 2363788"/>
                  <a:gd name="connsiteY117" fmla="*/ 508000 h 1797050"/>
                  <a:gd name="connsiteX118" fmla="*/ 1887538 w 2363788"/>
                  <a:gd name="connsiteY118" fmla="*/ 485775 h 1797050"/>
                  <a:gd name="connsiteX119" fmla="*/ 1954213 w 2363788"/>
                  <a:gd name="connsiteY119" fmla="*/ 415925 h 1797050"/>
                  <a:gd name="connsiteX120" fmla="*/ 1978819 w 2363788"/>
                  <a:gd name="connsiteY120" fmla="*/ 409575 h 1797050"/>
                  <a:gd name="connsiteX121" fmla="*/ 2008188 w 2363788"/>
                  <a:gd name="connsiteY121" fmla="*/ 396875 h 1797050"/>
                  <a:gd name="connsiteX122" fmla="*/ 2058194 w 2363788"/>
                  <a:gd name="connsiteY122" fmla="*/ 411956 h 1797050"/>
                  <a:gd name="connsiteX123" fmla="*/ 2079626 w 2363788"/>
                  <a:gd name="connsiteY123" fmla="*/ 452437 h 1797050"/>
                  <a:gd name="connsiteX124" fmla="*/ 2135188 w 2363788"/>
                  <a:gd name="connsiteY124" fmla="*/ 504825 h 1797050"/>
                  <a:gd name="connsiteX125" fmla="*/ 2196307 w 2363788"/>
                  <a:gd name="connsiteY125" fmla="*/ 536575 h 1797050"/>
                  <a:gd name="connsiteX126" fmla="*/ 2250282 w 2363788"/>
                  <a:gd name="connsiteY126" fmla="*/ 523081 h 1797050"/>
                  <a:gd name="connsiteX127" fmla="*/ 2267744 w 2363788"/>
                  <a:gd name="connsiteY127" fmla="*/ 531019 h 1797050"/>
                  <a:gd name="connsiteX128" fmla="*/ 2276475 w 2363788"/>
                  <a:gd name="connsiteY128" fmla="*/ 573881 h 1797050"/>
                  <a:gd name="connsiteX129" fmla="*/ 2325688 w 2363788"/>
                  <a:gd name="connsiteY129" fmla="*/ 606425 h 1797050"/>
                  <a:gd name="connsiteX130" fmla="*/ 2363788 w 2363788"/>
                  <a:gd name="connsiteY130" fmla="*/ 644525 h 1797050"/>
                  <a:gd name="connsiteX131" fmla="*/ 2312445 w 2363788"/>
                  <a:gd name="connsiteY131" fmla="*/ 772537 h 1797050"/>
                  <a:gd name="connsiteX132" fmla="*/ 2274888 w 2363788"/>
                  <a:gd name="connsiteY132" fmla="*/ 895350 h 1797050"/>
                  <a:gd name="connsiteX133" fmla="*/ 2249488 w 2363788"/>
                  <a:gd name="connsiteY133" fmla="*/ 949325 h 1797050"/>
                  <a:gd name="connsiteX134" fmla="*/ 2198688 w 2363788"/>
                  <a:gd name="connsiteY134" fmla="*/ 949325 h 1797050"/>
                  <a:gd name="connsiteX135" fmla="*/ 2176463 w 2363788"/>
                  <a:gd name="connsiteY135" fmla="*/ 993775 h 1797050"/>
                  <a:gd name="connsiteX136" fmla="*/ 2176463 w 2363788"/>
                  <a:gd name="connsiteY136" fmla="*/ 993775 h 1797050"/>
                  <a:gd name="connsiteX137" fmla="*/ 2182813 w 2363788"/>
                  <a:gd name="connsiteY137" fmla="*/ 1022350 h 1797050"/>
                  <a:gd name="connsiteX138" fmla="*/ 2147888 w 2363788"/>
                  <a:gd name="connsiteY138" fmla="*/ 1031875 h 1797050"/>
                  <a:gd name="connsiteX139" fmla="*/ 2097088 w 2363788"/>
                  <a:gd name="connsiteY139" fmla="*/ 1019175 h 1797050"/>
                  <a:gd name="connsiteX140" fmla="*/ 2103438 w 2363788"/>
                  <a:gd name="connsiteY140" fmla="*/ 1073150 h 1797050"/>
                  <a:gd name="connsiteX141" fmla="*/ 2116138 w 2363788"/>
                  <a:gd name="connsiteY141" fmla="*/ 1117600 h 1797050"/>
                  <a:gd name="connsiteX142" fmla="*/ 2052638 w 2363788"/>
                  <a:gd name="connsiteY142" fmla="*/ 1152525 h 1797050"/>
                  <a:gd name="connsiteX143" fmla="*/ 2068513 w 2363788"/>
                  <a:gd name="connsiteY143" fmla="*/ 1174750 h 1797050"/>
                  <a:gd name="connsiteX144" fmla="*/ 2049463 w 2363788"/>
                  <a:gd name="connsiteY144" fmla="*/ 1196975 h 1797050"/>
                  <a:gd name="connsiteX145" fmla="*/ 1970088 w 2363788"/>
                  <a:gd name="connsiteY145" fmla="*/ 1171575 h 1797050"/>
                  <a:gd name="connsiteX146" fmla="*/ 1944688 w 2363788"/>
                  <a:gd name="connsiteY146" fmla="*/ 1187450 h 1797050"/>
                  <a:gd name="connsiteX147" fmla="*/ 1909763 w 2363788"/>
                  <a:gd name="connsiteY147" fmla="*/ 1187450 h 1797050"/>
                  <a:gd name="connsiteX148" fmla="*/ 1909763 w 2363788"/>
                  <a:gd name="connsiteY148" fmla="*/ 1247775 h 1797050"/>
                  <a:gd name="connsiteX149" fmla="*/ 1925638 w 2363788"/>
                  <a:gd name="connsiteY149" fmla="*/ 1263650 h 1797050"/>
                  <a:gd name="connsiteX150" fmla="*/ 1935163 w 2363788"/>
                  <a:gd name="connsiteY150" fmla="*/ 1279525 h 1797050"/>
                  <a:gd name="connsiteX151" fmla="*/ 1944688 w 2363788"/>
                  <a:gd name="connsiteY151" fmla="*/ 1279525 h 1797050"/>
                  <a:gd name="connsiteX152" fmla="*/ 1935163 w 2363788"/>
                  <a:gd name="connsiteY152" fmla="*/ 1304925 h 1797050"/>
                  <a:gd name="connsiteX153" fmla="*/ 1954213 w 2363788"/>
                  <a:gd name="connsiteY153" fmla="*/ 1320800 h 1797050"/>
                  <a:gd name="connsiteX154" fmla="*/ 1951038 w 2363788"/>
                  <a:gd name="connsiteY154" fmla="*/ 1336675 h 1797050"/>
                  <a:gd name="connsiteX155" fmla="*/ 1906588 w 2363788"/>
                  <a:gd name="connsiteY155" fmla="*/ 1336675 h 1797050"/>
                  <a:gd name="connsiteX156" fmla="*/ 1903413 w 2363788"/>
                  <a:gd name="connsiteY156" fmla="*/ 1387475 h 1797050"/>
                  <a:gd name="connsiteX157" fmla="*/ 1903413 w 2363788"/>
                  <a:gd name="connsiteY157" fmla="*/ 1387475 h 1797050"/>
                  <a:gd name="connsiteX158" fmla="*/ 1903413 w 2363788"/>
                  <a:gd name="connsiteY158" fmla="*/ 1406525 h 1797050"/>
                  <a:gd name="connsiteX159" fmla="*/ 1938338 w 2363788"/>
                  <a:gd name="connsiteY159" fmla="*/ 1447800 h 1797050"/>
                  <a:gd name="connsiteX160" fmla="*/ 1992313 w 2363788"/>
                  <a:gd name="connsiteY160" fmla="*/ 1447800 h 1797050"/>
                  <a:gd name="connsiteX161" fmla="*/ 2062163 w 2363788"/>
                  <a:gd name="connsiteY161" fmla="*/ 1476375 h 1797050"/>
                  <a:gd name="connsiteX162" fmla="*/ 2062163 w 2363788"/>
                  <a:gd name="connsiteY162" fmla="*/ 1504950 h 1797050"/>
                  <a:gd name="connsiteX163" fmla="*/ 2036763 w 2363788"/>
                  <a:gd name="connsiteY163" fmla="*/ 1571625 h 1797050"/>
                  <a:gd name="connsiteX164" fmla="*/ 2065338 w 2363788"/>
                  <a:gd name="connsiteY164" fmla="*/ 1587500 h 1797050"/>
                  <a:gd name="connsiteX165" fmla="*/ 2106613 w 2363788"/>
                  <a:gd name="connsiteY165" fmla="*/ 1660525 h 1797050"/>
                  <a:gd name="connsiteX166" fmla="*/ 2055813 w 2363788"/>
                  <a:gd name="connsiteY166" fmla="*/ 1736725 h 1797050"/>
                  <a:gd name="connsiteX167" fmla="*/ 2030413 w 2363788"/>
                  <a:gd name="connsiteY167" fmla="*/ 1730375 h 1797050"/>
                  <a:gd name="connsiteX168" fmla="*/ 2008188 w 2363788"/>
                  <a:gd name="connsiteY168" fmla="*/ 1717675 h 1797050"/>
                  <a:gd name="connsiteX169" fmla="*/ 2001838 w 2363788"/>
                  <a:gd name="connsiteY169" fmla="*/ 1736725 h 1797050"/>
                  <a:gd name="connsiteX170" fmla="*/ 1960563 w 2363788"/>
                  <a:gd name="connsiteY170" fmla="*/ 1746250 h 1797050"/>
                  <a:gd name="connsiteX171" fmla="*/ 1954213 w 2363788"/>
                  <a:gd name="connsiteY171" fmla="*/ 1778000 h 1797050"/>
                  <a:gd name="connsiteX172" fmla="*/ 1903413 w 2363788"/>
                  <a:gd name="connsiteY172" fmla="*/ 1797050 h 1797050"/>
                  <a:gd name="connsiteX173" fmla="*/ 1881188 w 2363788"/>
                  <a:gd name="connsiteY173" fmla="*/ 1758950 h 1797050"/>
                  <a:gd name="connsiteX174" fmla="*/ 1843088 w 2363788"/>
                  <a:gd name="connsiteY174" fmla="*/ 1768475 h 1797050"/>
                  <a:gd name="connsiteX175" fmla="*/ 1846263 w 2363788"/>
                  <a:gd name="connsiteY175" fmla="*/ 1730375 h 1797050"/>
                  <a:gd name="connsiteX176" fmla="*/ 1827213 w 2363788"/>
                  <a:gd name="connsiteY176" fmla="*/ 1704975 h 1797050"/>
                  <a:gd name="connsiteX177" fmla="*/ 1862138 w 2363788"/>
                  <a:gd name="connsiteY177" fmla="*/ 1685925 h 1797050"/>
                  <a:gd name="connsiteX178" fmla="*/ 1804988 w 2363788"/>
                  <a:gd name="connsiteY178" fmla="*/ 1666875 h 1797050"/>
                  <a:gd name="connsiteX179" fmla="*/ 1792288 w 2363788"/>
                  <a:gd name="connsiteY179" fmla="*/ 1692275 h 1797050"/>
                  <a:gd name="connsiteX180" fmla="*/ 1747838 w 2363788"/>
                  <a:gd name="connsiteY180" fmla="*/ 1711325 h 1797050"/>
                  <a:gd name="connsiteX181" fmla="*/ 1741488 w 2363788"/>
                  <a:gd name="connsiteY181" fmla="*/ 1733550 h 1797050"/>
                  <a:gd name="connsiteX182" fmla="*/ 1725613 w 2363788"/>
                  <a:gd name="connsiteY182" fmla="*/ 1739900 h 1797050"/>
                  <a:gd name="connsiteX183" fmla="*/ 1703388 w 2363788"/>
                  <a:gd name="connsiteY183" fmla="*/ 1739900 h 1797050"/>
                  <a:gd name="connsiteX184" fmla="*/ 1716088 w 2363788"/>
                  <a:gd name="connsiteY184" fmla="*/ 1704975 h 1797050"/>
                  <a:gd name="connsiteX185" fmla="*/ 1741488 w 2363788"/>
                  <a:gd name="connsiteY185" fmla="*/ 1679575 h 1797050"/>
                  <a:gd name="connsiteX186" fmla="*/ 1731963 w 2363788"/>
                  <a:gd name="connsiteY186" fmla="*/ 1654175 h 1797050"/>
                  <a:gd name="connsiteX187" fmla="*/ 1709738 w 2363788"/>
                  <a:gd name="connsiteY187" fmla="*/ 1654175 h 1797050"/>
                  <a:gd name="connsiteX188" fmla="*/ 1697038 w 2363788"/>
                  <a:gd name="connsiteY188" fmla="*/ 1679575 h 1797050"/>
                  <a:gd name="connsiteX189" fmla="*/ 1665288 w 2363788"/>
                  <a:gd name="connsiteY189" fmla="*/ 1685925 h 1797050"/>
                  <a:gd name="connsiteX190" fmla="*/ 1630363 w 2363788"/>
                  <a:gd name="connsiteY190" fmla="*/ 1698625 h 1797050"/>
                  <a:gd name="connsiteX191" fmla="*/ 1601788 w 2363788"/>
                  <a:gd name="connsiteY191" fmla="*/ 1670050 h 1797050"/>
                  <a:gd name="connsiteX192" fmla="*/ 1598613 w 2363788"/>
                  <a:gd name="connsiteY192" fmla="*/ 1635125 h 1797050"/>
                  <a:gd name="connsiteX193" fmla="*/ 1570038 w 2363788"/>
                  <a:gd name="connsiteY193" fmla="*/ 1619250 h 1797050"/>
                  <a:gd name="connsiteX194" fmla="*/ 1560513 w 2363788"/>
                  <a:gd name="connsiteY194" fmla="*/ 1584325 h 1797050"/>
                  <a:gd name="connsiteX195" fmla="*/ 1519238 w 2363788"/>
                  <a:gd name="connsiteY195" fmla="*/ 1555750 h 1797050"/>
                  <a:gd name="connsiteX196" fmla="*/ 1500188 w 2363788"/>
                  <a:gd name="connsiteY196" fmla="*/ 1558925 h 1797050"/>
                  <a:gd name="connsiteX197" fmla="*/ 1468438 w 2363788"/>
                  <a:gd name="connsiteY197" fmla="*/ 1603375 h 1797050"/>
                  <a:gd name="connsiteX198" fmla="*/ 1420813 w 2363788"/>
                  <a:gd name="connsiteY198" fmla="*/ 1622425 h 1797050"/>
                  <a:gd name="connsiteX199" fmla="*/ 1395413 w 2363788"/>
                  <a:gd name="connsiteY199" fmla="*/ 1587500 h 1797050"/>
                  <a:gd name="connsiteX200" fmla="*/ 1370013 w 2363788"/>
                  <a:gd name="connsiteY200" fmla="*/ 1587500 h 1797050"/>
                  <a:gd name="connsiteX201" fmla="*/ 1271588 w 2363788"/>
                  <a:gd name="connsiteY201" fmla="*/ 1511300 h 1797050"/>
                  <a:gd name="connsiteX202" fmla="*/ 1277938 w 2363788"/>
                  <a:gd name="connsiteY202" fmla="*/ 1463675 h 1797050"/>
                  <a:gd name="connsiteX203" fmla="*/ 1239838 w 2363788"/>
                  <a:gd name="connsiteY203" fmla="*/ 1457325 h 1797050"/>
                  <a:gd name="connsiteX204" fmla="*/ 1223963 w 2363788"/>
                  <a:gd name="connsiteY204" fmla="*/ 1482725 h 1797050"/>
                  <a:gd name="connsiteX205" fmla="*/ 1189038 w 2363788"/>
                  <a:gd name="connsiteY205" fmla="*/ 1482725 h 1797050"/>
                  <a:gd name="connsiteX206" fmla="*/ 1141413 w 2363788"/>
                  <a:gd name="connsiteY206" fmla="*/ 1460500 h 1797050"/>
                  <a:gd name="connsiteX207" fmla="*/ 1093788 w 2363788"/>
                  <a:gd name="connsiteY207" fmla="*/ 1495425 h 1797050"/>
                  <a:gd name="connsiteX208" fmla="*/ 1100138 w 2363788"/>
                  <a:gd name="connsiteY208" fmla="*/ 1511300 h 1797050"/>
                  <a:gd name="connsiteX209" fmla="*/ 1081088 w 2363788"/>
                  <a:gd name="connsiteY209" fmla="*/ 1530350 h 1797050"/>
                  <a:gd name="connsiteX210" fmla="*/ 1036638 w 2363788"/>
                  <a:gd name="connsiteY210" fmla="*/ 1530350 h 1797050"/>
                  <a:gd name="connsiteX211" fmla="*/ 1008063 w 2363788"/>
                  <a:gd name="connsiteY211" fmla="*/ 1574800 h 1797050"/>
                  <a:gd name="connsiteX212" fmla="*/ 960438 w 2363788"/>
                  <a:gd name="connsiteY212" fmla="*/ 1571625 h 1797050"/>
                  <a:gd name="connsiteX213" fmla="*/ 954088 w 2363788"/>
                  <a:gd name="connsiteY213" fmla="*/ 1587500 h 1797050"/>
                  <a:gd name="connsiteX214" fmla="*/ 966788 w 2363788"/>
                  <a:gd name="connsiteY214" fmla="*/ 1670050 h 1797050"/>
                  <a:gd name="connsiteX215" fmla="*/ 941388 w 2363788"/>
                  <a:gd name="connsiteY215" fmla="*/ 1714500 h 1797050"/>
                  <a:gd name="connsiteX216" fmla="*/ 903288 w 2363788"/>
                  <a:gd name="connsiteY216" fmla="*/ 1720850 h 1797050"/>
                  <a:gd name="connsiteX217" fmla="*/ 900113 w 2363788"/>
                  <a:gd name="connsiteY217" fmla="*/ 1746250 h 1797050"/>
                  <a:gd name="connsiteX218" fmla="*/ 871538 w 2363788"/>
                  <a:gd name="connsiteY218" fmla="*/ 1746250 h 1797050"/>
                  <a:gd name="connsiteX219" fmla="*/ 855663 w 2363788"/>
                  <a:gd name="connsiteY219" fmla="*/ 1758950 h 1797050"/>
                  <a:gd name="connsiteX220" fmla="*/ 849313 w 2363788"/>
                  <a:gd name="connsiteY220" fmla="*/ 1771650 h 1797050"/>
                  <a:gd name="connsiteX221" fmla="*/ 830263 w 2363788"/>
                  <a:gd name="connsiteY221" fmla="*/ 1765300 h 1797050"/>
                  <a:gd name="connsiteX222" fmla="*/ 820738 w 2363788"/>
                  <a:gd name="connsiteY222" fmla="*/ 1752600 h 1797050"/>
                  <a:gd name="connsiteX223" fmla="*/ 792163 w 2363788"/>
                  <a:gd name="connsiteY223" fmla="*/ 1771650 h 1797050"/>
                  <a:gd name="connsiteX224" fmla="*/ 693738 w 2363788"/>
                  <a:gd name="connsiteY224" fmla="*/ 1701800 h 1797050"/>
                  <a:gd name="connsiteX225" fmla="*/ 652463 w 2363788"/>
                  <a:gd name="connsiteY225" fmla="*/ 1720850 h 1797050"/>
                  <a:gd name="connsiteX226" fmla="*/ 617538 w 2363788"/>
                  <a:gd name="connsiteY226" fmla="*/ 1685925 h 1797050"/>
                  <a:gd name="connsiteX227" fmla="*/ 582613 w 2363788"/>
                  <a:gd name="connsiteY227" fmla="*/ 1689100 h 1797050"/>
                  <a:gd name="connsiteX228" fmla="*/ 573088 w 2363788"/>
                  <a:gd name="connsiteY228" fmla="*/ 1609725 h 1797050"/>
                  <a:gd name="connsiteX229" fmla="*/ 525463 w 2363788"/>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261938 w 2363788"/>
                  <a:gd name="connsiteY41" fmla="*/ 536575 h 1797050"/>
                  <a:gd name="connsiteX42" fmla="*/ 217488 w 2363788"/>
                  <a:gd name="connsiteY42" fmla="*/ 504825 h 1797050"/>
                  <a:gd name="connsiteX43" fmla="*/ 179388 w 2363788"/>
                  <a:gd name="connsiteY43" fmla="*/ 469900 h 1797050"/>
                  <a:gd name="connsiteX44" fmla="*/ 173038 w 2363788"/>
                  <a:gd name="connsiteY44" fmla="*/ 412750 h 1797050"/>
                  <a:gd name="connsiteX45" fmla="*/ 125413 w 2363788"/>
                  <a:gd name="connsiteY45" fmla="*/ 412750 h 1797050"/>
                  <a:gd name="connsiteX46" fmla="*/ 92869 w 2363788"/>
                  <a:gd name="connsiteY46" fmla="*/ 403225 h 1797050"/>
                  <a:gd name="connsiteX47" fmla="*/ 77788 w 2363788"/>
                  <a:gd name="connsiteY47" fmla="*/ 422275 h 1797050"/>
                  <a:gd name="connsiteX48" fmla="*/ 39688 w 2363788"/>
                  <a:gd name="connsiteY48" fmla="*/ 420688 h 1797050"/>
                  <a:gd name="connsiteX49" fmla="*/ 0 w 2363788"/>
                  <a:gd name="connsiteY49" fmla="*/ 381794 h 1797050"/>
                  <a:gd name="connsiteX50" fmla="*/ 33338 w 2363788"/>
                  <a:gd name="connsiteY50" fmla="*/ 350838 h 1797050"/>
                  <a:gd name="connsiteX51" fmla="*/ 14288 w 2363788"/>
                  <a:gd name="connsiteY51" fmla="*/ 339725 h 1797050"/>
                  <a:gd name="connsiteX52" fmla="*/ 14288 w 2363788"/>
                  <a:gd name="connsiteY52" fmla="*/ 304800 h 1797050"/>
                  <a:gd name="connsiteX53" fmla="*/ 39688 w 2363788"/>
                  <a:gd name="connsiteY53" fmla="*/ 294481 h 1797050"/>
                  <a:gd name="connsiteX54" fmla="*/ 25400 w 2363788"/>
                  <a:gd name="connsiteY54" fmla="*/ 259556 h 1797050"/>
                  <a:gd name="connsiteX55" fmla="*/ 65883 w 2363788"/>
                  <a:gd name="connsiteY55" fmla="*/ 256381 h 1797050"/>
                  <a:gd name="connsiteX56" fmla="*/ 111126 w 2363788"/>
                  <a:gd name="connsiteY56" fmla="*/ 238125 h 1797050"/>
                  <a:gd name="connsiteX57" fmla="*/ 127794 w 2363788"/>
                  <a:gd name="connsiteY57" fmla="*/ 222250 h 1797050"/>
                  <a:gd name="connsiteX58" fmla="*/ 130969 w 2363788"/>
                  <a:gd name="connsiteY58" fmla="*/ 196057 h 1797050"/>
                  <a:gd name="connsiteX59" fmla="*/ 163513 w 2363788"/>
                  <a:gd name="connsiteY59" fmla="*/ 196850 h 1797050"/>
                  <a:gd name="connsiteX60" fmla="*/ 169863 w 2363788"/>
                  <a:gd name="connsiteY60" fmla="*/ 164306 h 1797050"/>
                  <a:gd name="connsiteX61" fmla="*/ 188913 w 2363788"/>
                  <a:gd name="connsiteY61" fmla="*/ 163513 h 1797050"/>
                  <a:gd name="connsiteX62" fmla="*/ 196057 w 2363788"/>
                  <a:gd name="connsiteY62" fmla="*/ 100806 h 1797050"/>
                  <a:gd name="connsiteX63" fmla="*/ 251619 w 2363788"/>
                  <a:gd name="connsiteY63" fmla="*/ 107950 h 1797050"/>
                  <a:gd name="connsiteX64" fmla="*/ 296863 w 2363788"/>
                  <a:gd name="connsiteY64" fmla="*/ 104775 h 1797050"/>
                  <a:gd name="connsiteX65" fmla="*/ 335757 w 2363788"/>
                  <a:gd name="connsiteY65" fmla="*/ 100807 h 1797050"/>
                  <a:gd name="connsiteX66" fmla="*/ 349251 w 2363788"/>
                  <a:gd name="connsiteY66" fmla="*/ 113507 h 1797050"/>
                  <a:gd name="connsiteX67" fmla="*/ 379412 w 2363788"/>
                  <a:gd name="connsiteY67" fmla="*/ 125413 h 1797050"/>
                  <a:gd name="connsiteX68" fmla="*/ 401638 w 2363788"/>
                  <a:gd name="connsiteY68" fmla="*/ 107950 h 1797050"/>
                  <a:gd name="connsiteX69" fmla="*/ 404813 w 2363788"/>
                  <a:gd name="connsiteY69" fmla="*/ 107950 h 1797050"/>
                  <a:gd name="connsiteX70" fmla="*/ 411163 w 2363788"/>
                  <a:gd name="connsiteY70" fmla="*/ 120650 h 1797050"/>
                  <a:gd name="connsiteX71" fmla="*/ 430213 w 2363788"/>
                  <a:gd name="connsiteY71" fmla="*/ 120650 h 1797050"/>
                  <a:gd name="connsiteX72" fmla="*/ 438151 w 2363788"/>
                  <a:gd name="connsiteY72" fmla="*/ 102394 h 1797050"/>
                  <a:gd name="connsiteX73" fmla="*/ 366713 w 2363788"/>
                  <a:gd name="connsiteY73" fmla="*/ 55563 h 1797050"/>
                  <a:gd name="connsiteX74" fmla="*/ 385763 w 2363788"/>
                  <a:gd name="connsiteY74" fmla="*/ 43656 h 1797050"/>
                  <a:gd name="connsiteX75" fmla="*/ 434976 w 2363788"/>
                  <a:gd name="connsiteY75" fmla="*/ 42862 h 1797050"/>
                  <a:gd name="connsiteX76" fmla="*/ 455613 w 2363788"/>
                  <a:gd name="connsiteY76" fmla="*/ 63500 h 1797050"/>
                  <a:gd name="connsiteX77" fmla="*/ 513557 w 2363788"/>
                  <a:gd name="connsiteY77" fmla="*/ 75406 h 1797050"/>
                  <a:gd name="connsiteX78" fmla="*/ 608013 w 2363788"/>
                  <a:gd name="connsiteY78" fmla="*/ 22225 h 1797050"/>
                  <a:gd name="connsiteX79" fmla="*/ 640557 w 2363788"/>
                  <a:gd name="connsiteY79" fmla="*/ 31750 h 1797050"/>
                  <a:gd name="connsiteX80" fmla="*/ 646113 w 2363788"/>
                  <a:gd name="connsiteY80" fmla="*/ 0 h 1797050"/>
                  <a:gd name="connsiteX81" fmla="*/ 716757 w 2363788"/>
                  <a:gd name="connsiteY81" fmla="*/ 5556 h 1797050"/>
                  <a:gd name="connsiteX82" fmla="*/ 725488 w 2363788"/>
                  <a:gd name="connsiteY82" fmla="*/ 31750 h 1797050"/>
                  <a:gd name="connsiteX83" fmla="*/ 752476 w 2363788"/>
                  <a:gd name="connsiteY83" fmla="*/ 63500 h 1797050"/>
                  <a:gd name="connsiteX84" fmla="*/ 767556 w 2363788"/>
                  <a:gd name="connsiteY84" fmla="*/ 44450 h 1797050"/>
                  <a:gd name="connsiteX85" fmla="*/ 808038 w 2363788"/>
                  <a:gd name="connsiteY85" fmla="*/ 41275 h 1797050"/>
                  <a:gd name="connsiteX86" fmla="*/ 827088 w 2363788"/>
                  <a:gd name="connsiteY86" fmla="*/ 34925 h 1797050"/>
                  <a:gd name="connsiteX87" fmla="*/ 846138 w 2363788"/>
                  <a:gd name="connsiteY87" fmla="*/ 6350 h 1797050"/>
                  <a:gd name="connsiteX88" fmla="*/ 889794 w 2363788"/>
                  <a:gd name="connsiteY88" fmla="*/ 12700 h 1797050"/>
                  <a:gd name="connsiteX89" fmla="*/ 902494 w 2363788"/>
                  <a:gd name="connsiteY89" fmla="*/ 83344 h 1797050"/>
                  <a:gd name="connsiteX90" fmla="*/ 954088 w 2363788"/>
                  <a:gd name="connsiteY90" fmla="*/ 123825 h 1797050"/>
                  <a:gd name="connsiteX91" fmla="*/ 998538 w 2363788"/>
                  <a:gd name="connsiteY91" fmla="*/ 203200 h 1797050"/>
                  <a:gd name="connsiteX92" fmla="*/ 1039020 w 2363788"/>
                  <a:gd name="connsiteY92" fmla="*/ 228600 h 1797050"/>
                  <a:gd name="connsiteX93" fmla="*/ 1075532 w 2363788"/>
                  <a:gd name="connsiteY93" fmla="*/ 230981 h 1797050"/>
                  <a:gd name="connsiteX94" fmla="*/ 1130830 w 2363788"/>
                  <a:gd name="connsiteY94" fmla="*/ 283633 h 1797050"/>
                  <a:gd name="connsiteX95" fmla="*/ 1171046 w 2363788"/>
                  <a:gd name="connsiteY95" fmla="*/ 281517 h 1797050"/>
                  <a:gd name="connsiteX96" fmla="*/ 1208088 w 2363788"/>
                  <a:gd name="connsiteY96" fmla="*/ 317500 h 1797050"/>
                  <a:gd name="connsiteX97" fmla="*/ 1208088 w 2363788"/>
                  <a:gd name="connsiteY97" fmla="*/ 346075 h 1797050"/>
                  <a:gd name="connsiteX98" fmla="*/ 1281113 w 2363788"/>
                  <a:gd name="connsiteY98" fmla="*/ 384175 h 1797050"/>
                  <a:gd name="connsiteX99" fmla="*/ 1303338 w 2363788"/>
                  <a:gd name="connsiteY99" fmla="*/ 416983 h 1797050"/>
                  <a:gd name="connsiteX100" fmla="*/ 1284288 w 2363788"/>
                  <a:gd name="connsiteY100" fmla="*/ 460375 h 1797050"/>
                  <a:gd name="connsiteX101" fmla="*/ 1338263 w 2363788"/>
                  <a:gd name="connsiteY101" fmla="*/ 504825 h 1797050"/>
                  <a:gd name="connsiteX102" fmla="*/ 1380332 w 2363788"/>
                  <a:gd name="connsiteY102" fmla="*/ 503238 h 1797050"/>
                  <a:gd name="connsiteX103" fmla="*/ 1404938 w 2363788"/>
                  <a:gd name="connsiteY103" fmla="*/ 530225 h 1797050"/>
                  <a:gd name="connsiteX104" fmla="*/ 1435895 w 2363788"/>
                  <a:gd name="connsiteY104" fmla="*/ 526475 h 1797050"/>
                  <a:gd name="connsiteX105" fmla="*/ 1470026 w 2363788"/>
                  <a:gd name="connsiteY105" fmla="*/ 548578 h 1797050"/>
                  <a:gd name="connsiteX106" fmla="*/ 1493838 w 2363788"/>
                  <a:gd name="connsiteY106" fmla="*/ 590550 h 1797050"/>
                  <a:gd name="connsiteX107" fmla="*/ 1481932 w 2363788"/>
                  <a:gd name="connsiteY107" fmla="*/ 612775 h 1797050"/>
                  <a:gd name="connsiteX108" fmla="*/ 1452563 w 2363788"/>
                  <a:gd name="connsiteY108" fmla="*/ 622300 h 1797050"/>
                  <a:gd name="connsiteX109" fmla="*/ 1512888 w 2363788"/>
                  <a:gd name="connsiteY109" fmla="*/ 638175 h 1797050"/>
                  <a:gd name="connsiteX110" fmla="*/ 1583532 w 2363788"/>
                  <a:gd name="connsiteY110" fmla="*/ 619919 h 1797050"/>
                  <a:gd name="connsiteX111" fmla="*/ 1624013 w 2363788"/>
                  <a:gd name="connsiteY111" fmla="*/ 613569 h 1797050"/>
                  <a:gd name="connsiteX112" fmla="*/ 1624807 w 2363788"/>
                  <a:gd name="connsiteY112" fmla="*/ 587375 h 1797050"/>
                  <a:gd name="connsiteX113" fmla="*/ 1643063 w 2363788"/>
                  <a:gd name="connsiteY113" fmla="*/ 593725 h 1797050"/>
                  <a:gd name="connsiteX114" fmla="*/ 1700213 w 2363788"/>
                  <a:gd name="connsiteY114" fmla="*/ 611981 h 1797050"/>
                  <a:gd name="connsiteX115" fmla="*/ 1705769 w 2363788"/>
                  <a:gd name="connsiteY115" fmla="*/ 575469 h 1797050"/>
                  <a:gd name="connsiteX116" fmla="*/ 1725613 w 2363788"/>
                  <a:gd name="connsiteY116" fmla="*/ 565150 h 1797050"/>
                  <a:gd name="connsiteX117" fmla="*/ 1804988 w 2363788"/>
                  <a:gd name="connsiteY117" fmla="*/ 508000 h 1797050"/>
                  <a:gd name="connsiteX118" fmla="*/ 1887538 w 2363788"/>
                  <a:gd name="connsiteY118" fmla="*/ 485775 h 1797050"/>
                  <a:gd name="connsiteX119" fmla="*/ 1954213 w 2363788"/>
                  <a:gd name="connsiteY119" fmla="*/ 415925 h 1797050"/>
                  <a:gd name="connsiteX120" fmla="*/ 1978819 w 2363788"/>
                  <a:gd name="connsiteY120" fmla="*/ 409575 h 1797050"/>
                  <a:gd name="connsiteX121" fmla="*/ 2008188 w 2363788"/>
                  <a:gd name="connsiteY121" fmla="*/ 396875 h 1797050"/>
                  <a:gd name="connsiteX122" fmla="*/ 2058194 w 2363788"/>
                  <a:gd name="connsiteY122" fmla="*/ 411956 h 1797050"/>
                  <a:gd name="connsiteX123" fmla="*/ 2079626 w 2363788"/>
                  <a:gd name="connsiteY123" fmla="*/ 452437 h 1797050"/>
                  <a:gd name="connsiteX124" fmla="*/ 2135188 w 2363788"/>
                  <a:gd name="connsiteY124" fmla="*/ 504825 h 1797050"/>
                  <a:gd name="connsiteX125" fmla="*/ 2196307 w 2363788"/>
                  <a:gd name="connsiteY125" fmla="*/ 536575 h 1797050"/>
                  <a:gd name="connsiteX126" fmla="*/ 2250282 w 2363788"/>
                  <a:gd name="connsiteY126" fmla="*/ 523081 h 1797050"/>
                  <a:gd name="connsiteX127" fmla="*/ 2267744 w 2363788"/>
                  <a:gd name="connsiteY127" fmla="*/ 531019 h 1797050"/>
                  <a:gd name="connsiteX128" fmla="*/ 2276475 w 2363788"/>
                  <a:gd name="connsiteY128" fmla="*/ 573881 h 1797050"/>
                  <a:gd name="connsiteX129" fmla="*/ 2325688 w 2363788"/>
                  <a:gd name="connsiteY129" fmla="*/ 606425 h 1797050"/>
                  <a:gd name="connsiteX130" fmla="*/ 2363788 w 2363788"/>
                  <a:gd name="connsiteY130" fmla="*/ 644525 h 1797050"/>
                  <a:gd name="connsiteX131" fmla="*/ 2312445 w 2363788"/>
                  <a:gd name="connsiteY131" fmla="*/ 772537 h 1797050"/>
                  <a:gd name="connsiteX132" fmla="*/ 2274888 w 2363788"/>
                  <a:gd name="connsiteY132" fmla="*/ 895350 h 1797050"/>
                  <a:gd name="connsiteX133" fmla="*/ 2249488 w 2363788"/>
                  <a:gd name="connsiteY133" fmla="*/ 949325 h 1797050"/>
                  <a:gd name="connsiteX134" fmla="*/ 2198688 w 2363788"/>
                  <a:gd name="connsiteY134" fmla="*/ 949325 h 1797050"/>
                  <a:gd name="connsiteX135" fmla="*/ 2176463 w 2363788"/>
                  <a:gd name="connsiteY135" fmla="*/ 993775 h 1797050"/>
                  <a:gd name="connsiteX136" fmla="*/ 2176463 w 2363788"/>
                  <a:gd name="connsiteY136" fmla="*/ 993775 h 1797050"/>
                  <a:gd name="connsiteX137" fmla="*/ 2182813 w 2363788"/>
                  <a:gd name="connsiteY137" fmla="*/ 1022350 h 1797050"/>
                  <a:gd name="connsiteX138" fmla="*/ 2147888 w 2363788"/>
                  <a:gd name="connsiteY138" fmla="*/ 1031875 h 1797050"/>
                  <a:gd name="connsiteX139" fmla="*/ 2097088 w 2363788"/>
                  <a:gd name="connsiteY139" fmla="*/ 1019175 h 1797050"/>
                  <a:gd name="connsiteX140" fmla="*/ 2103438 w 2363788"/>
                  <a:gd name="connsiteY140" fmla="*/ 1073150 h 1797050"/>
                  <a:gd name="connsiteX141" fmla="*/ 2116138 w 2363788"/>
                  <a:gd name="connsiteY141" fmla="*/ 1117600 h 1797050"/>
                  <a:gd name="connsiteX142" fmla="*/ 2052638 w 2363788"/>
                  <a:gd name="connsiteY142" fmla="*/ 1152525 h 1797050"/>
                  <a:gd name="connsiteX143" fmla="*/ 2068513 w 2363788"/>
                  <a:gd name="connsiteY143" fmla="*/ 1174750 h 1797050"/>
                  <a:gd name="connsiteX144" fmla="*/ 2049463 w 2363788"/>
                  <a:gd name="connsiteY144" fmla="*/ 1196975 h 1797050"/>
                  <a:gd name="connsiteX145" fmla="*/ 1970088 w 2363788"/>
                  <a:gd name="connsiteY145" fmla="*/ 1171575 h 1797050"/>
                  <a:gd name="connsiteX146" fmla="*/ 1944688 w 2363788"/>
                  <a:gd name="connsiteY146" fmla="*/ 1187450 h 1797050"/>
                  <a:gd name="connsiteX147" fmla="*/ 1909763 w 2363788"/>
                  <a:gd name="connsiteY147" fmla="*/ 1187450 h 1797050"/>
                  <a:gd name="connsiteX148" fmla="*/ 1909763 w 2363788"/>
                  <a:gd name="connsiteY148" fmla="*/ 1247775 h 1797050"/>
                  <a:gd name="connsiteX149" fmla="*/ 1925638 w 2363788"/>
                  <a:gd name="connsiteY149" fmla="*/ 1263650 h 1797050"/>
                  <a:gd name="connsiteX150" fmla="*/ 1935163 w 2363788"/>
                  <a:gd name="connsiteY150" fmla="*/ 1279525 h 1797050"/>
                  <a:gd name="connsiteX151" fmla="*/ 1944688 w 2363788"/>
                  <a:gd name="connsiteY151" fmla="*/ 1279525 h 1797050"/>
                  <a:gd name="connsiteX152" fmla="*/ 1935163 w 2363788"/>
                  <a:gd name="connsiteY152" fmla="*/ 1304925 h 1797050"/>
                  <a:gd name="connsiteX153" fmla="*/ 1954213 w 2363788"/>
                  <a:gd name="connsiteY153" fmla="*/ 1320800 h 1797050"/>
                  <a:gd name="connsiteX154" fmla="*/ 1951038 w 2363788"/>
                  <a:gd name="connsiteY154" fmla="*/ 1336675 h 1797050"/>
                  <a:gd name="connsiteX155" fmla="*/ 1906588 w 2363788"/>
                  <a:gd name="connsiteY155" fmla="*/ 1336675 h 1797050"/>
                  <a:gd name="connsiteX156" fmla="*/ 1903413 w 2363788"/>
                  <a:gd name="connsiteY156" fmla="*/ 1387475 h 1797050"/>
                  <a:gd name="connsiteX157" fmla="*/ 1903413 w 2363788"/>
                  <a:gd name="connsiteY157" fmla="*/ 1387475 h 1797050"/>
                  <a:gd name="connsiteX158" fmla="*/ 1903413 w 2363788"/>
                  <a:gd name="connsiteY158" fmla="*/ 1406525 h 1797050"/>
                  <a:gd name="connsiteX159" fmla="*/ 1938338 w 2363788"/>
                  <a:gd name="connsiteY159" fmla="*/ 1447800 h 1797050"/>
                  <a:gd name="connsiteX160" fmla="*/ 1992313 w 2363788"/>
                  <a:gd name="connsiteY160" fmla="*/ 1447800 h 1797050"/>
                  <a:gd name="connsiteX161" fmla="*/ 2062163 w 2363788"/>
                  <a:gd name="connsiteY161" fmla="*/ 1476375 h 1797050"/>
                  <a:gd name="connsiteX162" fmla="*/ 2062163 w 2363788"/>
                  <a:gd name="connsiteY162" fmla="*/ 1504950 h 1797050"/>
                  <a:gd name="connsiteX163" fmla="*/ 2036763 w 2363788"/>
                  <a:gd name="connsiteY163" fmla="*/ 1571625 h 1797050"/>
                  <a:gd name="connsiteX164" fmla="*/ 2065338 w 2363788"/>
                  <a:gd name="connsiteY164" fmla="*/ 1587500 h 1797050"/>
                  <a:gd name="connsiteX165" fmla="*/ 2106613 w 2363788"/>
                  <a:gd name="connsiteY165" fmla="*/ 1660525 h 1797050"/>
                  <a:gd name="connsiteX166" fmla="*/ 2055813 w 2363788"/>
                  <a:gd name="connsiteY166" fmla="*/ 1736725 h 1797050"/>
                  <a:gd name="connsiteX167" fmla="*/ 2030413 w 2363788"/>
                  <a:gd name="connsiteY167" fmla="*/ 1730375 h 1797050"/>
                  <a:gd name="connsiteX168" fmla="*/ 2008188 w 2363788"/>
                  <a:gd name="connsiteY168" fmla="*/ 1717675 h 1797050"/>
                  <a:gd name="connsiteX169" fmla="*/ 2001838 w 2363788"/>
                  <a:gd name="connsiteY169" fmla="*/ 1736725 h 1797050"/>
                  <a:gd name="connsiteX170" fmla="*/ 1960563 w 2363788"/>
                  <a:gd name="connsiteY170" fmla="*/ 1746250 h 1797050"/>
                  <a:gd name="connsiteX171" fmla="*/ 1954213 w 2363788"/>
                  <a:gd name="connsiteY171" fmla="*/ 1778000 h 1797050"/>
                  <a:gd name="connsiteX172" fmla="*/ 1903413 w 2363788"/>
                  <a:gd name="connsiteY172" fmla="*/ 1797050 h 1797050"/>
                  <a:gd name="connsiteX173" fmla="*/ 1881188 w 2363788"/>
                  <a:gd name="connsiteY173" fmla="*/ 1758950 h 1797050"/>
                  <a:gd name="connsiteX174" fmla="*/ 1843088 w 2363788"/>
                  <a:gd name="connsiteY174" fmla="*/ 1768475 h 1797050"/>
                  <a:gd name="connsiteX175" fmla="*/ 1846263 w 2363788"/>
                  <a:gd name="connsiteY175" fmla="*/ 1730375 h 1797050"/>
                  <a:gd name="connsiteX176" fmla="*/ 1827213 w 2363788"/>
                  <a:gd name="connsiteY176" fmla="*/ 1704975 h 1797050"/>
                  <a:gd name="connsiteX177" fmla="*/ 1862138 w 2363788"/>
                  <a:gd name="connsiteY177" fmla="*/ 1685925 h 1797050"/>
                  <a:gd name="connsiteX178" fmla="*/ 1804988 w 2363788"/>
                  <a:gd name="connsiteY178" fmla="*/ 1666875 h 1797050"/>
                  <a:gd name="connsiteX179" fmla="*/ 1792288 w 2363788"/>
                  <a:gd name="connsiteY179" fmla="*/ 1692275 h 1797050"/>
                  <a:gd name="connsiteX180" fmla="*/ 1747838 w 2363788"/>
                  <a:gd name="connsiteY180" fmla="*/ 1711325 h 1797050"/>
                  <a:gd name="connsiteX181" fmla="*/ 1741488 w 2363788"/>
                  <a:gd name="connsiteY181" fmla="*/ 1733550 h 1797050"/>
                  <a:gd name="connsiteX182" fmla="*/ 1725613 w 2363788"/>
                  <a:gd name="connsiteY182" fmla="*/ 1739900 h 1797050"/>
                  <a:gd name="connsiteX183" fmla="*/ 1703388 w 2363788"/>
                  <a:gd name="connsiteY183" fmla="*/ 1739900 h 1797050"/>
                  <a:gd name="connsiteX184" fmla="*/ 1716088 w 2363788"/>
                  <a:gd name="connsiteY184" fmla="*/ 1704975 h 1797050"/>
                  <a:gd name="connsiteX185" fmla="*/ 1741488 w 2363788"/>
                  <a:gd name="connsiteY185" fmla="*/ 1679575 h 1797050"/>
                  <a:gd name="connsiteX186" fmla="*/ 1731963 w 2363788"/>
                  <a:gd name="connsiteY186" fmla="*/ 1654175 h 1797050"/>
                  <a:gd name="connsiteX187" fmla="*/ 1709738 w 2363788"/>
                  <a:gd name="connsiteY187" fmla="*/ 1654175 h 1797050"/>
                  <a:gd name="connsiteX188" fmla="*/ 1697038 w 2363788"/>
                  <a:gd name="connsiteY188" fmla="*/ 1679575 h 1797050"/>
                  <a:gd name="connsiteX189" fmla="*/ 1665288 w 2363788"/>
                  <a:gd name="connsiteY189" fmla="*/ 1685925 h 1797050"/>
                  <a:gd name="connsiteX190" fmla="*/ 1630363 w 2363788"/>
                  <a:gd name="connsiteY190" fmla="*/ 1698625 h 1797050"/>
                  <a:gd name="connsiteX191" fmla="*/ 1601788 w 2363788"/>
                  <a:gd name="connsiteY191" fmla="*/ 1670050 h 1797050"/>
                  <a:gd name="connsiteX192" fmla="*/ 1598613 w 2363788"/>
                  <a:gd name="connsiteY192" fmla="*/ 1635125 h 1797050"/>
                  <a:gd name="connsiteX193" fmla="*/ 1570038 w 2363788"/>
                  <a:gd name="connsiteY193" fmla="*/ 1619250 h 1797050"/>
                  <a:gd name="connsiteX194" fmla="*/ 1560513 w 2363788"/>
                  <a:gd name="connsiteY194" fmla="*/ 1584325 h 1797050"/>
                  <a:gd name="connsiteX195" fmla="*/ 1519238 w 2363788"/>
                  <a:gd name="connsiteY195" fmla="*/ 1555750 h 1797050"/>
                  <a:gd name="connsiteX196" fmla="*/ 1500188 w 2363788"/>
                  <a:gd name="connsiteY196" fmla="*/ 1558925 h 1797050"/>
                  <a:gd name="connsiteX197" fmla="*/ 1468438 w 2363788"/>
                  <a:gd name="connsiteY197" fmla="*/ 1603375 h 1797050"/>
                  <a:gd name="connsiteX198" fmla="*/ 1420813 w 2363788"/>
                  <a:gd name="connsiteY198" fmla="*/ 1622425 h 1797050"/>
                  <a:gd name="connsiteX199" fmla="*/ 1395413 w 2363788"/>
                  <a:gd name="connsiteY199" fmla="*/ 1587500 h 1797050"/>
                  <a:gd name="connsiteX200" fmla="*/ 1370013 w 2363788"/>
                  <a:gd name="connsiteY200" fmla="*/ 1587500 h 1797050"/>
                  <a:gd name="connsiteX201" fmla="*/ 1271588 w 2363788"/>
                  <a:gd name="connsiteY201" fmla="*/ 1511300 h 1797050"/>
                  <a:gd name="connsiteX202" fmla="*/ 1277938 w 2363788"/>
                  <a:gd name="connsiteY202" fmla="*/ 1463675 h 1797050"/>
                  <a:gd name="connsiteX203" fmla="*/ 1239838 w 2363788"/>
                  <a:gd name="connsiteY203" fmla="*/ 1457325 h 1797050"/>
                  <a:gd name="connsiteX204" fmla="*/ 1223963 w 2363788"/>
                  <a:gd name="connsiteY204" fmla="*/ 1482725 h 1797050"/>
                  <a:gd name="connsiteX205" fmla="*/ 1189038 w 2363788"/>
                  <a:gd name="connsiteY205" fmla="*/ 1482725 h 1797050"/>
                  <a:gd name="connsiteX206" fmla="*/ 1141413 w 2363788"/>
                  <a:gd name="connsiteY206" fmla="*/ 1460500 h 1797050"/>
                  <a:gd name="connsiteX207" fmla="*/ 1093788 w 2363788"/>
                  <a:gd name="connsiteY207" fmla="*/ 1495425 h 1797050"/>
                  <a:gd name="connsiteX208" fmla="*/ 1100138 w 2363788"/>
                  <a:gd name="connsiteY208" fmla="*/ 1511300 h 1797050"/>
                  <a:gd name="connsiteX209" fmla="*/ 1081088 w 2363788"/>
                  <a:gd name="connsiteY209" fmla="*/ 1530350 h 1797050"/>
                  <a:gd name="connsiteX210" fmla="*/ 1036638 w 2363788"/>
                  <a:gd name="connsiteY210" fmla="*/ 1530350 h 1797050"/>
                  <a:gd name="connsiteX211" fmla="*/ 1008063 w 2363788"/>
                  <a:gd name="connsiteY211" fmla="*/ 1574800 h 1797050"/>
                  <a:gd name="connsiteX212" fmla="*/ 960438 w 2363788"/>
                  <a:gd name="connsiteY212" fmla="*/ 1571625 h 1797050"/>
                  <a:gd name="connsiteX213" fmla="*/ 954088 w 2363788"/>
                  <a:gd name="connsiteY213" fmla="*/ 1587500 h 1797050"/>
                  <a:gd name="connsiteX214" fmla="*/ 966788 w 2363788"/>
                  <a:gd name="connsiteY214" fmla="*/ 1670050 h 1797050"/>
                  <a:gd name="connsiteX215" fmla="*/ 941388 w 2363788"/>
                  <a:gd name="connsiteY215" fmla="*/ 1714500 h 1797050"/>
                  <a:gd name="connsiteX216" fmla="*/ 903288 w 2363788"/>
                  <a:gd name="connsiteY216" fmla="*/ 1720850 h 1797050"/>
                  <a:gd name="connsiteX217" fmla="*/ 900113 w 2363788"/>
                  <a:gd name="connsiteY217" fmla="*/ 1746250 h 1797050"/>
                  <a:gd name="connsiteX218" fmla="*/ 871538 w 2363788"/>
                  <a:gd name="connsiteY218" fmla="*/ 1746250 h 1797050"/>
                  <a:gd name="connsiteX219" fmla="*/ 855663 w 2363788"/>
                  <a:gd name="connsiteY219" fmla="*/ 1758950 h 1797050"/>
                  <a:gd name="connsiteX220" fmla="*/ 849313 w 2363788"/>
                  <a:gd name="connsiteY220" fmla="*/ 1771650 h 1797050"/>
                  <a:gd name="connsiteX221" fmla="*/ 830263 w 2363788"/>
                  <a:gd name="connsiteY221" fmla="*/ 1765300 h 1797050"/>
                  <a:gd name="connsiteX222" fmla="*/ 820738 w 2363788"/>
                  <a:gd name="connsiteY222" fmla="*/ 1752600 h 1797050"/>
                  <a:gd name="connsiteX223" fmla="*/ 792163 w 2363788"/>
                  <a:gd name="connsiteY223" fmla="*/ 1771650 h 1797050"/>
                  <a:gd name="connsiteX224" fmla="*/ 693738 w 2363788"/>
                  <a:gd name="connsiteY224" fmla="*/ 1701800 h 1797050"/>
                  <a:gd name="connsiteX225" fmla="*/ 652463 w 2363788"/>
                  <a:gd name="connsiteY225" fmla="*/ 1720850 h 1797050"/>
                  <a:gd name="connsiteX226" fmla="*/ 617538 w 2363788"/>
                  <a:gd name="connsiteY226" fmla="*/ 1685925 h 1797050"/>
                  <a:gd name="connsiteX227" fmla="*/ 582613 w 2363788"/>
                  <a:gd name="connsiteY227" fmla="*/ 1689100 h 1797050"/>
                  <a:gd name="connsiteX228" fmla="*/ 573088 w 2363788"/>
                  <a:gd name="connsiteY228" fmla="*/ 1609725 h 1797050"/>
                  <a:gd name="connsiteX229" fmla="*/ 525463 w 2363788"/>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261938 w 2363788"/>
                  <a:gd name="connsiteY41" fmla="*/ 536575 h 1797050"/>
                  <a:gd name="connsiteX42" fmla="*/ 217488 w 2363788"/>
                  <a:gd name="connsiteY42" fmla="*/ 504825 h 1797050"/>
                  <a:gd name="connsiteX43" fmla="*/ 179388 w 2363788"/>
                  <a:gd name="connsiteY43" fmla="*/ 469900 h 1797050"/>
                  <a:gd name="connsiteX44" fmla="*/ 177800 w 2363788"/>
                  <a:gd name="connsiteY44" fmla="*/ 415131 h 1797050"/>
                  <a:gd name="connsiteX45" fmla="*/ 125413 w 2363788"/>
                  <a:gd name="connsiteY45" fmla="*/ 412750 h 1797050"/>
                  <a:gd name="connsiteX46" fmla="*/ 92869 w 2363788"/>
                  <a:gd name="connsiteY46" fmla="*/ 403225 h 1797050"/>
                  <a:gd name="connsiteX47" fmla="*/ 77788 w 2363788"/>
                  <a:gd name="connsiteY47" fmla="*/ 422275 h 1797050"/>
                  <a:gd name="connsiteX48" fmla="*/ 39688 w 2363788"/>
                  <a:gd name="connsiteY48" fmla="*/ 420688 h 1797050"/>
                  <a:gd name="connsiteX49" fmla="*/ 0 w 2363788"/>
                  <a:gd name="connsiteY49" fmla="*/ 381794 h 1797050"/>
                  <a:gd name="connsiteX50" fmla="*/ 33338 w 2363788"/>
                  <a:gd name="connsiteY50" fmla="*/ 350838 h 1797050"/>
                  <a:gd name="connsiteX51" fmla="*/ 14288 w 2363788"/>
                  <a:gd name="connsiteY51" fmla="*/ 339725 h 1797050"/>
                  <a:gd name="connsiteX52" fmla="*/ 14288 w 2363788"/>
                  <a:gd name="connsiteY52" fmla="*/ 304800 h 1797050"/>
                  <a:gd name="connsiteX53" fmla="*/ 39688 w 2363788"/>
                  <a:gd name="connsiteY53" fmla="*/ 294481 h 1797050"/>
                  <a:gd name="connsiteX54" fmla="*/ 25400 w 2363788"/>
                  <a:gd name="connsiteY54" fmla="*/ 259556 h 1797050"/>
                  <a:gd name="connsiteX55" fmla="*/ 65883 w 2363788"/>
                  <a:gd name="connsiteY55" fmla="*/ 256381 h 1797050"/>
                  <a:gd name="connsiteX56" fmla="*/ 111126 w 2363788"/>
                  <a:gd name="connsiteY56" fmla="*/ 238125 h 1797050"/>
                  <a:gd name="connsiteX57" fmla="*/ 127794 w 2363788"/>
                  <a:gd name="connsiteY57" fmla="*/ 222250 h 1797050"/>
                  <a:gd name="connsiteX58" fmla="*/ 130969 w 2363788"/>
                  <a:gd name="connsiteY58" fmla="*/ 196057 h 1797050"/>
                  <a:gd name="connsiteX59" fmla="*/ 163513 w 2363788"/>
                  <a:gd name="connsiteY59" fmla="*/ 196850 h 1797050"/>
                  <a:gd name="connsiteX60" fmla="*/ 169863 w 2363788"/>
                  <a:gd name="connsiteY60" fmla="*/ 164306 h 1797050"/>
                  <a:gd name="connsiteX61" fmla="*/ 188913 w 2363788"/>
                  <a:gd name="connsiteY61" fmla="*/ 163513 h 1797050"/>
                  <a:gd name="connsiteX62" fmla="*/ 196057 w 2363788"/>
                  <a:gd name="connsiteY62" fmla="*/ 100806 h 1797050"/>
                  <a:gd name="connsiteX63" fmla="*/ 251619 w 2363788"/>
                  <a:gd name="connsiteY63" fmla="*/ 107950 h 1797050"/>
                  <a:gd name="connsiteX64" fmla="*/ 296863 w 2363788"/>
                  <a:gd name="connsiteY64" fmla="*/ 104775 h 1797050"/>
                  <a:gd name="connsiteX65" fmla="*/ 335757 w 2363788"/>
                  <a:gd name="connsiteY65" fmla="*/ 100807 h 1797050"/>
                  <a:gd name="connsiteX66" fmla="*/ 349251 w 2363788"/>
                  <a:gd name="connsiteY66" fmla="*/ 113507 h 1797050"/>
                  <a:gd name="connsiteX67" fmla="*/ 379412 w 2363788"/>
                  <a:gd name="connsiteY67" fmla="*/ 125413 h 1797050"/>
                  <a:gd name="connsiteX68" fmla="*/ 401638 w 2363788"/>
                  <a:gd name="connsiteY68" fmla="*/ 107950 h 1797050"/>
                  <a:gd name="connsiteX69" fmla="*/ 404813 w 2363788"/>
                  <a:gd name="connsiteY69" fmla="*/ 107950 h 1797050"/>
                  <a:gd name="connsiteX70" fmla="*/ 411163 w 2363788"/>
                  <a:gd name="connsiteY70" fmla="*/ 120650 h 1797050"/>
                  <a:gd name="connsiteX71" fmla="*/ 430213 w 2363788"/>
                  <a:gd name="connsiteY71" fmla="*/ 120650 h 1797050"/>
                  <a:gd name="connsiteX72" fmla="*/ 438151 w 2363788"/>
                  <a:gd name="connsiteY72" fmla="*/ 102394 h 1797050"/>
                  <a:gd name="connsiteX73" fmla="*/ 366713 w 2363788"/>
                  <a:gd name="connsiteY73" fmla="*/ 55563 h 1797050"/>
                  <a:gd name="connsiteX74" fmla="*/ 385763 w 2363788"/>
                  <a:gd name="connsiteY74" fmla="*/ 43656 h 1797050"/>
                  <a:gd name="connsiteX75" fmla="*/ 434976 w 2363788"/>
                  <a:gd name="connsiteY75" fmla="*/ 42862 h 1797050"/>
                  <a:gd name="connsiteX76" fmla="*/ 455613 w 2363788"/>
                  <a:gd name="connsiteY76" fmla="*/ 63500 h 1797050"/>
                  <a:gd name="connsiteX77" fmla="*/ 513557 w 2363788"/>
                  <a:gd name="connsiteY77" fmla="*/ 75406 h 1797050"/>
                  <a:gd name="connsiteX78" fmla="*/ 608013 w 2363788"/>
                  <a:gd name="connsiteY78" fmla="*/ 22225 h 1797050"/>
                  <a:gd name="connsiteX79" fmla="*/ 640557 w 2363788"/>
                  <a:gd name="connsiteY79" fmla="*/ 31750 h 1797050"/>
                  <a:gd name="connsiteX80" fmla="*/ 646113 w 2363788"/>
                  <a:gd name="connsiteY80" fmla="*/ 0 h 1797050"/>
                  <a:gd name="connsiteX81" fmla="*/ 716757 w 2363788"/>
                  <a:gd name="connsiteY81" fmla="*/ 5556 h 1797050"/>
                  <a:gd name="connsiteX82" fmla="*/ 725488 w 2363788"/>
                  <a:gd name="connsiteY82" fmla="*/ 31750 h 1797050"/>
                  <a:gd name="connsiteX83" fmla="*/ 752476 w 2363788"/>
                  <a:gd name="connsiteY83" fmla="*/ 63500 h 1797050"/>
                  <a:gd name="connsiteX84" fmla="*/ 767556 w 2363788"/>
                  <a:gd name="connsiteY84" fmla="*/ 44450 h 1797050"/>
                  <a:gd name="connsiteX85" fmla="*/ 808038 w 2363788"/>
                  <a:gd name="connsiteY85" fmla="*/ 41275 h 1797050"/>
                  <a:gd name="connsiteX86" fmla="*/ 827088 w 2363788"/>
                  <a:gd name="connsiteY86" fmla="*/ 34925 h 1797050"/>
                  <a:gd name="connsiteX87" fmla="*/ 846138 w 2363788"/>
                  <a:gd name="connsiteY87" fmla="*/ 6350 h 1797050"/>
                  <a:gd name="connsiteX88" fmla="*/ 889794 w 2363788"/>
                  <a:gd name="connsiteY88" fmla="*/ 12700 h 1797050"/>
                  <a:gd name="connsiteX89" fmla="*/ 902494 w 2363788"/>
                  <a:gd name="connsiteY89" fmla="*/ 83344 h 1797050"/>
                  <a:gd name="connsiteX90" fmla="*/ 954088 w 2363788"/>
                  <a:gd name="connsiteY90" fmla="*/ 123825 h 1797050"/>
                  <a:gd name="connsiteX91" fmla="*/ 998538 w 2363788"/>
                  <a:gd name="connsiteY91" fmla="*/ 203200 h 1797050"/>
                  <a:gd name="connsiteX92" fmla="*/ 1039020 w 2363788"/>
                  <a:gd name="connsiteY92" fmla="*/ 228600 h 1797050"/>
                  <a:gd name="connsiteX93" fmla="*/ 1075532 w 2363788"/>
                  <a:gd name="connsiteY93" fmla="*/ 230981 h 1797050"/>
                  <a:gd name="connsiteX94" fmla="*/ 1130830 w 2363788"/>
                  <a:gd name="connsiteY94" fmla="*/ 283633 h 1797050"/>
                  <a:gd name="connsiteX95" fmla="*/ 1171046 w 2363788"/>
                  <a:gd name="connsiteY95" fmla="*/ 281517 h 1797050"/>
                  <a:gd name="connsiteX96" fmla="*/ 1208088 w 2363788"/>
                  <a:gd name="connsiteY96" fmla="*/ 317500 h 1797050"/>
                  <a:gd name="connsiteX97" fmla="*/ 1208088 w 2363788"/>
                  <a:gd name="connsiteY97" fmla="*/ 346075 h 1797050"/>
                  <a:gd name="connsiteX98" fmla="*/ 1281113 w 2363788"/>
                  <a:gd name="connsiteY98" fmla="*/ 384175 h 1797050"/>
                  <a:gd name="connsiteX99" fmla="*/ 1303338 w 2363788"/>
                  <a:gd name="connsiteY99" fmla="*/ 416983 h 1797050"/>
                  <a:gd name="connsiteX100" fmla="*/ 1284288 w 2363788"/>
                  <a:gd name="connsiteY100" fmla="*/ 460375 h 1797050"/>
                  <a:gd name="connsiteX101" fmla="*/ 1338263 w 2363788"/>
                  <a:gd name="connsiteY101" fmla="*/ 504825 h 1797050"/>
                  <a:gd name="connsiteX102" fmla="*/ 1380332 w 2363788"/>
                  <a:gd name="connsiteY102" fmla="*/ 503238 h 1797050"/>
                  <a:gd name="connsiteX103" fmla="*/ 1404938 w 2363788"/>
                  <a:gd name="connsiteY103" fmla="*/ 530225 h 1797050"/>
                  <a:gd name="connsiteX104" fmla="*/ 1435895 w 2363788"/>
                  <a:gd name="connsiteY104" fmla="*/ 526475 h 1797050"/>
                  <a:gd name="connsiteX105" fmla="*/ 1470026 w 2363788"/>
                  <a:gd name="connsiteY105" fmla="*/ 548578 h 1797050"/>
                  <a:gd name="connsiteX106" fmla="*/ 1493838 w 2363788"/>
                  <a:gd name="connsiteY106" fmla="*/ 590550 h 1797050"/>
                  <a:gd name="connsiteX107" fmla="*/ 1481932 w 2363788"/>
                  <a:gd name="connsiteY107" fmla="*/ 612775 h 1797050"/>
                  <a:gd name="connsiteX108" fmla="*/ 1452563 w 2363788"/>
                  <a:gd name="connsiteY108" fmla="*/ 622300 h 1797050"/>
                  <a:gd name="connsiteX109" fmla="*/ 1512888 w 2363788"/>
                  <a:gd name="connsiteY109" fmla="*/ 638175 h 1797050"/>
                  <a:gd name="connsiteX110" fmla="*/ 1583532 w 2363788"/>
                  <a:gd name="connsiteY110" fmla="*/ 619919 h 1797050"/>
                  <a:gd name="connsiteX111" fmla="*/ 1624013 w 2363788"/>
                  <a:gd name="connsiteY111" fmla="*/ 613569 h 1797050"/>
                  <a:gd name="connsiteX112" fmla="*/ 1624807 w 2363788"/>
                  <a:gd name="connsiteY112" fmla="*/ 587375 h 1797050"/>
                  <a:gd name="connsiteX113" fmla="*/ 1643063 w 2363788"/>
                  <a:gd name="connsiteY113" fmla="*/ 593725 h 1797050"/>
                  <a:gd name="connsiteX114" fmla="*/ 1700213 w 2363788"/>
                  <a:gd name="connsiteY114" fmla="*/ 611981 h 1797050"/>
                  <a:gd name="connsiteX115" fmla="*/ 1705769 w 2363788"/>
                  <a:gd name="connsiteY115" fmla="*/ 575469 h 1797050"/>
                  <a:gd name="connsiteX116" fmla="*/ 1725613 w 2363788"/>
                  <a:gd name="connsiteY116" fmla="*/ 565150 h 1797050"/>
                  <a:gd name="connsiteX117" fmla="*/ 1804988 w 2363788"/>
                  <a:gd name="connsiteY117" fmla="*/ 508000 h 1797050"/>
                  <a:gd name="connsiteX118" fmla="*/ 1887538 w 2363788"/>
                  <a:gd name="connsiteY118" fmla="*/ 485775 h 1797050"/>
                  <a:gd name="connsiteX119" fmla="*/ 1954213 w 2363788"/>
                  <a:gd name="connsiteY119" fmla="*/ 415925 h 1797050"/>
                  <a:gd name="connsiteX120" fmla="*/ 1978819 w 2363788"/>
                  <a:gd name="connsiteY120" fmla="*/ 409575 h 1797050"/>
                  <a:gd name="connsiteX121" fmla="*/ 2008188 w 2363788"/>
                  <a:gd name="connsiteY121" fmla="*/ 396875 h 1797050"/>
                  <a:gd name="connsiteX122" fmla="*/ 2058194 w 2363788"/>
                  <a:gd name="connsiteY122" fmla="*/ 411956 h 1797050"/>
                  <a:gd name="connsiteX123" fmla="*/ 2079626 w 2363788"/>
                  <a:gd name="connsiteY123" fmla="*/ 452437 h 1797050"/>
                  <a:gd name="connsiteX124" fmla="*/ 2135188 w 2363788"/>
                  <a:gd name="connsiteY124" fmla="*/ 504825 h 1797050"/>
                  <a:gd name="connsiteX125" fmla="*/ 2196307 w 2363788"/>
                  <a:gd name="connsiteY125" fmla="*/ 536575 h 1797050"/>
                  <a:gd name="connsiteX126" fmla="*/ 2250282 w 2363788"/>
                  <a:gd name="connsiteY126" fmla="*/ 523081 h 1797050"/>
                  <a:gd name="connsiteX127" fmla="*/ 2267744 w 2363788"/>
                  <a:gd name="connsiteY127" fmla="*/ 531019 h 1797050"/>
                  <a:gd name="connsiteX128" fmla="*/ 2276475 w 2363788"/>
                  <a:gd name="connsiteY128" fmla="*/ 573881 h 1797050"/>
                  <a:gd name="connsiteX129" fmla="*/ 2325688 w 2363788"/>
                  <a:gd name="connsiteY129" fmla="*/ 606425 h 1797050"/>
                  <a:gd name="connsiteX130" fmla="*/ 2363788 w 2363788"/>
                  <a:gd name="connsiteY130" fmla="*/ 644525 h 1797050"/>
                  <a:gd name="connsiteX131" fmla="*/ 2312445 w 2363788"/>
                  <a:gd name="connsiteY131" fmla="*/ 772537 h 1797050"/>
                  <a:gd name="connsiteX132" fmla="*/ 2274888 w 2363788"/>
                  <a:gd name="connsiteY132" fmla="*/ 895350 h 1797050"/>
                  <a:gd name="connsiteX133" fmla="*/ 2249488 w 2363788"/>
                  <a:gd name="connsiteY133" fmla="*/ 949325 h 1797050"/>
                  <a:gd name="connsiteX134" fmla="*/ 2198688 w 2363788"/>
                  <a:gd name="connsiteY134" fmla="*/ 949325 h 1797050"/>
                  <a:gd name="connsiteX135" fmla="*/ 2176463 w 2363788"/>
                  <a:gd name="connsiteY135" fmla="*/ 993775 h 1797050"/>
                  <a:gd name="connsiteX136" fmla="*/ 2176463 w 2363788"/>
                  <a:gd name="connsiteY136" fmla="*/ 993775 h 1797050"/>
                  <a:gd name="connsiteX137" fmla="*/ 2182813 w 2363788"/>
                  <a:gd name="connsiteY137" fmla="*/ 1022350 h 1797050"/>
                  <a:gd name="connsiteX138" fmla="*/ 2147888 w 2363788"/>
                  <a:gd name="connsiteY138" fmla="*/ 1031875 h 1797050"/>
                  <a:gd name="connsiteX139" fmla="*/ 2097088 w 2363788"/>
                  <a:gd name="connsiteY139" fmla="*/ 1019175 h 1797050"/>
                  <a:gd name="connsiteX140" fmla="*/ 2103438 w 2363788"/>
                  <a:gd name="connsiteY140" fmla="*/ 1073150 h 1797050"/>
                  <a:gd name="connsiteX141" fmla="*/ 2116138 w 2363788"/>
                  <a:gd name="connsiteY141" fmla="*/ 1117600 h 1797050"/>
                  <a:gd name="connsiteX142" fmla="*/ 2052638 w 2363788"/>
                  <a:gd name="connsiteY142" fmla="*/ 1152525 h 1797050"/>
                  <a:gd name="connsiteX143" fmla="*/ 2068513 w 2363788"/>
                  <a:gd name="connsiteY143" fmla="*/ 1174750 h 1797050"/>
                  <a:gd name="connsiteX144" fmla="*/ 2049463 w 2363788"/>
                  <a:gd name="connsiteY144" fmla="*/ 1196975 h 1797050"/>
                  <a:gd name="connsiteX145" fmla="*/ 1970088 w 2363788"/>
                  <a:gd name="connsiteY145" fmla="*/ 1171575 h 1797050"/>
                  <a:gd name="connsiteX146" fmla="*/ 1944688 w 2363788"/>
                  <a:gd name="connsiteY146" fmla="*/ 1187450 h 1797050"/>
                  <a:gd name="connsiteX147" fmla="*/ 1909763 w 2363788"/>
                  <a:gd name="connsiteY147" fmla="*/ 1187450 h 1797050"/>
                  <a:gd name="connsiteX148" fmla="*/ 1909763 w 2363788"/>
                  <a:gd name="connsiteY148" fmla="*/ 1247775 h 1797050"/>
                  <a:gd name="connsiteX149" fmla="*/ 1925638 w 2363788"/>
                  <a:gd name="connsiteY149" fmla="*/ 1263650 h 1797050"/>
                  <a:gd name="connsiteX150" fmla="*/ 1935163 w 2363788"/>
                  <a:gd name="connsiteY150" fmla="*/ 1279525 h 1797050"/>
                  <a:gd name="connsiteX151" fmla="*/ 1944688 w 2363788"/>
                  <a:gd name="connsiteY151" fmla="*/ 1279525 h 1797050"/>
                  <a:gd name="connsiteX152" fmla="*/ 1935163 w 2363788"/>
                  <a:gd name="connsiteY152" fmla="*/ 1304925 h 1797050"/>
                  <a:gd name="connsiteX153" fmla="*/ 1954213 w 2363788"/>
                  <a:gd name="connsiteY153" fmla="*/ 1320800 h 1797050"/>
                  <a:gd name="connsiteX154" fmla="*/ 1951038 w 2363788"/>
                  <a:gd name="connsiteY154" fmla="*/ 1336675 h 1797050"/>
                  <a:gd name="connsiteX155" fmla="*/ 1906588 w 2363788"/>
                  <a:gd name="connsiteY155" fmla="*/ 1336675 h 1797050"/>
                  <a:gd name="connsiteX156" fmla="*/ 1903413 w 2363788"/>
                  <a:gd name="connsiteY156" fmla="*/ 1387475 h 1797050"/>
                  <a:gd name="connsiteX157" fmla="*/ 1903413 w 2363788"/>
                  <a:gd name="connsiteY157" fmla="*/ 1387475 h 1797050"/>
                  <a:gd name="connsiteX158" fmla="*/ 1903413 w 2363788"/>
                  <a:gd name="connsiteY158" fmla="*/ 1406525 h 1797050"/>
                  <a:gd name="connsiteX159" fmla="*/ 1938338 w 2363788"/>
                  <a:gd name="connsiteY159" fmla="*/ 1447800 h 1797050"/>
                  <a:gd name="connsiteX160" fmla="*/ 1992313 w 2363788"/>
                  <a:gd name="connsiteY160" fmla="*/ 1447800 h 1797050"/>
                  <a:gd name="connsiteX161" fmla="*/ 2062163 w 2363788"/>
                  <a:gd name="connsiteY161" fmla="*/ 1476375 h 1797050"/>
                  <a:gd name="connsiteX162" fmla="*/ 2062163 w 2363788"/>
                  <a:gd name="connsiteY162" fmla="*/ 1504950 h 1797050"/>
                  <a:gd name="connsiteX163" fmla="*/ 2036763 w 2363788"/>
                  <a:gd name="connsiteY163" fmla="*/ 1571625 h 1797050"/>
                  <a:gd name="connsiteX164" fmla="*/ 2065338 w 2363788"/>
                  <a:gd name="connsiteY164" fmla="*/ 1587500 h 1797050"/>
                  <a:gd name="connsiteX165" fmla="*/ 2106613 w 2363788"/>
                  <a:gd name="connsiteY165" fmla="*/ 1660525 h 1797050"/>
                  <a:gd name="connsiteX166" fmla="*/ 2055813 w 2363788"/>
                  <a:gd name="connsiteY166" fmla="*/ 1736725 h 1797050"/>
                  <a:gd name="connsiteX167" fmla="*/ 2030413 w 2363788"/>
                  <a:gd name="connsiteY167" fmla="*/ 1730375 h 1797050"/>
                  <a:gd name="connsiteX168" fmla="*/ 2008188 w 2363788"/>
                  <a:gd name="connsiteY168" fmla="*/ 1717675 h 1797050"/>
                  <a:gd name="connsiteX169" fmla="*/ 2001838 w 2363788"/>
                  <a:gd name="connsiteY169" fmla="*/ 1736725 h 1797050"/>
                  <a:gd name="connsiteX170" fmla="*/ 1960563 w 2363788"/>
                  <a:gd name="connsiteY170" fmla="*/ 1746250 h 1797050"/>
                  <a:gd name="connsiteX171" fmla="*/ 1954213 w 2363788"/>
                  <a:gd name="connsiteY171" fmla="*/ 1778000 h 1797050"/>
                  <a:gd name="connsiteX172" fmla="*/ 1903413 w 2363788"/>
                  <a:gd name="connsiteY172" fmla="*/ 1797050 h 1797050"/>
                  <a:gd name="connsiteX173" fmla="*/ 1881188 w 2363788"/>
                  <a:gd name="connsiteY173" fmla="*/ 1758950 h 1797050"/>
                  <a:gd name="connsiteX174" fmla="*/ 1843088 w 2363788"/>
                  <a:gd name="connsiteY174" fmla="*/ 1768475 h 1797050"/>
                  <a:gd name="connsiteX175" fmla="*/ 1846263 w 2363788"/>
                  <a:gd name="connsiteY175" fmla="*/ 1730375 h 1797050"/>
                  <a:gd name="connsiteX176" fmla="*/ 1827213 w 2363788"/>
                  <a:gd name="connsiteY176" fmla="*/ 1704975 h 1797050"/>
                  <a:gd name="connsiteX177" fmla="*/ 1862138 w 2363788"/>
                  <a:gd name="connsiteY177" fmla="*/ 1685925 h 1797050"/>
                  <a:gd name="connsiteX178" fmla="*/ 1804988 w 2363788"/>
                  <a:gd name="connsiteY178" fmla="*/ 1666875 h 1797050"/>
                  <a:gd name="connsiteX179" fmla="*/ 1792288 w 2363788"/>
                  <a:gd name="connsiteY179" fmla="*/ 1692275 h 1797050"/>
                  <a:gd name="connsiteX180" fmla="*/ 1747838 w 2363788"/>
                  <a:gd name="connsiteY180" fmla="*/ 1711325 h 1797050"/>
                  <a:gd name="connsiteX181" fmla="*/ 1741488 w 2363788"/>
                  <a:gd name="connsiteY181" fmla="*/ 1733550 h 1797050"/>
                  <a:gd name="connsiteX182" fmla="*/ 1725613 w 2363788"/>
                  <a:gd name="connsiteY182" fmla="*/ 1739900 h 1797050"/>
                  <a:gd name="connsiteX183" fmla="*/ 1703388 w 2363788"/>
                  <a:gd name="connsiteY183" fmla="*/ 1739900 h 1797050"/>
                  <a:gd name="connsiteX184" fmla="*/ 1716088 w 2363788"/>
                  <a:gd name="connsiteY184" fmla="*/ 1704975 h 1797050"/>
                  <a:gd name="connsiteX185" fmla="*/ 1741488 w 2363788"/>
                  <a:gd name="connsiteY185" fmla="*/ 1679575 h 1797050"/>
                  <a:gd name="connsiteX186" fmla="*/ 1731963 w 2363788"/>
                  <a:gd name="connsiteY186" fmla="*/ 1654175 h 1797050"/>
                  <a:gd name="connsiteX187" fmla="*/ 1709738 w 2363788"/>
                  <a:gd name="connsiteY187" fmla="*/ 1654175 h 1797050"/>
                  <a:gd name="connsiteX188" fmla="*/ 1697038 w 2363788"/>
                  <a:gd name="connsiteY188" fmla="*/ 1679575 h 1797050"/>
                  <a:gd name="connsiteX189" fmla="*/ 1665288 w 2363788"/>
                  <a:gd name="connsiteY189" fmla="*/ 1685925 h 1797050"/>
                  <a:gd name="connsiteX190" fmla="*/ 1630363 w 2363788"/>
                  <a:gd name="connsiteY190" fmla="*/ 1698625 h 1797050"/>
                  <a:gd name="connsiteX191" fmla="*/ 1601788 w 2363788"/>
                  <a:gd name="connsiteY191" fmla="*/ 1670050 h 1797050"/>
                  <a:gd name="connsiteX192" fmla="*/ 1598613 w 2363788"/>
                  <a:gd name="connsiteY192" fmla="*/ 1635125 h 1797050"/>
                  <a:gd name="connsiteX193" fmla="*/ 1570038 w 2363788"/>
                  <a:gd name="connsiteY193" fmla="*/ 1619250 h 1797050"/>
                  <a:gd name="connsiteX194" fmla="*/ 1560513 w 2363788"/>
                  <a:gd name="connsiteY194" fmla="*/ 1584325 h 1797050"/>
                  <a:gd name="connsiteX195" fmla="*/ 1519238 w 2363788"/>
                  <a:gd name="connsiteY195" fmla="*/ 1555750 h 1797050"/>
                  <a:gd name="connsiteX196" fmla="*/ 1500188 w 2363788"/>
                  <a:gd name="connsiteY196" fmla="*/ 1558925 h 1797050"/>
                  <a:gd name="connsiteX197" fmla="*/ 1468438 w 2363788"/>
                  <a:gd name="connsiteY197" fmla="*/ 1603375 h 1797050"/>
                  <a:gd name="connsiteX198" fmla="*/ 1420813 w 2363788"/>
                  <a:gd name="connsiteY198" fmla="*/ 1622425 h 1797050"/>
                  <a:gd name="connsiteX199" fmla="*/ 1395413 w 2363788"/>
                  <a:gd name="connsiteY199" fmla="*/ 1587500 h 1797050"/>
                  <a:gd name="connsiteX200" fmla="*/ 1370013 w 2363788"/>
                  <a:gd name="connsiteY200" fmla="*/ 1587500 h 1797050"/>
                  <a:gd name="connsiteX201" fmla="*/ 1271588 w 2363788"/>
                  <a:gd name="connsiteY201" fmla="*/ 1511300 h 1797050"/>
                  <a:gd name="connsiteX202" fmla="*/ 1277938 w 2363788"/>
                  <a:gd name="connsiteY202" fmla="*/ 1463675 h 1797050"/>
                  <a:gd name="connsiteX203" fmla="*/ 1239838 w 2363788"/>
                  <a:gd name="connsiteY203" fmla="*/ 1457325 h 1797050"/>
                  <a:gd name="connsiteX204" fmla="*/ 1223963 w 2363788"/>
                  <a:gd name="connsiteY204" fmla="*/ 1482725 h 1797050"/>
                  <a:gd name="connsiteX205" fmla="*/ 1189038 w 2363788"/>
                  <a:gd name="connsiteY205" fmla="*/ 1482725 h 1797050"/>
                  <a:gd name="connsiteX206" fmla="*/ 1141413 w 2363788"/>
                  <a:gd name="connsiteY206" fmla="*/ 1460500 h 1797050"/>
                  <a:gd name="connsiteX207" fmla="*/ 1093788 w 2363788"/>
                  <a:gd name="connsiteY207" fmla="*/ 1495425 h 1797050"/>
                  <a:gd name="connsiteX208" fmla="*/ 1100138 w 2363788"/>
                  <a:gd name="connsiteY208" fmla="*/ 1511300 h 1797050"/>
                  <a:gd name="connsiteX209" fmla="*/ 1081088 w 2363788"/>
                  <a:gd name="connsiteY209" fmla="*/ 1530350 h 1797050"/>
                  <a:gd name="connsiteX210" fmla="*/ 1036638 w 2363788"/>
                  <a:gd name="connsiteY210" fmla="*/ 1530350 h 1797050"/>
                  <a:gd name="connsiteX211" fmla="*/ 1008063 w 2363788"/>
                  <a:gd name="connsiteY211" fmla="*/ 1574800 h 1797050"/>
                  <a:gd name="connsiteX212" fmla="*/ 960438 w 2363788"/>
                  <a:gd name="connsiteY212" fmla="*/ 1571625 h 1797050"/>
                  <a:gd name="connsiteX213" fmla="*/ 954088 w 2363788"/>
                  <a:gd name="connsiteY213" fmla="*/ 1587500 h 1797050"/>
                  <a:gd name="connsiteX214" fmla="*/ 966788 w 2363788"/>
                  <a:gd name="connsiteY214" fmla="*/ 1670050 h 1797050"/>
                  <a:gd name="connsiteX215" fmla="*/ 941388 w 2363788"/>
                  <a:gd name="connsiteY215" fmla="*/ 1714500 h 1797050"/>
                  <a:gd name="connsiteX216" fmla="*/ 903288 w 2363788"/>
                  <a:gd name="connsiteY216" fmla="*/ 1720850 h 1797050"/>
                  <a:gd name="connsiteX217" fmla="*/ 900113 w 2363788"/>
                  <a:gd name="connsiteY217" fmla="*/ 1746250 h 1797050"/>
                  <a:gd name="connsiteX218" fmla="*/ 871538 w 2363788"/>
                  <a:gd name="connsiteY218" fmla="*/ 1746250 h 1797050"/>
                  <a:gd name="connsiteX219" fmla="*/ 855663 w 2363788"/>
                  <a:gd name="connsiteY219" fmla="*/ 1758950 h 1797050"/>
                  <a:gd name="connsiteX220" fmla="*/ 849313 w 2363788"/>
                  <a:gd name="connsiteY220" fmla="*/ 1771650 h 1797050"/>
                  <a:gd name="connsiteX221" fmla="*/ 830263 w 2363788"/>
                  <a:gd name="connsiteY221" fmla="*/ 1765300 h 1797050"/>
                  <a:gd name="connsiteX222" fmla="*/ 820738 w 2363788"/>
                  <a:gd name="connsiteY222" fmla="*/ 1752600 h 1797050"/>
                  <a:gd name="connsiteX223" fmla="*/ 792163 w 2363788"/>
                  <a:gd name="connsiteY223" fmla="*/ 1771650 h 1797050"/>
                  <a:gd name="connsiteX224" fmla="*/ 693738 w 2363788"/>
                  <a:gd name="connsiteY224" fmla="*/ 1701800 h 1797050"/>
                  <a:gd name="connsiteX225" fmla="*/ 652463 w 2363788"/>
                  <a:gd name="connsiteY225" fmla="*/ 1720850 h 1797050"/>
                  <a:gd name="connsiteX226" fmla="*/ 617538 w 2363788"/>
                  <a:gd name="connsiteY226" fmla="*/ 1685925 h 1797050"/>
                  <a:gd name="connsiteX227" fmla="*/ 582613 w 2363788"/>
                  <a:gd name="connsiteY227" fmla="*/ 1689100 h 1797050"/>
                  <a:gd name="connsiteX228" fmla="*/ 573088 w 2363788"/>
                  <a:gd name="connsiteY228" fmla="*/ 1609725 h 1797050"/>
                  <a:gd name="connsiteX229" fmla="*/ 525463 w 2363788"/>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261938 w 2363788"/>
                  <a:gd name="connsiteY41" fmla="*/ 536575 h 1797050"/>
                  <a:gd name="connsiteX42" fmla="*/ 217488 w 2363788"/>
                  <a:gd name="connsiteY42" fmla="*/ 504825 h 1797050"/>
                  <a:gd name="connsiteX43" fmla="*/ 179388 w 2363788"/>
                  <a:gd name="connsiteY43" fmla="*/ 469900 h 1797050"/>
                  <a:gd name="connsiteX44" fmla="*/ 177800 w 2363788"/>
                  <a:gd name="connsiteY44" fmla="*/ 415131 h 1797050"/>
                  <a:gd name="connsiteX45" fmla="*/ 128588 w 2363788"/>
                  <a:gd name="connsiteY45" fmla="*/ 415925 h 1797050"/>
                  <a:gd name="connsiteX46" fmla="*/ 92869 w 2363788"/>
                  <a:gd name="connsiteY46" fmla="*/ 403225 h 1797050"/>
                  <a:gd name="connsiteX47" fmla="*/ 77788 w 2363788"/>
                  <a:gd name="connsiteY47" fmla="*/ 422275 h 1797050"/>
                  <a:gd name="connsiteX48" fmla="*/ 39688 w 2363788"/>
                  <a:gd name="connsiteY48" fmla="*/ 420688 h 1797050"/>
                  <a:gd name="connsiteX49" fmla="*/ 0 w 2363788"/>
                  <a:gd name="connsiteY49" fmla="*/ 381794 h 1797050"/>
                  <a:gd name="connsiteX50" fmla="*/ 33338 w 2363788"/>
                  <a:gd name="connsiteY50" fmla="*/ 350838 h 1797050"/>
                  <a:gd name="connsiteX51" fmla="*/ 14288 w 2363788"/>
                  <a:gd name="connsiteY51" fmla="*/ 339725 h 1797050"/>
                  <a:gd name="connsiteX52" fmla="*/ 14288 w 2363788"/>
                  <a:gd name="connsiteY52" fmla="*/ 304800 h 1797050"/>
                  <a:gd name="connsiteX53" fmla="*/ 39688 w 2363788"/>
                  <a:gd name="connsiteY53" fmla="*/ 294481 h 1797050"/>
                  <a:gd name="connsiteX54" fmla="*/ 25400 w 2363788"/>
                  <a:gd name="connsiteY54" fmla="*/ 259556 h 1797050"/>
                  <a:gd name="connsiteX55" fmla="*/ 65883 w 2363788"/>
                  <a:gd name="connsiteY55" fmla="*/ 256381 h 1797050"/>
                  <a:gd name="connsiteX56" fmla="*/ 111126 w 2363788"/>
                  <a:gd name="connsiteY56" fmla="*/ 238125 h 1797050"/>
                  <a:gd name="connsiteX57" fmla="*/ 127794 w 2363788"/>
                  <a:gd name="connsiteY57" fmla="*/ 222250 h 1797050"/>
                  <a:gd name="connsiteX58" fmla="*/ 130969 w 2363788"/>
                  <a:gd name="connsiteY58" fmla="*/ 196057 h 1797050"/>
                  <a:gd name="connsiteX59" fmla="*/ 163513 w 2363788"/>
                  <a:gd name="connsiteY59" fmla="*/ 196850 h 1797050"/>
                  <a:gd name="connsiteX60" fmla="*/ 169863 w 2363788"/>
                  <a:gd name="connsiteY60" fmla="*/ 164306 h 1797050"/>
                  <a:gd name="connsiteX61" fmla="*/ 188913 w 2363788"/>
                  <a:gd name="connsiteY61" fmla="*/ 163513 h 1797050"/>
                  <a:gd name="connsiteX62" fmla="*/ 196057 w 2363788"/>
                  <a:gd name="connsiteY62" fmla="*/ 100806 h 1797050"/>
                  <a:gd name="connsiteX63" fmla="*/ 251619 w 2363788"/>
                  <a:gd name="connsiteY63" fmla="*/ 107950 h 1797050"/>
                  <a:gd name="connsiteX64" fmla="*/ 296863 w 2363788"/>
                  <a:gd name="connsiteY64" fmla="*/ 104775 h 1797050"/>
                  <a:gd name="connsiteX65" fmla="*/ 335757 w 2363788"/>
                  <a:gd name="connsiteY65" fmla="*/ 100807 h 1797050"/>
                  <a:gd name="connsiteX66" fmla="*/ 349251 w 2363788"/>
                  <a:gd name="connsiteY66" fmla="*/ 113507 h 1797050"/>
                  <a:gd name="connsiteX67" fmla="*/ 379412 w 2363788"/>
                  <a:gd name="connsiteY67" fmla="*/ 125413 h 1797050"/>
                  <a:gd name="connsiteX68" fmla="*/ 401638 w 2363788"/>
                  <a:gd name="connsiteY68" fmla="*/ 107950 h 1797050"/>
                  <a:gd name="connsiteX69" fmla="*/ 404813 w 2363788"/>
                  <a:gd name="connsiteY69" fmla="*/ 107950 h 1797050"/>
                  <a:gd name="connsiteX70" fmla="*/ 411163 w 2363788"/>
                  <a:gd name="connsiteY70" fmla="*/ 120650 h 1797050"/>
                  <a:gd name="connsiteX71" fmla="*/ 430213 w 2363788"/>
                  <a:gd name="connsiteY71" fmla="*/ 120650 h 1797050"/>
                  <a:gd name="connsiteX72" fmla="*/ 438151 w 2363788"/>
                  <a:gd name="connsiteY72" fmla="*/ 102394 h 1797050"/>
                  <a:gd name="connsiteX73" fmla="*/ 366713 w 2363788"/>
                  <a:gd name="connsiteY73" fmla="*/ 55563 h 1797050"/>
                  <a:gd name="connsiteX74" fmla="*/ 385763 w 2363788"/>
                  <a:gd name="connsiteY74" fmla="*/ 43656 h 1797050"/>
                  <a:gd name="connsiteX75" fmla="*/ 434976 w 2363788"/>
                  <a:gd name="connsiteY75" fmla="*/ 42862 h 1797050"/>
                  <a:gd name="connsiteX76" fmla="*/ 455613 w 2363788"/>
                  <a:gd name="connsiteY76" fmla="*/ 63500 h 1797050"/>
                  <a:gd name="connsiteX77" fmla="*/ 513557 w 2363788"/>
                  <a:gd name="connsiteY77" fmla="*/ 75406 h 1797050"/>
                  <a:gd name="connsiteX78" fmla="*/ 608013 w 2363788"/>
                  <a:gd name="connsiteY78" fmla="*/ 22225 h 1797050"/>
                  <a:gd name="connsiteX79" fmla="*/ 640557 w 2363788"/>
                  <a:gd name="connsiteY79" fmla="*/ 31750 h 1797050"/>
                  <a:gd name="connsiteX80" fmla="*/ 646113 w 2363788"/>
                  <a:gd name="connsiteY80" fmla="*/ 0 h 1797050"/>
                  <a:gd name="connsiteX81" fmla="*/ 716757 w 2363788"/>
                  <a:gd name="connsiteY81" fmla="*/ 5556 h 1797050"/>
                  <a:gd name="connsiteX82" fmla="*/ 725488 w 2363788"/>
                  <a:gd name="connsiteY82" fmla="*/ 31750 h 1797050"/>
                  <a:gd name="connsiteX83" fmla="*/ 752476 w 2363788"/>
                  <a:gd name="connsiteY83" fmla="*/ 63500 h 1797050"/>
                  <a:gd name="connsiteX84" fmla="*/ 767556 w 2363788"/>
                  <a:gd name="connsiteY84" fmla="*/ 44450 h 1797050"/>
                  <a:gd name="connsiteX85" fmla="*/ 808038 w 2363788"/>
                  <a:gd name="connsiteY85" fmla="*/ 41275 h 1797050"/>
                  <a:gd name="connsiteX86" fmla="*/ 827088 w 2363788"/>
                  <a:gd name="connsiteY86" fmla="*/ 34925 h 1797050"/>
                  <a:gd name="connsiteX87" fmla="*/ 846138 w 2363788"/>
                  <a:gd name="connsiteY87" fmla="*/ 6350 h 1797050"/>
                  <a:gd name="connsiteX88" fmla="*/ 889794 w 2363788"/>
                  <a:gd name="connsiteY88" fmla="*/ 12700 h 1797050"/>
                  <a:gd name="connsiteX89" fmla="*/ 902494 w 2363788"/>
                  <a:gd name="connsiteY89" fmla="*/ 83344 h 1797050"/>
                  <a:gd name="connsiteX90" fmla="*/ 954088 w 2363788"/>
                  <a:gd name="connsiteY90" fmla="*/ 123825 h 1797050"/>
                  <a:gd name="connsiteX91" fmla="*/ 998538 w 2363788"/>
                  <a:gd name="connsiteY91" fmla="*/ 203200 h 1797050"/>
                  <a:gd name="connsiteX92" fmla="*/ 1039020 w 2363788"/>
                  <a:gd name="connsiteY92" fmla="*/ 228600 h 1797050"/>
                  <a:gd name="connsiteX93" fmla="*/ 1075532 w 2363788"/>
                  <a:gd name="connsiteY93" fmla="*/ 230981 h 1797050"/>
                  <a:gd name="connsiteX94" fmla="*/ 1130830 w 2363788"/>
                  <a:gd name="connsiteY94" fmla="*/ 283633 h 1797050"/>
                  <a:gd name="connsiteX95" fmla="*/ 1171046 w 2363788"/>
                  <a:gd name="connsiteY95" fmla="*/ 281517 h 1797050"/>
                  <a:gd name="connsiteX96" fmla="*/ 1208088 w 2363788"/>
                  <a:gd name="connsiteY96" fmla="*/ 317500 h 1797050"/>
                  <a:gd name="connsiteX97" fmla="*/ 1208088 w 2363788"/>
                  <a:gd name="connsiteY97" fmla="*/ 346075 h 1797050"/>
                  <a:gd name="connsiteX98" fmla="*/ 1281113 w 2363788"/>
                  <a:gd name="connsiteY98" fmla="*/ 384175 h 1797050"/>
                  <a:gd name="connsiteX99" fmla="*/ 1303338 w 2363788"/>
                  <a:gd name="connsiteY99" fmla="*/ 416983 h 1797050"/>
                  <a:gd name="connsiteX100" fmla="*/ 1284288 w 2363788"/>
                  <a:gd name="connsiteY100" fmla="*/ 460375 h 1797050"/>
                  <a:gd name="connsiteX101" fmla="*/ 1338263 w 2363788"/>
                  <a:gd name="connsiteY101" fmla="*/ 504825 h 1797050"/>
                  <a:gd name="connsiteX102" fmla="*/ 1380332 w 2363788"/>
                  <a:gd name="connsiteY102" fmla="*/ 503238 h 1797050"/>
                  <a:gd name="connsiteX103" fmla="*/ 1404938 w 2363788"/>
                  <a:gd name="connsiteY103" fmla="*/ 530225 h 1797050"/>
                  <a:gd name="connsiteX104" fmla="*/ 1435895 w 2363788"/>
                  <a:gd name="connsiteY104" fmla="*/ 526475 h 1797050"/>
                  <a:gd name="connsiteX105" fmla="*/ 1470026 w 2363788"/>
                  <a:gd name="connsiteY105" fmla="*/ 548578 h 1797050"/>
                  <a:gd name="connsiteX106" fmla="*/ 1493838 w 2363788"/>
                  <a:gd name="connsiteY106" fmla="*/ 590550 h 1797050"/>
                  <a:gd name="connsiteX107" fmla="*/ 1481932 w 2363788"/>
                  <a:gd name="connsiteY107" fmla="*/ 612775 h 1797050"/>
                  <a:gd name="connsiteX108" fmla="*/ 1452563 w 2363788"/>
                  <a:gd name="connsiteY108" fmla="*/ 622300 h 1797050"/>
                  <a:gd name="connsiteX109" fmla="*/ 1512888 w 2363788"/>
                  <a:gd name="connsiteY109" fmla="*/ 638175 h 1797050"/>
                  <a:gd name="connsiteX110" fmla="*/ 1583532 w 2363788"/>
                  <a:gd name="connsiteY110" fmla="*/ 619919 h 1797050"/>
                  <a:gd name="connsiteX111" fmla="*/ 1624013 w 2363788"/>
                  <a:gd name="connsiteY111" fmla="*/ 613569 h 1797050"/>
                  <a:gd name="connsiteX112" fmla="*/ 1624807 w 2363788"/>
                  <a:gd name="connsiteY112" fmla="*/ 587375 h 1797050"/>
                  <a:gd name="connsiteX113" fmla="*/ 1643063 w 2363788"/>
                  <a:gd name="connsiteY113" fmla="*/ 593725 h 1797050"/>
                  <a:gd name="connsiteX114" fmla="*/ 1700213 w 2363788"/>
                  <a:gd name="connsiteY114" fmla="*/ 611981 h 1797050"/>
                  <a:gd name="connsiteX115" fmla="*/ 1705769 w 2363788"/>
                  <a:gd name="connsiteY115" fmla="*/ 575469 h 1797050"/>
                  <a:gd name="connsiteX116" fmla="*/ 1725613 w 2363788"/>
                  <a:gd name="connsiteY116" fmla="*/ 565150 h 1797050"/>
                  <a:gd name="connsiteX117" fmla="*/ 1804988 w 2363788"/>
                  <a:gd name="connsiteY117" fmla="*/ 508000 h 1797050"/>
                  <a:gd name="connsiteX118" fmla="*/ 1887538 w 2363788"/>
                  <a:gd name="connsiteY118" fmla="*/ 485775 h 1797050"/>
                  <a:gd name="connsiteX119" fmla="*/ 1954213 w 2363788"/>
                  <a:gd name="connsiteY119" fmla="*/ 415925 h 1797050"/>
                  <a:gd name="connsiteX120" fmla="*/ 1978819 w 2363788"/>
                  <a:gd name="connsiteY120" fmla="*/ 409575 h 1797050"/>
                  <a:gd name="connsiteX121" fmla="*/ 2008188 w 2363788"/>
                  <a:gd name="connsiteY121" fmla="*/ 396875 h 1797050"/>
                  <a:gd name="connsiteX122" fmla="*/ 2058194 w 2363788"/>
                  <a:gd name="connsiteY122" fmla="*/ 411956 h 1797050"/>
                  <a:gd name="connsiteX123" fmla="*/ 2079626 w 2363788"/>
                  <a:gd name="connsiteY123" fmla="*/ 452437 h 1797050"/>
                  <a:gd name="connsiteX124" fmla="*/ 2135188 w 2363788"/>
                  <a:gd name="connsiteY124" fmla="*/ 504825 h 1797050"/>
                  <a:gd name="connsiteX125" fmla="*/ 2196307 w 2363788"/>
                  <a:gd name="connsiteY125" fmla="*/ 536575 h 1797050"/>
                  <a:gd name="connsiteX126" fmla="*/ 2250282 w 2363788"/>
                  <a:gd name="connsiteY126" fmla="*/ 523081 h 1797050"/>
                  <a:gd name="connsiteX127" fmla="*/ 2267744 w 2363788"/>
                  <a:gd name="connsiteY127" fmla="*/ 531019 h 1797050"/>
                  <a:gd name="connsiteX128" fmla="*/ 2276475 w 2363788"/>
                  <a:gd name="connsiteY128" fmla="*/ 573881 h 1797050"/>
                  <a:gd name="connsiteX129" fmla="*/ 2325688 w 2363788"/>
                  <a:gd name="connsiteY129" fmla="*/ 606425 h 1797050"/>
                  <a:gd name="connsiteX130" fmla="*/ 2363788 w 2363788"/>
                  <a:gd name="connsiteY130" fmla="*/ 644525 h 1797050"/>
                  <a:gd name="connsiteX131" fmla="*/ 2312445 w 2363788"/>
                  <a:gd name="connsiteY131" fmla="*/ 772537 h 1797050"/>
                  <a:gd name="connsiteX132" fmla="*/ 2274888 w 2363788"/>
                  <a:gd name="connsiteY132" fmla="*/ 895350 h 1797050"/>
                  <a:gd name="connsiteX133" fmla="*/ 2249488 w 2363788"/>
                  <a:gd name="connsiteY133" fmla="*/ 949325 h 1797050"/>
                  <a:gd name="connsiteX134" fmla="*/ 2198688 w 2363788"/>
                  <a:gd name="connsiteY134" fmla="*/ 949325 h 1797050"/>
                  <a:gd name="connsiteX135" fmla="*/ 2176463 w 2363788"/>
                  <a:gd name="connsiteY135" fmla="*/ 993775 h 1797050"/>
                  <a:gd name="connsiteX136" fmla="*/ 2176463 w 2363788"/>
                  <a:gd name="connsiteY136" fmla="*/ 993775 h 1797050"/>
                  <a:gd name="connsiteX137" fmla="*/ 2182813 w 2363788"/>
                  <a:gd name="connsiteY137" fmla="*/ 1022350 h 1797050"/>
                  <a:gd name="connsiteX138" fmla="*/ 2147888 w 2363788"/>
                  <a:gd name="connsiteY138" fmla="*/ 1031875 h 1797050"/>
                  <a:gd name="connsiteX139" fmla="*/ 2097088 w 2363788"/>
                  <a:gd name="connsiteY139" fmla="*/ 1019175 h 1797050"/>
                  <a:gd name="connsiteX140" fmla="*/ 2103438 w 2363788"/>
                  <a:gd name="connsiteY140" fmla="*/ 1073150 h 1797050"/>
                  <a:gd name="connsiteX141" fmla="*/ 2116138 w 2363788"/>
                  <a:gd name="connsiteY141" fmla="*/ 1117600 h 1797050"/>
                  <a:gd name="connsiteX142" fmla="*/ 2052638 w 2363788"/>
                  <a:gd name="connsiteY142" fmla="*/ 1152525 h 1797050"/>
                  <a:gd name="connsiteX143" fmla="*/ 2068513 w 2363788"/>
                  <a:gd name="connsiteY143" fmla="*/ 1174750 h 1797050"/>
                  <a:gd name="connsiteX144" fmla="*/ 2049463 w 2363788"/>
                  <a:gd name="connsiteY144" fmla="*/ 1196975 h 1797050"/>
                  <a:gd name="connsiteX145" fmla="*/ 1970088 w 2363788"/>
                  <a:gd name="connsiteY145" fmla="*/ 1171575 h 1797050"/>
                  <a:gd name="connsiteX146" fmla="*/ 1944688 w 2363788"/>
                  <a:gd name="connsiteY146" fmla="*/ 1187450 h 1797050"/>
                  <a:gd name="connsiteX147" fmla="*/ 1909763 w 2363788"/>
                  <a:gd name="connsiteY147" fmla="*/ 1187450 h 1797050"/>
                  <a:gd name="connsiteX148" fmla="*/ 1909763 w 2363788"/>
                  <a:gd name="connsiteY148" fmla="*/ 1247775 h 1797050"/>
                  <a:gd name="connsiteX149" fmla="*/ 1925638 w 2363788"/>
                  <a:gd name="connsiteY149" fmla="*/ 1263650 h 1797050"/>
                  <a:gd name="connsiteX150" fmla="*/ 1935163 w 2363788"/>
                  <a:gd name="connsiteY150" fmla="*/ 1279525 h 1797050"/>
                  <a:gd name="connsiteX151" fmla="*/ 1944688 w 2363788"/>
                  <a:gd name="connsiteY151" fmla="*/ 1279525 h 1797050"/>
                  <a:gd name="connsiteX152" fmla="*/ 1935163 w 2363788"/>
                  <a:gd name="connsiteY152" fmla="*/ 1304925 h 1797050"/>
                  <a:gd name="connsiteX153" fmla="*/ 1954213 w 2363788"/>
                  <a:gd name="connsiteY153" fmla="*/ 1320800 h 1797050"/>
                  <a:gd name="connsiteX154" fmla="*/ 1951038 w 2363788"/>
                  <a:gd name="connsiteY154" fmla="*/ 1336675 h 1797050"/>
                  <a:gd name="connsiteX155" fmla="*/ 1906588 w 2363788"/>
                  <a:gd name="connsiteY155" fmla="*/ 1336675 h 1797050"/>
                  <a:gd name="connsiteX156" fmla="*/ 1903413 w 2363788"/>
                  <a:gd name="connsiteY156" fmla="*/ 1387475 h 1797050"/>
                  <a:gd name="connsiteX157" fmla="*/ 1903413 w 2363788"/>
                  <a:gd name="connsiteY157" fmla="*/ 1387475 h 1797050"/>
                  <a:gd name="connsiteX158" fmla="*/ 1903413 w 2363788"/>
                  <a:gd name="connsiteY158" fmla="*/ 1406525 h 1797050"/>
                  <a:gd name="connsiteX159" fmla="*/ 1938338 w 2363788"/>
                  <a:gd name="connsiteY159" fmla="*/ 1447800 h 1797050"/>
                  <a:gd name="connsiteX160" fmla="*/ 1992313 w 2363788"/>
                  <a:gd name="connsiteY160" fmla="*/ 1447800 h 1797050"/>
                  <a:gd name="connsiteX161" fmla="*/ 2062163 w 2363788"/>
                  <a:gd name="connsiteY161" fmla="*/ 1476375 h 1797050"/>
                  <a:gd name="connsiteX162" fmla="*/ 2062163 w 2363788"/>
                  <a:gd name="connsiteY162" fmla="*/ 1504950 h 1797050"/>
                  <a:gd name="connsiteX163" fmla="*/ 2036763 w 2363788"/>
                  <a:gd name="connsiteY163" fmla="*/ 1571625 h 1797050"/>
                  <a:gd name="connsiteX164" fmla="*/ 2065338 w 2363788"/>
                  <a:gd name="connsiteY164" fmla="*/ 1587500 h 1797050"/>
                  <a:gd name="connsiteX165" fmla="*/ 2106613 w 2363788"/>
                  <a:gd name="connsiteY165" fmla="*/ 1660525 h 1797050"/>
                  <a:gd name="connsiteX166" fmla="*/ 2055813 w 2363788"/>
                  <a:gd name="connsiteY166" fmla="*/ 1736725 h 1797050"/>
                  <a:gd name="connsiteX167" fmla="*/ 2030413 w 2363788"/>
                  <a:gd name="connsiteY167" fmla="*/ 1730375 h 1797050"/>
                  <a:gd name="connsiteX168" fmla="*/ 2008188 w 2363788"/>
                  <a:gd name="connsiteY168" fmla="*/ 1717675 h 1797050"/>
                  <a:gd name="connsiteX169" fmla="*/ 2001838 w 2363788"/>
                  <a:gd name="connsiteY169" fmla="*/ 1736725 h 1797050"/>
                  <a:gd name="connsiteX170" fmla="*/ 1960563 w 2363788"/>
                  <a:gd name="connsiteY170" fmla="*/ 1746250 h 1797050"/>
                  <a:gd name="connsiteX171" fmla="*/ 1954213 w 2363788"/>
                  <a:gd name="connsiteY171" fmla="*/ 1778000 h 1797050"/>
                  <a:gd name="connsiteX172" fmla="*/ 1903413 w 2363788"/>
                  <a:gd name="connsiteY172" fmla="*/ 1797050 h 1797050"/>
                  <a:gd name="connsiteX173" fmla="*/ 1881188 w 2363788"/>
                  <a:gd name="connsiteY173" fmla="*/ 1758950 h 1797050"/>
                  <a:gd name="connsiteX174" fmla="*/ 1843088 w 2363788"/>
                  <a:gd name="connsiteY174" fmla="*/ 1768475 h 1797050"/>
                  <a:gd name="connsiteX175" fmla="*/ 1846263 w 2363788"/>
                  <a:gd name="connsiteY175" fmla="*/ 1730375 h 1797050"/>
                  <a:gd name="connsiteX176" fmla="*/ 1827213 w 2363788"/>
                  <a:gd name="connsiteY176" fmla="*/ 1704975 h 1797050"/>
                  <a:gd name="connsiteX177" fmla="*/ 1862138 w 2363788"/>
                  <a:gd name="connsiteY177" fmla="*/ 1685925 h 1797050"/>
                  <a:gd name="connsiteX178" fmla="*/ 1804988 w 2363788"/>
                  <a:gd name="connsiteY178" fmla="*/ 1666875 h 1797050"/>
                  <a:gd name="connsiteX179" fmla="*/ 1792288 w 2363788"/>
                  <a:gd name="connsiteY179" fmla="*/ 1692275 h 1797050"/>
                  <a:gd name="connsiteX180" fmla="*/ 1747838 w 2363788"/>
                  <a:gd name="connsiteY180" fmla="*/ 1711325 h 1797050"/>
                  <a:gd name="connsiteX181" fmla="*/ 1741488 w 2363788"/>
                  <a:gd name="connsiteY181" fmla="*/ 1733550 h 1797050"/>
                  <a:gd name="connsiteX182" fmla="*/ 1725613 w 2363788"/>
                  <a:gd name="connsiteY182" fmla="*/ 1739900 h 1797050"/>
                  <a:gd name="connsiteX183" fmla="*/ 1703388 w 2363788"/>
                  <a:gd name="connsiteY183" fmla="*/ 1739900 h 1797050"/>
                  <a:gd name="connsiteX184" fmla="*/ 1716088 w 2363788"/>
                  <a:gd name="connsiteY184" fmla="*/ 1704975 h 1797050"/>
                  <a:gd name="connsiteX185" fmla="*/ 1741488 w 2363788"/>
                  <a:gd name="connsiteY185" fmla="*/ 1679575 h 1797050"/>
                  <a:gd name="connsiteX186" fmla="*/ 1731963 w 2363788"/>
                  <a:gd name="connsiteY186" fmla="*/ 1654175 h 1797050"/>
                  <a:gd name="connsiteX187" fmla="*/ 1709738 w 2363788"/>
                  <a:gd name="connsiteY187" fmla="*/ 1654175 h 1797050"/>
                  <a:gd name="connsiteX188" fmla="*/ 1697038 w 2363788"/>
                  <a:gd name="connsiteY188" fmla="*/ 1679575 h 1797050"/>
                  <a:gd name="connsiteX189" fmla="*/ 1665288 w 2363788"/>
                  <a:gd name="connsiteY189" fmla="*/ 1685925 h 1797050"/>
                  <a:gd name="connsiteX190" fmla="*/ 1630363 w 2363788"/>
                  <a:gd name="connsiteY190" fmla="*/ 1698625 h 1797050"/>
                  <a:gd name="connsiteX191" fmla="*/ 1601788 w 2363788"/>
                  <a:gd name="connsiteY191" fmla="*/ 1670050 h 1797050"/>
                  <a:gd name="connsiteX192" fmla="*/ 1598613 w 2363788"/>
                  <a:gd name="connsiteY192" fmla="*/ 1635125 h 1797050"/>
                  <a:gd name="connsiteX193" fmla="*/ 1570038 w 2363788"/>
                  <a:gd name="connsiteY193" fmla="*/ 1619250 h 1797050"/>
                  <a:gd name="connsiteX194" fmla="*/ 1560513 w 2363788"/>
                  <a:gd name="connsiteY194" fmla="*/ 1584325 h 1797050"/>
                  <a:gd name="connsiteX195" fmla="*/ 1519238 w 2363788"/>
                  <a:gd name="connsiteY195" fmla="*/ 1555750 h 1797050"/>
                  <a:gd name="connsiteX196" fmla="*/ 1500188 w 2363788"/>
                  <a:gd name="connsiteY196" fmla="*/ 1558925 h 1797050"/>
                  <a:gd name="connsiteX197" fmla="*/ 1468438 w 2363788"/>
                  <a:gd name="connsiteY197" fmla="*/ 1603375 h 1797050"/>
                  <a:gd name="connsiteX198" fmla="*/ 1420813 w 2363788"/>
                  <a:gd name="connsiteY198" fmla="*/ 1622425 h 1797050"/>
                  <a:gd name="connsiteX199" fmla="*/ 1395413 w 2363788"/>
                  <a:gd name="connsiteY199" fmla="*/ 1587500 h 1797050"/>
                  <a:gd name="connsiteX200" fmla="*/ 1370013 w 2363788"/>
                  <a:gd name="connsiteY200" fmla="*/ 1587500 h 1797050"/>
                  <a:gd name="connsiteX201" fmla="*/ 1271588 w 2363788"/>
                  <a:gd name="connsiteY201" fmla="*/ 1511300 h 1797050"/>
                  <a:gd name="connsiteX202" fmla="*/ 1277938 w 2363788"/>
                  <a:gd name="connsiteY202" fmla="*/ 1463675 h 1797050"/>
                  <a:gd name="connsiteX203" fmla="*/ 1239838 w 2363788"/>
                  <a:gd name="connsiteY203" fmla="*/ 1457325 h 1797050"/>
                  <a:gd name="connsiteX204" fmla="*/ 1223963 w 2363788"/>
                  <a:gd name="connsiteY204" fmla="*/ 1482725 h 1797050"/>
                  <a:gd name="connsiteX205" fmla="*/ 1189038 w 2363788"/>
                  <a:gd name="connsiteY205" fmla="*/ 1482725 h 1797050"/>
                  <a:gd name="connsiteX206" fmla="*/ 1141413 w 2363788"/>
                  <a:gd name="connsiteY206" fmla="*/ 1460500 h 1797050"/>
                  <a:gd name="connsiteX207" fmla="*/ 1093788 w 2363788"/>
                  <a:gd name="connsiteY207" fmla="*/ 1495425 h 1797050"/>
                  <a:gd name="connsiteX208" fmla="*/ 1100138 w 2363788"/>
                  <a:gd name="connsiteY208" fmla="*/ 1511300 h 1797050"/>
                  <a:gd name="connsiteX209" fmla="*/ 1081088 w 2363788"/>
                  <a:gd name="connsiteY209" fmla="*/ 1530350 h 1797050"/>
                  <a:gd name="connsiteX210" fmla="*/ 1036638 w 2363788"/>
                  <a:gd name="connsiteY210" fmla="*/ 1530350 h 1797050"/>
                  <a:gd name="connsiteX211" fmla="*/ 1008063 w 2363788"/>
                  <a:gd name="connsiteY211" fmla="*/ 1574800 h 1797050"/>
                  <a:gd name="connsiteX212" fmla="*/ 960438 w 2363788"/>
                  <a:gd name="connsiteY212" fmla="*/ 1571625 h 1797050"/>
                  <a:gd name="connsiteX213" fmla="*/ 954088 w 2363788"/>
                  <a:gd name="connsiteY213" fmla="*/ 1587500 h 1797050"/>
                  <a:gd name="connsiteX214" fmla="*/ 966788 w 2363788"/>
                  <a:gd name="connsiteY214" fmla="*/ 1670050 h 1797050"/>
                  <a:gd name="connsiteX215" fmla="*/ 941388 w 2363788"/>
                  <a:gd name="connsiteY215" fmla="*/ 1714500 h 1797050"/>
                  <a:gd name="connsiteX216" fmla="*/ 903288 w 2363788"/>
                  <a:gd name="connsiteY216" fmla="*/ 1720850 h 1797050"/>
                  <a:gd name="connsiteX217" fmla="*/ 900113 w 2363788"/>
                  <a:gd name="connsiteY217" fmla="*/ 1746250 h 1797050"/>
                  <a:gd name="connsiteX218" fmla="*/ 871538 w 2363788"/>
                  <a:gd name="connsiteY218" fmla="*/ 1746250 h 1797050"/>
                  <a:gd name="connsiteX219" fmla="*/ 855663 w 2363788"/>
                  <a:gd name="connsiteY219" fmla="*/ 1758950 h 1797050"/>
                  <a:gd name="connsiteX220" fmla="*/ 849313 w 2363788"/>
                  <a:gd name="connsiteY220" fmla="*/ 1771650 h 1797050"/>
                  <a:gd name="connsiteX221" fmla="*/ 830263 w 2363788"/>
                  <a:gd name="connsiteY221" fmla="*/ 1765300 h 1797050"/>
                  <a:gd name="connsiteX222" fmla="*/ 820738 w 2363788"/>
                  <a:gd name="connsiteY222" fmla="*/ 1752600 h 1797050"/>
                  <a:gd name="connsiteX223" fmla="*/ 792163 w 2363788"/>
                  <a:gd name="connsiteY223" fmla="*/ 1771650 h 1797050"/>
                  <a:gd name="connsiteX224" fmla="*/ 693738 w 2363788"/>
                  <a:gd name="connsiteY224" fmla="*/ 1701800 h 1797050"/>
                  <a:gd name="connsiteX225" fmla="*/ 652463 w 2363788"/>
                  <a:gd name="connsiteY225" fmla="*/ 1720850 h 1797050"/>
                  <a:gd name="connsiteX226" fmla="*/ 617538 w 2363788"/>
                  <a:gd name="connsiteY226" fmla="*/ 1685925 h 1797050"/>
                  <a:gd name="connsiteX227" fmla="*/ 582613 w 2363788"/>
                  <a:gd name="connsiteY227" fmla="*/ 1689100 h 1797050"/>
                  <a:gd name="connsiteX228" fmla="*/ 573088 w 2363788"/>
                  <a:gd name="connsiteY228" fmla="*/ 1609725 h 1797050"/>
                  <a:gd name="connsiteX229" fmla="*/ 525463 w 2363788"/>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261938 w 2363788"/>
                  <a:gd name="connsiteY41" fmla="*/ 536575 h 1797050"/>
                  <a:gd name="connsiteX42" fmla="*/ 217488 w 2363788"/>
                  <a:gd name="connsiteY42" fmla="*/ 504825 h 1797050"/>
                  <a:gd name="connsiteX43" fmla="*/ 182563 w 2363788"/>
                  <a:gd name="connsiteY43" fmla="*/ 473869 h 1797050"/>
                  <a:gd name="connsiteX44" fmla="*/ 177800 w 2363788"/>
                  <a:gd name="connsiteY44" fmla="*/ 415131 h 1797050"/>
                  <a:gd name="connsiteX45" fmla="*/ 128588 w 2363788"/>
                  <a:gd name="connsiteY45" fmla="*/ 415925 h 1797050"/>
                  <a:gd name="connsiteX46" fmla="*/ 92869 w 2363788"/>
                  <a:gd name="connsiteY46" fmla="*/ 403225 h 1797050"/>
                  <a:gd name="connsiteX47" fmla="*/ 77788 w 2363788"/>
                  <a:gd name="connsiteY47" fmla="*/ 422275 h 1797050"/>
                  <a:gd name="connsiteX48" fmla="*/ 39688 w 2363788"/>
                  <a:gd name="connsiteY48" fmla="*/ 420688 h 1797050"/>
                  <a:gd name="connsiteX49" fmla="*/ 0 w 2363788"/>
                  <a:gd name="connsiteY49" fmla="*/ 381794 h 1797050"/>
                  <a:gd name="connsiteX50" fmla="*/ 33338 w 2363788"/>
                  <a:gd name="connsiteY50" fmla="*/ 350838 h 1797050"/>
                  <a:gd name="connsiteX51" fmla="*/ 14288 w 2363788"/>
                  <a:gd name="connsiteY51" fmla="*/ 339725 h 1797050"/>
                  <a:gd name="connsiteX52" fmla="*/ 14288 w 2363788"/>
                  <a:gd name="connsiteY52" fmla="*/ 304800 h 1797050"/>
                  <a:gd name="connsiteX53" fmla="*/ 39688 w 2363788"/>
                  <a:gd name="connsiteY53" fmla="*/ 294481 h 1797050"/>
                  <a:gd name="connsiteX54" fmla="*/ 25400 w 2363788"/>
                  <a:gd name="connsiteY54" fmla="*/ 259556 h 1797050"/>
                  <a:gd name="connsiteX55" fmla="*/ 65883 w 2363788"/>
                  <a:gd name="connsiteY55" fmla="*/ 256381 h 1797050"/>
                  <a:gd name="connsiteX56" fmla="*/ 111126 w 2363788"/>
                  <a:gd name="connsiteY56" fmla="*/ 238125 h 1797050"/>
                  <a:gd name="connsiteX57" fmla="*/ 127794 w 2363788"/>
                  <a:gd name="connsiteY57" fmla="*/ 222250 h 1797050"/>
                  <a:gd name="connsiteX58" fmla="*/ 130969 w 2363788"/>
                  <a:gd name="connsiteY58" fmla="*/ 196057 h 1797050"/>
                  <a:gd name="connsiteX59" fmla="*/ 163513 w 2363788"/>
                  <a:gd name="connsiteY59" fmla="*/ 196850 h 1797050"/>
                  <a:gd name="connsiteX60" fmla="*/ 169863 w 2363788"/>
                  <a:gd name="connsiteY60" fmla="*/ 164306 h 1797050"/>
                  <a:gd name="connsiteX61" fmla="*/ 188913 w 2363788"/>
                  <a:gd name="connsiteY61" fmla="*/ 163513 h 1797050"/>
                  <a:gd name="connsiteX62" fmla="*/ 196057 w 2363788"/>
                  <a:gd name="connsiteY62" fmla="*/ 100806 h 1797050"/>
                  <a:gd name="connsiteX63" fmla="*/ 251619 w 2363788"/>
                  <a:gd name="connsiteY63" fmla="*/ 107950 h 1797050"/>
                  <a:gd name="connsiteX64" fmla="*/ 296863 w 2363788"/>
                  <a:gd name="connsiteY64" fmla="*/ 104775 h 1797050"/>
                  <a:gd name="connsiteX65" fmla="*/ 335757 w 2363788"/>
                  <a:gd name="connsiteY65" fmla="*/ 100807 h 1797050"/>
                  <a:gd name="connsiteX66" fmla="*/ 349251 w 2363788"/>
                  <a:gd name="connsiteY66" fmla="*/ 113507 h 1797050"/>
                  <a:gd name="connsiteX67" fmla="*/ 379412 w 2363788"/>
                  <a:gd name="connsiteY67" fmla="*/ 125413 h 1797050"/>
                  <a:gd name="connsiteX68" fmla="*/ 401638 w 2363788"/>
                  <a:gd name="connsiteY68" fmla="*/ 107950 h 1797050"/>
                  <a:gd name="connsiteX69" fmla="*/ 404813 w 2363788"/>
                  <a:gd name="connsiteY69" fmla="*/ 107950 h 1797050"/>
                  <a:gd name="connsiteX70" fmla="*/ 411163 w 2363788"/>
                  <a:gd name="connsiteY70" fmla="*/ 120650 h 1797050"/>
                  <a:gd name="connsiteX71" fmla="*/ 430213 w 2363788"/>
                  <a:gd name="connsiteY71" fmla="*/ 120650 h 1797050"/>
                  <a:gd name="connsiteX72" fmla="*/ 438151 w 2363788"/>
                  <a:gd name="connsiteY72" fmla="*/ 102394 h 1797050"/>
                  <a:gd name="connsiteX73" fmla="*/ 366713 w 2363788"/>
                  <a:gd name="connsiteY73" fmla="*/ 55563 h 1797050"/>
                  <a:gd name="connsiteX74" fmla="*/ 385763 w 2363788"/>
                  <a:gd name="connsiteY74" fmla="*/ 43656 h 1797050"/>
                  <a:gd name="connsiteX75" fmla="*/ 434976 w 2363788"/>
                  <a:gd name="connsiteY75" fmla="*/ 42862 h 1797050"/>
                  <a:gd name="connsiteX76" fmla="*/ 455613 w 2363788"/>
                  <a:gd name="connsiteY76" fmla="*/ 63500 h 1797050"/>
                  <a:gd name="connsiteX77" fmla="*/ 513557 w 2363788"/>
                  <a:gd name="connsiteY77" fmla="*/ 75406 h 1797050"/>
                  <a:gd name="connsiteX78" fmla="*/ 608013 w 2363788"/>
                  <a:gd name="connsiteY78" fmla="*/ 22225 h 1797050"/>
                  <a:gd name="connsiteX79" fmla="*/ 640557 w 2363788"/>
                  <a:gd name="connsiteY79" fmla="*/ 31750 h 1797050"/>
                  <a:gd name="connsiteX80" fmla="*/ 646113 w 2363788"/>
                  <a:gd name="connsiteY80" fmla="*/ 0 h 1797050"/>
                  <a:gd name="connsiteX81" fmla="*/ 716757 w 2363788"/>
                  <a:gd name="connsiteY81" fmla="*/ 5556 h 1797050"/>
                  <a:gd name="connsiteX82" fmla="*/ 725488 w 2363788"/>
                  <a:gd name="connsiteY82" fmla="*/ 31750 h 1797050"/>
                  <a:gd name="connsiteX83" fmla="*/ 752476 w 2363788"/>
                  <a:gd name="connsiteY83" fmla="*/ 63500 h 1797050"/>
                  <a:gd name="connsiteX84" fmla="*/ 767556 w 2363788"/>
                  <a:gd name="connsiteY84" fmla="*/ 44450 h 1797050"/>
                  <a:gd name="connsiteX85" fmla="*/ 808038 w 2363788"/>
                  <a:gd name="connsiteY85" fmla="*/ 41275 h 1797050"/>
                  <a:gd name="connsiteX86" fmla="*/ 827088 w 2363788"/>
                  <a:gd name="connsiteY86" fmla="*/ 34925 h 1797050"/>
                  <a:gd name="connsiteX87" fmla="*/ 846138 w 2363788"/>
                  <a:gd name="connsiteY87" fmla="*/ 6350 h 1797050"/>
                  <a:gd name="connsiteX88" fmla="*/ 889794 w 2363788"/>
                  <a:gd name="connsiteY88" fmla="*/ 12700 h 1797050"/>
                  <a:gd name="connsiteX89" fmla="*/ 902494 w 2363788"/>
                  <a:gd name="connsiteY89" fmla="*/ 83344 h 1797050"/>
                  <a:gd name="connsiteX90" fmla="*/ 954088 w 2363788"/>
                  <a:gd name="connsiteY90" fmla="*/ 123825 h 1797050"/>
                  <a:gd name="connsiteX91" fmla="*/ 998538 w 2363788"/>
                  <a:gd name="connsiteY91" fmla="*/ 203200 h 1797050"/>
                  <a:gd name="connsiteX92" fmla="*/ 1039020 w 2363788"/>
                  <a:gd name="connsiteY92" fmla="*/ 228600 h 1797050"/>
                  <a:gd name="connsiteX93" fmla="*/ 1075532 w 2363788"/>
                  <a:gd name="connsiteY93" fmla="*/ 230981 h 1797050"/>
                  <a:gd name="connsiteX94" fmla="*/ 1130830 w 2363788"/>
                  <a:gd name="connsiteY94" fmla="*/ 283633 h 1797050"/>
                  <a:gd name="connsiteX95" fmla="*/ 1171046 w 2363788"/>
                  <a:gd name="connsiteY95" fmla="*/ 281517 h 1797050"/>
                  <a:gd name="connsiteX96" fmla="*/ 1208088 w 2363788"/>
                  <a:gd name="connsiteY96" fmla="*/ 317500 h 1797050"/>
                  <a:gd name="connsiteX97" fmla="*/ 1208088 w 2363788"/>
                  <a:gd name="connsiteY97" fmla="*/ 346075 h 1797050"/>
                  <a:gd name="connsiteX98" fmla="*/ 1281113 w 2363788"/>
                  <a:gd name="connsiteY98" fmla="*/ 384175 h 1797050"/>
                  <a:gd name="connsiteX99" fmla="*/ 1303338 w 2363788"/>
                  <a:gd name="connsiteY99" fmla="*/ 416983 h 1797050"/>
                  <a:gd name="connsiteX100" fmla="*/ 1284288 w 2363788"/>
                  <a:gd name="connsiteY100" fmla="*/ 460375 h 1797050"/>
                  <a:gd name="connsiteX101" fmla="*/ 1338263 w 2363788"/>
                  <a:gd name="connsiteY101" fmla="*/ 504825 h 1797050"/>
                  <a:gd name="connsiteX102" fmla="*/ 1380332 w 2363788"/>
                  <a:gd name="connsiteY102" fmla="*/ 503238 h 1797050"/>
                  <a:gd name="connsiteX103" fmla="*/ 1404938 w 2363788"/>
                  <a:gd name="connsiteY103" fmla="*/ 530225 h 1797050"/>
                  <a:gd name="connsiteX104" fmla="*/ 1435895 w 2363788"/>
                  <a:gd name="connsiteY104" fmla="*/ 526475 h 1797050"/>
                  <a:gd name="connsiteX105" fmla="*/ 1470026 w 2363788"/>
                  <a:gd name="connsiteY105" fmla="*/ 548578 h 1797050"/>
                  <a:gd name="connsiteX106" fmla="*/ 1493838 w 2363788"/>
                  <a:gd name="connsiteY106" fmla="*/ 590550 h 1797050"/>
                  <a:gd name="connsiteX107" fmla="*/ 1481932 w 2363788"/>
                  <a:gd name="connsiteY107" fmla="*/ 612775 h 1797050"/>
                  <a:gd name="connsiteX108" fmla="*/ 1452563 w 2363788"/>
                  <a:gd name="connsiteY108" fmla="*/ 622300 h 1797050"/>
                  <a:gd name="connsiteX109" fmla="*/ 1512888 w 2363788"/>
                  <a:gd name="connsiteY109" fmla="*/ 638175 h 1797050"/>
                  <a:gd name="connsiteX110" fmla="*/ 1583532 w 2363788"/>
                  <a:gd name="connsiteY110" fmla="*/ 619919 h 1797050"/>
                  <a:gd name="connsiteX111" fmla="*/ 1624013 w 2363788"/>
                  <a:gd name="connsiteY111" fmla="*/ 613569 h 1797050"/>
                  <a:gd name="connsiteX112" fmla="*/ 1624807 w 2363788"/>
                  <a:gd name="connsiteY112" fmla="*/ 587375 h 1797050"/>
                  <a:gd name="connsiteX113" fmla="*/ 1643063 w 2363788"/>
                  <a:gd name="connsiteY113" fmla="*/ 593725 h 1797050"/>
                  <a:gd name="connsiteX114" fmla="*/ 1700213 w 2363788"/>
                  <a:gd name="connsiteY114" fmla="*/ 611981 h 1797050"/>
                  <a:gd name="connsiteX115" fmla="*/ 1705769 w 2363788"/>
                  <a:gd name="connsiteY115" fmla="*/ 575469 h 1797050"/>
                  <a:gd name="connsiteX116" fmla="*/ 1725613 w 2363788"/>
                  <a:gd name="connsiteY116" fmla="*/ 565150 h 1797050"/>
                  <a:gd name="connsiteX117" fmla="*/ 1804988 w 2363788"/>
                  <a:gd name="connsiteY117" fmla="*/ 508000 h 1797050"/>
                  <a:gd name="connsiteX118" fmla="*/ 1887538 w 2363788"/>
                  <a:gd name="connsiteY118" fmla="*/ 485775 h 1797050"/>
                  <a:gd name="connsiteX119" fmla="*/ 1954213 w 2363788"/>
                  <a:gd name="connsiteY119" fmla="*/ 415925 h 1797050"/>
                  <a:gd name="connsiteX120" fmla="*/ 1978819 w 2363788"/>
                  <a:gd name="connsiteY120" fmla="*/ 409575 h 1797050"/>
                  <a:gd name="connsiteX121" fmla="*/ 2008188 w 2363788"/>
                  <a:gd name="connsiteY121" fmla="*/ 396875 h 1797050"/>
                  <a:gd name="connsiteX122" fmla="*/ 2058194 w 2363788"/>
                  <a:gd name="connsiteY122" fmla="*/ 411956 h 1797050"/>
                  <a:gd name="connsiteX123" fmla="*/ 2079626 w 2363788"/>
                  <a:gd name="connsiteY123" fmla="*/ 452437 h 1797050"/>
                  <a:gd name="connsiteX124" fmla="*/ 2135188 w 2363788"/>
                  <a:gd name="connsiteY124" fmla="*/ 504825 h 1797050"/>
                  <a:gd name="connsiteX125" fmla="*/ 2196307 w 2363788"/>
                  <a:gd name="connsiteY125" fmla="*/ 536575 h 1797050"/>
                  <a:gd name="connsiteX126" fmla="*/ 2250282 w 2363788"/>
                  <a:gd name="connsiteY126" fmla="*/ 523081 h 1797050"/>
                  <a:gd name="connsiteX127" fmla="*/ 2267744 w 2363788"/>
                  <a:gd name="connsiteY127" fmla="*/ 531019 h 1797050"/>
                  <a:gd name="connsiteX128" fmla="*/ 2276475 w 2363788"/>
                  <a:gd name="connsiteY128" fmla="*/ 573881 h 1797050"/>
                  <a:gd name="connsiteX129" fmla="*/ 2325688 w 2363788"/>
                  <a:gd name="connsiteY129" fmla="*/ 606425 h 1797050"/>
                  <a:gd name="connsiteX130" fmla="*/ 2363788 w 2363788"/>
                  <a:gd name="connsiteY130" fmla="*/ 644525 h 1797050"/>
                  <a:gd name="connsiteX131" fmla="*/ 2312445 w 2363788"/>
                  <a:gd name="connsiteY131" fmla="*/ 772537 h 1797050"/>
                  <a:gd name="connsiteX132" fmla="*/ 2274888 w 2363788"/>
                  <a:gd name="connsiteY132" fmla="*/ 895350 h 1797050"/>
                  <a:gd name="connsiteX133" fmla="*/ 2249488 w 2363788"/>
                  <a:gd name="connsiteY133" fmla="*/ 949325 h 1797050"/>
                  <a:gd name="connsiteX134" fmla="*/ 2198688 w 2363788"/>
                  <a:gd name="connsiteY134" fmla="*/ 949325 h 1797050"/>
                  <a:gd name="connsiteX135" fmla="*/ 2176463 w 2363788"/>
                  <a:gd name="connsiteY135" fmla="*/ 993775 h 1797050"/>
                  <a:gd name="connsiteX136" fmla="*/ 2176463 w 2363788"/>
                  <a:gd name="connsiteY136" fmla="*/ 993775 h 1797050"/>
                  <a:gd name="connsiteX137" fmla="*/ 2182813 w 2363788"/>
                  <a:gd name="connsiteY137" fmla="*/ 1022350 h 1797050"/>
                  <a:gd name="connsiteX138" fmla="*/ 2147888 w 2363788"/>
                  <a:gd name="connsiteY138" fmla="*/ 1031875 h 1797050"/>
                  <a:gd name="connsiteX139" fmla="*/ 2097088 w 2363788"/>
                  <a:gd name="connsiteY139" fmla="*/ 1019175 h 1797050"/>
                  <a:gd name="connsiteX140" fmla="*/ 2103438 w 2363788"/>
                  <a:gd name="connsiteY140" fmla="*/ 1073150 h 1797050"/>
                  <a:gd name="connsiteX141" fmla="*/ 2116138 w 2363788"/>
                  <a:gd name="connsiteY141" fmla="*/ 1117600 h 1797050"/>
                  <a:gd name="connsiteX142" fmla="*/ 2052638 w 2363788"/>
                  <a:gd name="connsiteY142" fmla="*/ 1152525 h 1797050"/>
                  <a:gd name="connsiteX143" fmla="*/ 2068513 w 2363788"/>
                  <a:gd name="connsiteY143" fmla="*/ 1174750 h 1797050"/>
                  <a:gd name="connsiteX144" fmla="*/ 2049463 w 2363788"/>
                  <a:gd name="connsiteY144" fmla="*/ 1196975 h 1797050"/>
                  <a:gd name="connsiteX145" fmla="*/ 1970088 w 2363788"/>
                  <a:gd name="connsiteY145" fmla="*/ 1171575 h 1797050"/>
                  <a:gd name="connsiteX146" fmla="*/ 1944688 w 2363788"/>
                  <a:gd name="connsiteY146" fmla="*/ 1187450 h 1797050"/>
                  <a:gd name="connsiteX147" fmla="*/ 1909763 w 2363788"/>
                  <a:gd name="connsiteY147" fmla="*/ 1187450 h 1797050"/>
                  <a:gd name="connsiteX148" fmla="*/ 1909763 w 2363788"/>
                  <a:gd name="connsiteY148" fmla="*/ 1247775 h 1797050"/>
                  <a:gd name="connsiteX149" fmla="*/ 1925638 w 2363788"/>
                  <a:gd name="connsiteY149" fmla="*/ 1263650 h 1797050"/>
                  <a:gd name="connsiteX150" fmla="*/ 1935163 w 2363788"/>
                  <a:gd name="connsiteY150" fmla="*/ 1279525 h 1797050"/>
                  <a:gd name="connsiteX151" fmla="*/ 1944688 w 2363788"/>
                  <a:gd name="connsiteY151" fmla="*/ 1279525 h 1797050"/>
                  <a:gd name="connsiteX152" fmla="*/ 1935163 w 2363788"/>
                  <a:gd name="connsiteY152" fmla="*/ 1304925 h 1797050"/>
                  <a:gd name="connsiteX153" fmla="*/ 1954213 w 2363788"/>
                  <a:gd name="connsiteY153" fmla="*/ 1320800 h 1797050"/>
                  <a:gd name="connsiteX154" fmla="*/ 1951038 w 2363788"/>
                  <a:gd name="connsiteY154" fmla="*/ 1336675 h 1797050"/>
                  <a:gd name="connsiteX155" fmla="*/ 1906588 w 2363788"/>
                  <a:gd name="connsiteY155" fmla="*/ 1336675 h 1797050"/>
                  <a:gd name="connsiteX156" fmla="*/ 1903413 w 2363788"/>
                  <a:gd name="connsiteY156" fmla="*/ 1387475 h 1797050"/>
                  <a:gd name="connsiteX157" fmla="*/ 1903413 w 2363788"/>
                  <a:gd name="connsiteY157" fmla="*/ 1387475 h 1797050"/>
                  <a:gd name="connsiteX158" fmla="*/ 1903413 w 2363788"/>
                  <a:gd name="connsiteY158" fmla="*/ 1406525 h 1797050"/>
                  <a:gd name="connsiteX159" fmla="*/ 1938338 w 2363788"/>
                  <a:gd name="connsiteY159" fmla="*/ 1447800 h 1797050"/>
                  <a:gd name="connsiteX160" fmla="*/ 1992313 w 2363788"/>
                  <a:gd name="connsiteY160" fmla="*/ 1447800 h 1797050"/>
                  <a:gd name="connsiteX161" fmla="*/ 2062163 w 2363788"/>
                  <a:gd name="connsiteY161" fmla="*/ 1476375 h 1797050"/>
                  <a:gd name="connsiteX162" fmla="*/ 2062163 w 2363788"/>
                  <a:gd name="connsiteY162" fmla="*/ 1504950 h 1797050"/>
                  <a:gd name="connsiteX163" fmla="*/ 2036763 w 2363788"/>
                  <a:gd name="connsiteY163" fmla="*/ 1571625 h 1797050"/>
                  <a:gd name="connsiteX164" fmla="*/ 2065338 w 2363788"/>
                  <a:gd name="connsiteY164" fmla="*/ 1587500 h 1797050"/>
                  <a:gd name="connsiteX165" fmla="*/ 2106613 w 2363788"/>
                  <a:gd name="connsiteY165" fmla="*/ 1660525 h 1797050"/>
                  <a:gd name="connsiteX166" fmla="*/ 2055813 w 2363788"/>
                  <a:gd name="connsiteY166" fmla="*/ 1736725 h 1797050"/>
                  <a:gd name="connsiteX167" fmla="*/ 2030413 w 2363788"/>
                  <a:gd name="connsiteY167" fmla="*/ 1730375 h 1797050"/>
                  <a:gd name="connsiteX168" fmla="*/ 2008188 w 2363788"/>
                  <a:gd name="connsiteY168" fmla="*/ 1717675 h 1797050"/>
                  <a:gd name="connsiteX169" fmla="*/ 2001838 w 2363788"/>
                  <a:gd name="connsiteY169" fmla="*/ 1736725 h 1797050"/>
                  <a:gd name="connsiteX170" fmla="*/ 1960563 w 2363788"/>
                  <a:gd name="connsiteY170" fmla="*/ 1746250 h 1797050"/>
                  <a:gd name="connsiteX171" fmla="*/ 1954213 w 2363788"/>
                  <a:gd name="connsiteY171" fmla="*/ 1778000 h 1797050"/>
                  <a:gd name="connsiteX172" fmla="*/ 1903413 w 2363788"/>
                  <a:gd name="connsiteY172" fmla="*/ 1797050 h 1797050"/>
                  <a:gd name="connsiteX173" fmla="*/ 1881188 w 2363788"/>
                  <a:gd name="connsiteY173" fmla="*/ 1758950 h 1797050"/>
                  <a:gd name="connsiteX174" fmla="*/ 1843088 w 2363788"/>
                  <a:gd name="connsiteY174" fmla="*/ 1768475 h 1797050"/>
                  <a:gd name="connsiteX175" fmla="*/ 1846263 w 2363788"/>
                  <a:gd name="connsiteY175" fmla="*/ 1730375 h 1797050"/>
                  <a:gd name="connsiteX176" fmla="*/ 1827213 w 2363788"/>
                  <a:gd name="connsiteY176" fmla="*/ 1704975 h 1797050"/>
                  <a:gd name="connsiteX177" fmla="*/ 1862138 w 2363788"/>
                  <a:gd name="connsiteY177" fmla="*/ 1685925 h 1797050"/>
                  <a:gd name="connsiteX178" fmla="*/ 1804988 w 2363788"/>
                  <a:gd name="connsiteY178" fmla="*/ 1666875 h 1797050"/>
                  <a:gd name="connsiteX179" fmla="*/ 1792288 w 2363788"/>
                  <a:gd name="connsiteY179" fmla="*/ 1692275 h 1797050"/>
                  <a:gd name="connsiteX180" fmla="*/ 1747838 w 2363788"/>
                  <a:gd name="connsiteY180" fmla="*/ 1711325 h 1797050"/>
                  <a:gd name="connsiteX181" fmla="*/ 1741488 w 2363788"/>
                  <a:gd name="connsiteY181" fmla="*/ 1733550 h 1797050"/>
                  <a:gd name="connsiteX182" fmla="*/ 1725613 w 2363788"/>
                  <a:gd name="connsiteY182" fmla="*/ 1739900 h 1797050"/>
                  <a:gd name="connsiteX183" fmla="*/ 1703388 w 2363788"/>
                  <a:gd name="connsiteY183" fmla="*/ 1739900 h 1797050"/>
                  <a:gd name="connsiteX184" fmla="*/ 1716088 w 2363788"/>
                  <a:gd name="connsiteY184" fmla="*/ 1704975 h 1797050"/>
                  <a:gd name="connsiteX185" fmla="*/ 1741488 w 2363788"/>
                  <a:gd name="connsiteY185" fmla="*/ 1679575 h 1797050"/>
                  <a:gd name="connsiteX186" fmla="*/ 1731963 w 2363788"/>
                  <a:gd name="connsiteY186" fmla="*/ 1654175 h 1797050"/>
                  <a:gd name="connsiteX187" fmla="*/ 1709738 w 2363788"/>
                  <a:gd name="connsiteY187" fmla="*/ 1654175 h 1797050"/>
                  <a:gd name="connsiteX188" fmla="*/ 1697038 w 2363788"/>
                  <a:gd name="connsiteY188" fmla="*/ 1679575 h 1797050"/>
                  <a:gd name="connsiteX189" fmla="*/ 1665288 w 2363788"/>
                  <a:gd name="connsiteY189" fmla="*/ 1685925 h 1797050"/>
                  <a:gd name="connsiteX190" fmla="*/ 1630363 w 2363788"/>
                  <a:gd name="connsiteY190" fmla="*/ 1698625 h 1797050"/>
                  <a:gd name="connsiteX191" fmla="*/ 1601788 w 2363788"/>
                  <a:gd name="connsiteY191" fmla="*/ 1670050 h 1797050"/>
                  <a:gd name="connsiteX192" fmla="*/ 1598613 w 2363788"/>
                  <a:gd name="connsiteY192" fmla="*/ 1635125 h 1797050"/>
                  <a:gd name="connsiteX193" fmla="*/ 1570038 w 2363788"/>
                  <a:gd name="connsiteY193" fmla="*/ 1619250 h 1797050"/>
                  <a:gd name="connsiteX194" fmla="*/ 1560513 w 2363788"/>
                  <a:gd name="connsiteY194" fmla="*/ 1584325 h 1797050"/>
                  <a:gd name="connsiteX195" fmla="*/ 1519238 w 2363788"/>
                  <a:gd name="connsiteY195" fmla="*/ 1555750 h 1797050"/>
                  <a:gd name="connsiteX196" fmla="*/ 1500188 w 2363788"/>
                  <a:gd name="connsiteY196" fmla="*/ 1558925 h 1797050"/>
                  <a:gd name="connsiteX197" fmla="*/ 1468438 w 2363788"/>
                  <a:gd name="connsiteY197" fmla="*/ 1603375 h 1797050"/>
                  <a:gd name="connsiteX198" fmla="*/ 1420813 w 2363788"/>
                  <a:gd name="connsiteY198" fmla="*/ 1622425 h 1797050"/>
                  <a:gd name="connsiteX199" fmla="*/ 1395413 w 2363788"/>
                  <a:gd name="connsiteY199" fmla="*/ 1587500 h 1797050"/>
                  <a:gd name="connsiteX200" fmla="*/ 1370013 w 2363788"/>
                  <a:gd name="connsiteY200" fmla="*/ 1587500 h 1797050"/>
                  <a:gd name="connsiteX201" fmla="*/ 1271588 w 2363788"/>
                  <a:gd name="connsiteY201" fmla="*/ 1511300 h 1797050"/>
                  <a:gd name="connsiteX202" fmla="*/ 1277938 w 2363788"/>
                  <a:gd name="connsiteY202" fmla="*/ 1463675 h 1797050"/>
                  <a:gd name="connsiteX203" fmla="*/ 1239838 w 2363788"/>
                  <a:gd name="connsiteY203" fmla="*/ 1457325 h 1797050"/>
                  <a:gd name="connsiteX204" fmla="*/ 1223963 w 2363788"/>
                  <a:gd name="connsiteY204" fmla="*/ 1482725 h 1797050"/>
                  <a:gd name="connsiteX205" fmla="*/ 1189038 w 2363788"/>
                  <a:gd name="connsiteY205" fmla="*/ 1482725 h 1797050"/>
                  <a:gd name="connsiteX206" fmla="*/ 1141413 w 2363788"/>
                  <a:gd name="connsiteY206" fmla="*/ 1460500 h 1797050"/>
                  <a:gd name="connsiteX207" fmla="*/ 1093788 w 2363788"/>
                  <a:gd name="connsiteY207" fmla="*/ 1495425 h 1797050"/>
                  <a:gd name="connsiteX208" fmla="*/ 1100138 w 2363788"/>
                  <a:gd name="connsiteY208" fmla="*/ 1511300 h 1797050"/>
                  <a:gd name="connsiteX209" fmla="*/ 1081088 w 2363788"/>
                  <a:gd name="connsiteY209" fmla="*/ 1530350 h 1797050"/>
                  <a:gd name="connsiteX210" fmla="*/ 1036638 w 2363788"/>
                  <a:gd name="connsiteY210" fmla="*/ 1530350 h 1797050"/>
                  <a:gd name="connsiteX211" fmla="*/ 1008063 w 2363788"/>
                  <a:gd name="connsiteY211" fmla="*/ 1574800 h 1797050"/>
                  <a:gd name="connsiteX212" fmla="*/ 960438 w 2363788"/>
                  <a:gd name="connsiteY212" fmla="*/ 1571625 h 1797050"/>
                  <a:gd name="connsiteX213" fmla="*/ 954088 w 2363788"/>
                  <a:gd name="connsiteY213" fmla="*/ 1587500 h 1797050"/>
                  <a:gd name="connsiteX214" fmla="*/ 966788 w 2363788"/>
                  <a:gd name="connsiteY214" fmla="*/ 1670050 h 1797050"/>
                  <a:gd name="connsiteX215" fmla="*/ 941388 w 2363788"/>
                  <a:gd name="connsiteY215" fmla="*/ 1714500 h 1797050"/>
                  <a:gd name="connsiteX216" fmla="*/ 903288 w 2363788"/>
                  <a:gd name="connsiteY216" fmla="*/ 1720850 h 1797050"/>
                  <a:gd name="connsiteX217" fmla="*/ 900113 w 2363788"/>
                  <a:gd name="connsiteY217" fmla="*/ 1746250 h 1797050"/>
                  <a:gd name="connsiteX218" fmla="*/ 871538 w 2363788"/>
                  <a:gd name="connsiteY218" fmla="*/ 1746250 h 1797050"/>
                  <a:gd name="connsiteX219" fmla="*/ 855663 w 2363788"/>
                  <a:gd name="connsiteY219" fmla="*/ 1758950 h 1797050"/>
                  <a:gd name="connsiteX220" fmla="*/ 849313 w 2363788"/>
                  <a:gd name="connsiteY220" fmla="*/ 1771650 h 1797050"/>
                  <a:gd name="connsiteX221" fmla="*/ 830263 w 2363788"/>
                  <a:gd name="connsiteY221" fmla="*/ 1765300 h 1797050"/>
                  <a:gd name="connsiteX222" fmla="*/ 820738 w 2363788"/>
                  <a:gd name="connsiteY222" fmla="*/ 1752600 h 1797050"/>
                  <a:gd name="connsiteX223" fmla="*/ 792163 w 2363788"/>
                  <a:gd name="connsiteY223" fmla="*/ 1771650 h 1797050"/>
                  <a:gd name="connsiteX224" fmla="*/ 693738 w 2363788"/>
                  <a:gd name="connsiteY224" fmla="*/ 1701800 h 1797050"/>
                  <a:gd name="connsiteX225" fmla="*/ 652463 w 2363788"/>
                  <a:gd name="connsiteY225" fmla="*/ 1720850 h 1797050"/>
                  <a:gd name="connsiteX226" fmla="*/ 617538 w 2363788"/>
                  <a:gd name="connsiteY226" fmla="*/ 1685925 h 1797050"/>
                  <a:gd name="connsiteX227" fmla="*/ 582613 w 2363788"/>
                  <a:gd name="connsiteY227" fmla="*/ 1689100 h 1797050"/>
                  <a:gd name="connsiteX228" fmla="*/ 573088 w 2363788"/>
                  <a:gd name="connsiteY228" fmla="*/ 1609725 h 1797050"/>
                  <a:gd name="connsiteX229" fmla="*/ 525463 w 2363788"/>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261938 w 2363788"/>
                  <a:gd name="connsiteY41" fmla="*/ 536575 h 1797050"/>
                  <a:gd name="connsiteX42" fmla="*/ 217488 w 2363788"/>
                  <a:gd name="connsiteY42" fmla="*/ 504825 h 1797050"/>
                  <a:gd name="connsiteX43" fmla="*/ 182563 w 2363788"/>
                  <a:gd name="connsiteY43" fmla="*/ 473869 h 1797050"/>
                  <a:gd name="connsiteX44" fmla="*/ 177800 w 2363788"/>
                  <a:gd name="connsiteY44" fmla="*/ 415131 h 1797050"/>
                  <a:gd name="connsiteX45" fmla="*/ 128588 w 2363788"/>
                  <a:gd name="connsiteY45" fmla="*/ 415925 h 1797050"/>
                  <a:gd name="connsiteX46" fmla="*/ 92869 w 2363788"/>
                  <a:gd name="connsiteY46" fmla="*/ 403225 h 1797050"/>
                  <a:gd name="connsiteX47" fmla="*/ 77788 w 2363788"/>
                  <a:gd name="connsiteY47" fmla="*/ 422275 h 1797050"/>
                  <a:gd name="connsiteX48" fmla="*/ 39688 w 2363788"/>
                  <a:gd name="connsiteY48" fmla="*/ 420688 h 1797050"/>
                  <a:gd name="connsiteX49" fmla="*/ 0 w 2363788"/>
                  <a:gd name="connsiteY49" fmla="*/ 381794 h 1797050"/>
                  <a:gd name="connsiteX50" fmla="*/ 33338 w 2363788"/>
                  <a:gd name="connsiteY50" fmla="*/ 350838 h 1797050"/>
                  <a:gd name="connsiteX51" fmla="*/ 14288 w 2363788"/>
                  <a:gd name="connsiteY51" fmla="*/ 339725 h 1797050"/>
                  <a:gd name="connsiteX52" fmla="*/ 14288 w 2363788"/>
                  <a:gd name="connsiteY52" fmla="*/ 304800 h 1797050"/>
                  <a:gd name="connsiteX53" fmla="*/ 39688 w 2363788"/>
                  <a:gd name="connsiteY53" fmla="*/ 294481 h 1797050"/>
                  <a:gd name="connsiteX54" fmla="*/ 25400 w 2363788"/>
                  <a:gd name="connsiteY54" fmla="*/ 259556 h 1797050"/>
                  <a:gd name="connsiteX55" fmla="*/ 65883 w 2363788"/>
                  <a:gd name="connsiteY55" fmla="*/ 256381 h 1797050"/>
                  <a:gd name="connsiteX56" fmla="*/ 111126 w 2363788"/>
                  <a:gd name="connsiteY56" fmla="*/ 238125 h 1797050"/>
                  <a:gd name="connsiteX57" fmla="*/ 127794 w 2363788"/>
                  <a:gd name="connsiteY57" fmla="*/ 222250 h 1797050"/>
                  <a:gd name="connsiteX58" fmla="*/ 130969 w 2363788"/>
                  <a:gd name="connsiteY58" fmla="*/ 196057 h 1797050"/>
                  <a:gd name="connsiteX59" fmla="*/ 163513 w 2363788"/>
                  <a:gd name="connsiteY59" fmla="*/ 196850 h 1797050"/>
                  <a:gd name="connsiteX60" fmla="*/ 169863 w 2363788"/>
                  <a:gd name="connsiteY60" fmla="*/ 164306 h 1797050"/>
                  <a:gd name="connsiteX61" fmla="*/ 188913 w 2363788"/>
                  <a:gd name="connsiteY61" fmla="*/ 163513 h 1797050"/>
                  <a:gd name="connsiteX62" fmla="*/ 196057 w 2363788"/>
                  <a:gd name="connsiteY62" fmla="*/ 100806 h 1797050"/>
                  <a:gd name="connsiteX63" fmla="*/ 251619 w 2363788"/>
                  <a:gd name="connsiteY63" fmla="*/ 107950 h 1797050"/>
                  <a:gd name="connsiteX64" fmla="*/ 296863 w 2363788"/>
                  <a:gd name="connsiteY64" fmla="*/ 104775 h 1797050"/>
                  <a:gd name="connsiteX65" fmla="*/ 335757 w 2363788"/>
                  <a:gd name="connsiteY65" fmla="*/ 100807 h 1797050"/>
                  <a:gd name="connsiteX66" fmla="*/ 349251 w 2363788"/>
                  <a:gd name="connsiteY66" fmla="*/ 113507 h 1797050"/>
                  <a:gd name="connsiteX67" fmla="*/ 379412 w 2363788"/>
                  <a:gd name="connsiteY67" fmla="*/ 125413 h 1797050"/>
                  <a:gd name="connsiteX68" fmla="*/ 401638 w 2363788"/>
                  <a:gd name="connsiteY68" fmla="*/ 107950 h 1797050"/>
                  <a:gd name="connsiteX69" fmla="*/ 404813 w 2363788"/>
                  <a:gd name="connsiteY69" fmla="*/ 107950 h 1797050"/>
                  <a:gd name="connsiteX70" fmla="*/ 411163 w 2363788"/>
                  <a:gd name="connsiteY70" fmla="*/ 120650 h 1797050"/>
                  <a:gd name="connsiteX71" fmla="*/ 430213 w 2363788"/>
                  <a:gd name="connsiteY71" fmla="*/ 120650 h 1797050"/>
                  <a:gd name="connsiteX72" fmla="*/ 438151 w 2363788"/>
                  <a:gd name="connsiteY72" fmla="*/ 102394 h 1797050"/>
                  <a:gd name="connsiteX73" fmla="*/ 366713 w 2363788"/>
                  <a:gd name="connsiteY73" fmla="*/ 55563 h 1797050"/>
                  <a:gd name="connsiteX74" fmla="*/ 385763 w 2363788"/>
                  <a:gd name="connsiteY74" fmla="*/ 43656 h 1797050"/>
                  <a:gd name="connsiteX75" fmla="*/ 434976 w 2363788"/>
                  <a:gd name="connsiteY75" fmla="*/ 42862 h 1797050"/>
                  <a:gd name="connsiteX76" fmla="*/ 455613 w 2363788"/>
                  <a:gd name="connsiteY76" fmla="*/ 63500 h 1797050"/>
                  <a:gd name="connsiteX77" fmla="*/ 513557 w 2363788"/>
                  <a:gd name="connsiteY77" fmla="*/ 75406 h 1797050"/>
                  <a:gd name="connsiteX78" fmla="*/ 608013 w 2363788"/>
                  <a:gd name="connsiteY78" fmla="*/ 22225 h 1797050"/>
                  <a:gd name="connsiteX79" fmla="*/ 640557 w 2363788"/>
                  <a:gd name="connsiteY79" fmla="*/ 31750 h 1797050"/>
                  <a:gd name="connsiteX80" fmla="*/ 646113 w 2363788"/>
                  <a:gd name="connsiteY80" fmla="*/ 0 h 1797050"/>
                  <a:gd name="connsiteX81" fmla="*/ 716757 w 2363788"/>
                  <a:gd name="connsiteY81" fmla="*/ 5556 h 1797050"/>
                  <a:gd name="connsiteX82" fmla="*/ 725488 w 2363788"/>
                  <a:gd name="connsiteY82" fmla="*/ 31750 h 1797050"/>
                  <a:gd name="connsiteX83" fmla="*/ 752476 w 2363788"/>
                  <a:gd name="connsiteY83" fmla="*/ 63500 h 1797050"/>
                  <a:gd name="connsiteX84" fmla="*/ 767556 w 2363788"/>
                  <a:gd name="connsiteY84" fmla="*/ 44450 h 1797050"/>
                  <a:gd name="connsiteX85" fmla="*/ 808038 w 2363788"/>
                  <a:gd name="connsiteY85" fmla="*/ 41275 h 1797050"/>
                  <a:gd name="connsiteX86" fmla="*/ 827088 w 2363788"/>
                  <a:gd name="connsiteY86" fmla="*/ 34925 h 1797050"/>
                  <a:gd name="connsiteX87" fmla="*/ 846138 w 2363788"/>
                  <a:gd name="connsiteY87" fmla="*/ 6350 h 1797050"/>
                  <a:gd name="connsiteX88" fmla="*/ 889794 w 2363788"/>
                  <a:gd name="connsiteY88" fmla="*/ 12700 h 1797050"/>
                  <a:gd name="connsiteX89" fmla="*/ 902494 w 2363788"/>
                  <a:gd name="connsiteY89" fmla="*/ 83344 h 1797050"/>
                  <a:gd name="connsiteX90" fmla="*/ 954088 w 2363788"/>
                  <a:gd name="connsiteY90" fmla="*/ 123825 h 1797050"/>
                  <a:gd name="connsiteX91" fmla="*/ 998538 w 2363788"/>
                  <a:gd name="connsiteY91" fmla="*/ 203200 h 1797050"/>
                  <a:gd name="connsiteX92" fmla="*/ 1039020 w 2363788"/>
                  <a:gd name="connsiteY92" fmla="*/ 228600 h 1797050"/>
                  <a:gd name="connsiteX93" fmla="*/ 1075532 w 2363788"/>
                  <a:gd name="connsiteY93" fmla="*/ 230981 h 1797050"/>
                  <a:gd name="connsiteX94" fmla="*/ 1130830 w 2363788"/>
                  <a:gd name="connsiteY94" fmla="*/ 283633 h 1797050"/>
                  <a:gd name="connsiteX95" fmla="*/ 1171046 w 2363788"/>
                  <a:gd name="connsiteY95" fmla="*/ 281517 h 1797050"/>
                  <a:gd name="connsiteX96" fmla="*/ 1208088 w 2363788"/>
                  <a:gd name="connsiteY96" fmla="*/ 317500 h 1797050"/>
                  <a:gd name="connsiteX97" fmla="*/ 1208088 w 2363788"/>
                  <a:gd name="connsiteY97" fmla="*/ 346075 h 1797050"/>
                  <a:gd name="connsiteX98" fmla="*/ 1281113 w 2363788"/>
                  <a:gd name="connsiteY98" fmla="*/ 384175 h 1797050"/>
                  <a:gd name="connsiteX99" fmla="*/ 1303338 w 2363788"/>
                  <a:gd name="connsiteY99" fmla="*/ 416983 h 1797050"/>
                  <a:gd name="connsiteX100" fmla="*/ 1284288 w 2363788"/>
                  <a:gd name="connsiteY100" fmla="*/ 460375 h 1797050"/>
                  <a:gd name="connsiteX101" fmla="*/ 1338263 w 2363788"/>
                  <a:gd name="connsiteY101" fmla="*/ 504825 h 1797050"/>
                  <a:gd name="connsiteX102" fmla="*/ 1380332 w 2363788"/>
                  <a:gd name="connsiteY102" fmla="*/ 503238 h 1797050"/>
                  <a:gd name="connsiteX103" fmla="*/ 1404938 w 2363788"/>
                  <a:gd name="connsiteY103" fmla="*/ 530225 h 1797050"/>
                  <a:gd name="connsiteX104" fmla="*/ 1435895 w 2363788"/>
                  <a:gd name="connsiteY104" fmla="*/ 526475 h 1797050"/>
                  <a:gd name="connsiteX105" fmla="*/ 1470026 w 2363788"/>
                  <a:gd name="connsiteY105" fmla="*/ 548578 h 1797050"/>
                  <a:gd name="connsiteX106" fmla="*/ 1493838 w 2363788"/>
                  <a:gd name="connsiteY106" fmla="*/ 590550 h 1797050"/>
                  <a:gd name="connsiteX107" fmla="*/ 1481932 w 2363788"/>
                  <a:gd name="connsiteY107" fmla="*/ 612775 h 1797050"/>
                  <a:gd name="connsiteX108" fmla="*/ 1452563 w 2363788"/>
                  <a:gd name="connsiteY108" fmla="*/ 622300 h 1797050"/>
                  <a:gd name="connsiteX109" fmla="*/ 1512888 w 2363788"/>
                  <a:gd name="connsiteY109" fmla="*/ 638175 h 1797050"/>
                  <a:gd name="connsiteX110" fmla="*/ 1583532 w 2363788"/>
                  <a:gd name="connsiteY110" fmla="*/ 619919 h 1797050"/>
                  <a:gd name="connsiteX111" fmla="*/ 1624013 w 2363788"/>
                  <a:gd name="connsiteY111" fmla="*/ 613569 h 1797050"/>
                  <a:gd name="connsiteX112" fmla="*/ 1624807 w 2363788"/>
                  <a:gd name="connsiteY112" fmla="*/ 587375 h 1797050"/>
                  <a:gd name="connsiteX113" fmla="*/ 1643063 w 2363788"/>
                  <a:gd name="connsiteY113" fmla="*/ 593725 h 1797050"/>
                  <a:gd name="connsiteX114" fmla="*/ 1700213 w 2363788"/>
                  <a:gd name="connsiteY114" fmla="*/ 611981 h 1797050"/>
                  <a:gd name="connsiteX115" fmla="*/ 1705769 w 2363788"/>
                  <a:gd name="connsiteY115" fmla="*/ 575469 h 1797050"/>
                  <a:gd name="connsiteX116" fmla="*/ 1725613 w 2363788"/>
                  <a:gd name="connsiteY116" fmla="*/ 565150 h 1797050"/>
                  <a:gd name="connsiteX117" fmla="*/ 1804988 w 2363788"/>
                  <a:gd name="connsiteY117" fmla="*/ 508000 h 1797050"/>
                  <a:gd name="connsiteX118" fmla="*/ 1887538 w 2363788"/>
                  <a:gd name="connsiteY118" fmla="*/ 485775 h 1797050"/>
                  <a:gd name="connsiteX119" fmla="*/ 1954213 w 2363788"/>
                  <a:gd name="connsiteY119" fmla="*/ 415925 h 1797050"/>
                  <a:gd name="connsiteX120" fmla="*/ 1978819 w 2363788"/>
                  <a:gd name="connsiteY120" fmla="*/ 409575 h 1797050"/>
                  <a:gd name="connsiteX121" fmla="*/ 2008188 w 2363788"/>
                  <a:gd name="connsiteY121" fmla="*/ 396875 h 1797050"/>
                  <a:gd name="connsiteX122" fmla="*/ 2058194 w 2363788"/>
                  <a:gd name="connsiteY122" fmla="*/ 411956 h 1797050"/>
                  <a:gd name="connsiteX123" fmla="*/ 2079626 w 2363788"/>
                  <a:gd name="connsiteY123" fmla="*/ 452437 h 1797050"/>
                  <a:gd name="connsiteX124" fmla="*/ 2135188 w 2363788"/>
                  <a:gd name="connsiteY124" fmla="*/ 504825 h 1797050"/>
                  <a:gd name="connsiteX125" fmla="*/ 2196307 w 2363788"/>
                  <a:gd name="connsiteY125" fmla="*/ 536575 h 1797050"/>
                  <a:gd name="connsiteX126" fmla="*/ 2250282 w 2363788"/>
                  <a:gd name="connsiteY126" fmla="*/ 523081 h 1797050"/>
                  <a:gd name="connsiteX127" fmla="*/ 2267744 w 2363788"/>
                  <a:gd name="connsiteY127" fmla="*/ 531019 h 1797050"/>
                  <a:gd name="connsiteX128" fmla="*/ 2276475 w 2363788"/>
                  <a:gd name="connsiteY128" fmla="*/ 573881 h 1797050"/>
                  <a:gd name="connsiteX129" fmla="*/ 2325688 w 2363788"/>
                  <a:gd name="connsiteY129" fmla="*/ 606425 h 1797050"/>
                  <a:gd name="connsiteX130" fmla="*/ 2363788 w 2363788"/>
                  <a:gd name="connsiteY130" fmla="*/ 644525 h 1797050"/>
                  <a:gd name="connsiteX131" fmla="*/ 2312445 w 2363788"/>
                  <a:gd name="connsiteY131" fmla="*/ 772537 h 1797050"/>
                  <a:gd name="connsiteX132" fmla="*/ 2274888 w 2363788"/>
                  <a:gd name="connsiteY132" fmla="*/ 895350 h 1797050"/>
                  <a:gd name="connsiteX133" fmla="*/ 2249488 w 2363788"/>
                  <a:gd name="connsiteY133" fmla="*/ 949325 h 1797050"/>
                  <a:gd name="connsiteX134" fmla="*/ 2198688 w 2363788"/>
                  <a:gd name="connsiteY134" fmla="*/ 949325 h 1797050"/>
                  <a:gd name="connsiteX135" fmla="*/ 2176463 w 2363788"/>
                  <a:gd name="connsiteY135" fmla="*/ 993775 h 1797050"/>
                  <a:gd name="connsiteX136" fmla="*/ 2176463 w 2363788"/>
                  <a:gd name="connsiteY136" fmla="*/ 993775 h 1797050"/>
                  <a:gd name="connsiteX137" fmla="*/ 2182813 w 2363788"/>
                  <a:gd name="connsiteY137" fmla="*/ 1022350 h 1797050"/>
                  <a:gd name="connsiteX138" fmla="*/ 2147888 w 2363788"/>
                  <a:gd name="connsiteY138" fmla="*/ 1031875 h 1797050"/>
                  <a:gd name="connsiteX139" fmla="*/ 2097088 w 2363788"/>
                  <a:gd name="connsiteY139" fmla="*/ 1019175 h 1797050"/>
                  <a:gd name="connsiteX140" fmla="*/ 2103438 w 2363788"/>
                  <a:gd name="connsiteY140" fmla="*/ 1073150 h 1797050"/>
                  <a:gd name="connsiteX141" fmla="*/ 2116138 w 2363788"/>
                  <a:gd name="connsiteY141" fmla="*/ 1117600 h 1797050"/>
                  <a:gd name="connsiteX142" fmla="*/ 2052638 w 2363788"/>
                  <a:gd name="connsiteY142" fmla="*/ 1152525 h 1797050"/>
                  <a:gd name="connsiteX143" fmla="*/ 2068513 w 2363788"/>
                  <a:gd name="connsiteY143" fmla="*/ 1174750 h 1797050"/>
                  <a:gd name="connsiteX144" fmla="*/ 2049463 w 2363788"/>
                  <a:gd name="connsiteY144" fmla="*/ 1196975 h 1797050"/>
                  <a:gd name="connsiteX145" fmla="*/ 1970088 w 2363788"/>
                  <a:gd name="connsiteY145" fmla="*/ 1171575 h 1797050"/>
                  <a:gd name="connsiteX146" fmla="*/ 1944688 w 2363788"/>
                  <a:gd name="connsiteY146" fmla="*/ 1187450 h 1797050"/>
                  <a:gd name="connsiteX147" fmla="*/ 1909763 w 2363788"/>
                  <a:gd name="connsiteY147" fmla="*/ 1187450 h 1797050"/>
                  <a:gd name="connsiteX148" fmla="*/ 1909763 w 2363788"/>
                  <a:gd name="connsiteY148" fmla="*/ 1247775 h 1797050"/>
                  <a:gd name="connsiteX149" fmla="*/ 1925638 w 2363788"/>
                  <a:gd name="connsiteY149" fmla="*/ 1263650 h 1797050"/>
                  <a:gd name="connsiteX150" fmla="*/ 1935163 w 2363788"/>
                  <a:gd name="connsiteY150" fmla="*/ 1279525 h 1797050"/>
                  <a:gd name="connsiteX151" fmla="*/ 1944688 w 2363788"/>
                  <a:gd name="connsiteY151" fmla="*/ 1279525 h 1797050"/>
                  <a:gd name="connsiteX152" fmla="*/ 1935163 w 2363788"/>
                  <a:gd name="connsiteY152" fmla="*/ 1304925 h 1797050"/>
                  <a:gd name="connsiteX153" fmla="*/ 1954213 w 2363788"/>
                  <a:gd name="connsiteY153" fmla="*/ 1320800 h 1797050"/>
                  <a:gd name="connsiteX154" fmla="*/ 1951038 w 2363788"/>
                  <a:gd name="connsiteY154" fmla="*/ 1336675 h 1797050"/>
                  <a:gd name="connsiteX155" fmla="*/ 1906588 w 2363788"/>
                  <a:gd name="connsiteY155" fmla="*/ 1336675 h 1797050"/>
                  <a:gd name="connsiteX156" fmla="*/ 1903413 w 2363788"/>
                  <a:gd name="connsiteY156" fmla="*/ 1387475 h 1797050"/>
                  <a:gd name="connsiteX157" fmla="*/ 1903413 w 2363788"/>
                  <a:gd name="connsiteY157" fmla="*/ 1387475 h 1797050"/>
                  <a:gd name="connsiteX158" fmla="*/ 1903413 w 2363788"/>
                  <a:gd name="connsiteY158" fmla="*/ 1406525 h 1797050"/>
                  <a:gd name="connsiteX159" fmla="*/ 1938338 w 2363788"/>
                  <a:gd name="connsiteY159" fmla="*/ 1447800 h 1797050"/>
                  <a:gd name="connsiteX160" fmla="*/ 1992313 w 2363788"/>
                  <a:gd name="connsiteY160" fmla="*/ 1447800 h 1797050"/>
                  <a:gd name="connsiteX161" fmla="*/ 2062163 w 2363788"/>
                  <a:gd name="connsiteY161" fmla="*/ 1476375 h 1797050"/>
                  <a:gd name="connsiteX162" fmla="*/ 2062163 w 2363788"/>
                  <a:gd name="connsiteY162" fmla="*/ 1504950 h 1797050"/>
                  <a:gd name="connsiteX163" fmla="*/ 2036763 w 2363788"/>
                  <a:gd name="connsiteY163" fmla="*/ 1571625 h 1797050"/>
                  <a:gd name="connsiteX164" fmla="*/ 2065338 w 2363788"/>
                  <a:gd name="connsiteY164" fmla="*/ 1587500 h 1797050"/>
                  <a:gd name="connsiteX165" fmla="*/ 2106613 w 2363788"/>
                  <a:gd name="connsiteY165" fmla="*/ 1660525 h 1797050"/>
                  <a:gd name="connsiteX166" fmla="*/ 2055813 w 2363788"/>
                  <a:gd name="connsiteY166" fmla="*/ 1736725 h 1797050"/>
                  <a:gd name="connsiteX167" fmla="*/ 2030413 w 2363788"/>
                  <a:gd name="connsiteY167" fmla="*/ 1730375 h 1797050"/>
                  <a:gd name="connsiteX168" fmla="*/ 2008188 w 2363788"/>
                  <a:gd name="connsiteY168" fmla="*/ 1717675 h 1797050"/>
                  <a:gd name="connsiteX169" fmla="*/ 2001838 w 2363788"/>
                  <a:gd name="connsiteY169" fmla="*/ 1736725 h 1797050"/>
                  <a:gd name="connsiteX170" fmla="*/ 1960563 w 2363788"/>
                  <a:gd name="connsiteY170" fmla="*/ 1746250 h 1797050"/>
                  <a:gd name="connsiteX171" fmla="*/ 1954213 w 2363788"/>
                  <a:gd name="connsiteY171" fmla="*/ 1778000 h 1797050"/>
                  <a:gd name="connsiteX172" fmla="*/ 1903413 w 2363788"/>
                  <a:gd name="connsiteY172" fmla="*/ 1797050 h 1797050"/>
                  <a:gd name="connsiteX173" fmla="*/ 1881188 w 2363788"/>
                  <a:gd name="connsiteY173" fmla="*/ 1758950 h 1797050"/>
                  <a:gd name="connsiteX174" fmla="*/ 1843088 w 2363788"/>
                  <a:gd name="connsiteY174" fmla="*/ 1768475 h 1797050"/>
                  <a:gd name="connsiteX175" fmla="*/ 1846263 w 2363788"/>
                  <a:gd name="connsiteY175" fmla="*/ 1730375 h 1797050"/>
                  <a:gd name="connsiteX176" fmla="*/ 1827213 w 2363788"/>
                  <a:gd name="connsiteY176" fmla="*/ 1704975 h 1797050"/>
                  <a:gd name="connsiteX177" fmla="*/ 1862138 w 2363788"/>
                  <a:gd name="connsiteY177" fmla="*/ 1685925 h 1797050"/>
                  <a:gd name="connsiteX178" fmla="*/ 1804988 w 2363788"/>
                  <a:gd name="connsiteY178" fmla="*/ 1666875 h 1797050"/>
                  <a:gd name="connsiteX179" fmla="*/ 1792288 w 2363788"/>
                  <a:gd name="connsiteY179" fmla="*/ 1692275 h 1797050"/>
                  <a:gd name="connsiteX180" fmla="*/ 1747838 w 2363788"/>
                  <a:gd name="connsiteY180" fmla="*/ 1711325 h 1797050"/>
                  <a:gd name="connsiteX181" fmla="*/ 1741488 w 2363788"/>
                  <a:gd name="connsiteY181" fmla="*/ 1733550 h 1797050"/>
                  <a:gd name="connsiteX182" fmla="*/ 1725613 w 2363788"/>
                  <a:gd name="connsiteY182" fmla="*/ 1739900 h 1797050"/>
                  <a:gd name="connsiteX183" fmla="*/ 1703388 w 2363788"/>
                  <a:gd name="connsiteY183" fmla="*/ 1739900 h 1797050"/>
                  <a:gd name="connsiteX184" fmla="*/ 1716088 w 2363788"/>
                  <a:gd name="connsiteY184" fmla="*/ 1704975 h 1797050"/>
                  <a:gd name="connsiteX185" fmla="*/ 1741488 w 2363788"/>
                  <a:gd name="connsiteY185" fmla="*/ 1679575 h 1797050"/>
                  <a:gd name="connsiteX186" fmla="*/ 1731963 w 2363788"/>
                  <a:gd name="connsiteY186" fmla="*/ 1654175 h 1797050"/>
                  <a:gd name="connsiteX187" fmla="*/ 1709738 w 2363788"/>
                  <a:gd name="connsiteY187" fmla="*/ 1654175 h 1797050"/>
                  <a:gd name="connsiteX188" fmla="*/ 1697038 w 2363788"/>
                  <a:gd name="connsiteY188" fmla="*/ 1679575 h 1797050"/>
                  <a:gd name="connsiteX189" fmla="*/ 1665288 w 2363788"/>
                  <a:gd name="connsiteY189" fmla="*/ 1685925 h 1797050"/>
                  <a:gd name="connsiteX190" fmla="*/ 1630363 w 2363788"/>
                  <a:gd name="connsiteY190" fmla="*/ 1698625 h 1797050"/>
                  <a:gd name="connsiteX191" fmla="*/ 1601788 w 2363788"/>
                  <a:gd name="connsiteY191" fmla="*/ 1670050 h 1797050"/>
                  <a:gd name="connsiteX192" fmla="*/ 1598613 w 2363788"/>
                  <a:gd name="connsiteY192" fmla="*/ 1635125 h 1797050"/>
                  <a:gd name="connsiteX193" fmla="*/ 1570038 w 2363788"/>
                  <a:gd name="connsiteY193" fmla="*/ 1619250 h 1797050"/>
                  <a:gd name="connsiteX194" fmla="*/ 1560513 w 2363788"/>
                  <a:gd name="connsiteY194" fmla="*/ 1584325 h 1797050"/>
                  <a:gd name="connsiteX195" fmla="*/ 1519238 w 2363788"/>
                  <a:gd name="connsiteY195" fmla="*/ 1555750 h 1797050"/>
                  <a:gd name="connsiteX196" fmla="*/ 1500188 w 2363788"/>
                  <a:gd name="connsiteY196" fmla="*/ 1558925 h 1797050"/>
                  <a:gd name="connsiteX197" fmla="*/ 1468438 w 2363788"/>
                  <a:gd name="connsiteY197" fmla="*/ 1603375 h 1797050"/>
                  <a:gd name="connsiteX198" fmla="*/ 1420813 w 2363788"/>
                  <a:gd name="connsiteY198" fmla="*/ 1622425 h 1797050"/>
                  <a:gd name="connsiteX199" fmla="*/ 1395413 w 2363788"/>
                  <a:gd name="connsiteY199" fmla="*/ 1587500 h 1797050"/>
                  <a:gd name="connsiteX200" fmla="*/ 1370013 w 2363788"/>
                  <a:gd name="connsiteY200" fmla="*/ 1587500 h 1797050"/>
                  <a:gd name="connsiteX201" fmla="*/ 1271588 w 2363788"/>
                  <a:gd name="connsiteY201" fmla="*/ 1511300 h 1797050"/>
                  <a:gd name="connsiteX202" fmla="*/ 1277938 w 2363788"/>
                  <a:gd name="connsiteY202" fmla="*/ 1463675 h 1797050"/>
                  <a:gd name="connsiteX203" fmla="*/ 1239838 w 2363788"/>
                  <a:gd name="connsiteY203" fmla="*/ 1457325 h 1797050"/>
                  <a:gd name="connsiteX204" fmla="*/ 1223963 w 2363788"/>
                  <a:gd name="connsiteY204" fmla="*/ 1482725 h 1797050"/>
                  <a:gd name="connsiteX205" fmla="*/ 1189038 w 2363788"/>
                  <a:gd name="connsiteY205" fmla="*/ 1482725 h 1797050"/>
                  <a:gd name="connsiteX206" fmla="*/ 1141413 w 2363788"/>
                  <a:gd name="connsiteY206" fmla="*/ 1460500 h 1797050"/>
                  <a:gd name="connsiteX207" fmla="*/ 1093788 w 2363788"/>
                  <a:gd name="connsiteY207" fmla="*/ 1495425 h 1797050"/>
                  <a:gd name="connsiteX208" fmla="*/ 1100138 w 2363788"/>
                  <a:gd name="connsiteY208" fmla="*/ 1511300 h 1797050"/>
                  <a:gd name="connsiteX209" fmla="*/ 1081088 w 2363788"/>
                  <a:gd name="connsiteY209" fmla="*/ 1530350 h 1797050"/>
                  <a:gd name="connsiteX210" fmla="*/ 1036638 w 2363788"/>
                  <a:gd name="connsiteY210" fmla="*/ 1530350 h 1797050"/>
                  <a:gd name="connsiteX211" fmla="*/ 1008063 w 2363788"/>
                  <a:gd name="connsiteY211" fmla="*/ 1574800 h 1797050"/>
                  <a:gd name="connsiteX212" fmla="*/ 960438 w 2363788"/>
                  <a:gd name="connsiteY212" fmla="*/ 1571625 h 1797050"/>
                  <a:gd name="connsiteX213" fmla="*/ 954088 w 2363788"/>
                  <a:gd name="connsiteY213" fmla="*/ 1587500 h 1797050"/>
                  <a:gd name="connsiteX214" fmla="*/ 966788 w 2363788"/>
                  <a:gd name="connsiteY214" fmla="*/ 1670050 h 1797050"/>
                  <a:gd name="connsiteX215" fmla="*/ 941388 w 2363788"/>
                  <a:gd name="connsiteY215" fmla="*/ 1714500 h 1797050"/>
                  <a:gd name="connsiteX216" fmla="*/ 903288 w 2363788"/>
                  <a:gd name="connsiteY216" fmla="*/ 1720850 h 1797050"/>
                  <a:gd name="connsiteX217" fmla="*/ 900113 w 2363788"/>
                  <a:gd name="connsiteY217" fmla="*/ 1746250 h 1797050"/>
                  <a:gd name="connsiteX218" fmla="*/ 871538 w 2363788"/>
                  <a:gd name="connsiteY218" fmla="*/ 1746250 h 1797050"/>
                  <a:gd name="connsiteX219" fmla="*/ 855663 w 2363788"/>
                  <a:gd name="connsiteY219" fmla="*/ 1758950 h 1797050"/>
                  <a:gd name="connsiteX220" fmla="*/ 849313 w 2363788"/>
                  <a:gd name="connsiteY220" fmla="*/ 1771650 h 1797050"/>
                  <a:gd name="connsiteX221" fmla="*/ 830263 w 2363788"/>
                  <a:gd name="connsiteY221" fmla="*/ 1765300 h 1797050"/>
                  <a:gd name="connsiteX222" fmla="*/ 820738 w 2363788"/>
                  <a:gd name="connsiteY222" fmla="*/ 1752600 h 1797050"/>
                  <a:gd name="connsiteX223" fmla="*/ 792163 w 2363788"/>
                  <a:gd name="connsiteY223" fmla="*/ 1771650 h 1797050"/>
                  <a:gd name="connsiteX224" fmla="*/ 693738 w 2363788"/>
                  <a:gd name="connsiteY224" fmla="*/ 1701800 h 1797050"/>
                  <a:gd name="connsiteX225" fmla="*/ 652463 w 2363788"/>
                  <a:gd name="connsiteY225" fmla="*/ 1720850 h 1797050"/>
                  <a:gd name="connsiteX226" fmla="*/ 617538 w 2363788"/>
                  <a:gd name="connsiteY226" fmla="*/ 1685925 h 1797050"/>
                  <a:gd name="connsiteX227" fmla="*/ 582613 w 2363788"/>
                  <a:gd name="connsiteY227" fmla="*/ 1689100 h 1797050"/>
                  <a:gd name="connsiteX228" fmla="*/ 573088 w 2363788"/>
                  <a:gd name="connsiteY228" fmla="*/ 1609725 h 1797050"/>
                  <a:gd name="connsiteX229" fmla="*/ 525463 w 2363788"/>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261938 w 2363788"/>
                  <a:gd name="connsiteY41" fmla="*/ 536575 h 1797050"/>
                  <a:gd name="connsiteX42" fmla="*/ 223838 w 2363788"/>
                  <a:gd name="connsiteY42" fmla="*/ 511969 h 1797050"/>
                  <a:gd name="connsiteX43" fmla="*/ 182563 w 2363788"/>
                  <a:gd name="connsiteY43" fmla="*/ 473869 h 1797050"/>
                  <a:gd name="connsiteX44" fmla="*/ 177800 w 2363788"/>
                  <a:gd name="connsiteY44" fmla="*/ 415131 h 1797050"/>
                  <a:gd name="connsiteX45" fmla="*/ 128588 w 2363788"/>
                  <a:gd name="connsiteY45" fmla="*/ 415925 h 1797050"/>
                  <a:gd name="connsiteX46" fmla="*/ 92869 w 2363788"/>
                  <a:gd name="connsiteY46" fmla="*/ 403225 h 1797050"/>
                  <a:gd name="connsiteX47" fmla="*/ 77788 w 2363788"/>
                  <a:gd name="connsiteY47" fmla="*/ 422275 h 1797050"/>
                  <a:gd name="connsiteX48" fmla="*/ 39688 w 2363788"/>
                  <a:gd name="connsiteY48" fmla="*/ 420688 h 1797050"/>
                  <a:gd name="connsiteX49" fmla="*/ 0 w 2363788"/>
                  <a:gd name="connsiteY49" fmla="*/ 381794 h 1797050"/>
                  <a:gd name="connsiteX50" fmla="*/ 33338 w 2363788"/>
                  <a:gd name="connsiteY50" fmla="*/ 350838 h 1797050"/>
                  <a:gd name="connsiteX51" fmla="*/ 14288 w 2363788"/>
                  <a:gd name="connsiteY51" fmla="*/ 339725 h 1797050"/>
                  <a:gd name="connsiteX52" fmla="*/ 14288 w 2363788"/>
                  <a:gd name="connsiteY52" fmla="*/ 304800 h 1797050"/>
                  <a:gd name="connsiteX53" fmla="*/ 39688 w 2363788"/>
                  <a:gd name="connsiteY53" fmla="*/ 294481 h 1797050"/>
                  <a:gd name="connsiteX54" fmla="*/ 25400 w 2363788"/>
                  <a:gd name="connsiteY54" fmla="*/ 259556 h 1797050"/>
                  <a:gd name="connsiteX55" fmla="*/ 65883 w 2363788"/>
                  <a:gd name="connsiteY55" fmla="*/ 256381 h 1797050"/>
                  <a:gd name="connsiteX56" fmla="*/ 111126 w 2363788"/>
                  <a:gd name="connsiteY56" fmla="*/ 238125 h 1797050"/>
                  <a:gd name="connsiteX57" fmla="*/ 127794 w 2363788"/>
                  <a:gd name="connsiteY57" fmla="*/ 222250 h 1797050"/>
                  <a:gd name="connsiteX58" fmla="*/ 130969 w 2363788"/>
                  <a:gd name="connsiteY58" fmla="*/ 196057 h 1797050"/>
                  <a:gd name="connsiteX59" fmla="*/ 163513 w 2363788"/>
                  <a:gd name="connsiteY59" fmla="*/ 196850 h 1797050"/>
                  <a:gd name="connsiteX60" fmla="*/ 169863 w 2363788"/>
                  <a:gd name="connsiteY60" fmla="*/ 164306 h 1797050"/>
                  <a:gd name="connsiteX61" fmla="*/ 188913 w 2363788"/>
                  <a:gd name="connsiteY61" fmla="*/ 163513 h 1797050"/>
                  <a:gd name="connsiteX62" fmla="*/ 196057 w 2363788"/>
                  <a:gd name="connsiteY62" fmla="*/ 100806 h 1797050"/>
                  <a:gd name="connsiteX63" fmla="*/ 251619 w 2363788"/>
                  <a:gd name="connsiteY63" fmla="*/ 107950 h 1797050"/>
                  <a:gd name="connsiteX64" fmla="*/ 296863 w 2363788"/>
                  <a:gd name="connsiteY64" fmla="*/ 104775 h 1797050"/>
                  <a:gd name="connsiteX65" fmla="*/ 335757 w 2363788"/>
                  <a:gd name="connsiteY65" fmla="*/ 100807 h 1797050"/>
                  <a:gd name="connsiteX66" fmla="*/ 349251 w 2363788"/>
                  <a:gd name="connsiteY66" fmla="*/ 113507 h 1797050"/>
                  <a:gd name="connsiteX67" fmla="*/ 379412 w 2363788"/>
                  <a:gd name="connsiteY67" fmla="*/ 125413 h 1797050"/>
                  <a:gd name="connsiteX68" fmla="*/ 401638 w 2363788"/>
                  <a:gd name="connsiteY68" fmla="*/ 107950 h 1797050"/>
                  <a:gd name="connsiteX69" fmla="*/ 404813 w 2363788"/>
                  <a:gd name="connsiteY69" fmla="*/ 107950 h 1797050"/>
                  <a:gd name="connsiteX70" fmla="*/ 411163 w 2363788"/>
                  <a:gd name="connsiteY70" fmla="*/ 120650 h 1797050"/>
                  <a:gd name="connsiteX71" fmla="*/ 430213 w 2363788"/>
                  <a:gd name="connsiteY71" fmla="*/ 120650 h 1797050"/>
                  <a:gd name="connsiteX72" fmla="*/ 438151 w 2363788"/>
                  <a:gd name="connsiteY72" fmla="*/ 102394 h 1797050"/>
                  <a:gd name="connsiteX73" fmla="*/ 366713 w 2363788"/>
                  <a:gd name="connsiteY73" fmla="*/ 55563 h 1797050"/>
                  <a:gd name="connsiteX74" fmla="*/ 385763 w 2363788"/>
                  <a:gd name="connsiteY74" fmla="*/ 43656 h 1797050"/>
                  <a:gd name="connsiteX75" fmla="*/ 434976 w 2363788"/>
                  <a:gd name="connsiteY75" fmla="*/ 42862 h 1797050"/>
                  <a:gd name="connsiteX76" fmla="*/ 455613 w 2363788"/>
                  <a:gd name="connsiteY76" fmla="*/ 63500 h 1797050"/>
                  <a:gd name="connsiteX77" fmla="*/ 513557 w 2363788"/>
                  <a:gd name="connsiteY77" fmla="*/ 75406 h 1797050"/>
                  <a:gd name="connsiteX78" fmla="*/ 608013 w 2363788"/>
                  <a:gd name="connsiteY78" fmla="*/ 22225 h 1797050"/>
                  <a:gd name="connsiteX79" fmla="*/ 640557 w 2363788"/>
                  <a:gd name="connsiteY79" fmla="*/ 31750 h 1797050"/>
                  <a:gd name="connsiteX80" fmla="*/ 646113 w 2363788"/>
                  <a:gd name="connsiteY80" fmla="*/ 0 h 1797050"/>
                  <a:gd name="connsiteX81" fmla="*/ 716757 w 2363788"/>
                  <a:gd name="connsiteY81" fmla="*/ 5556 h 1797050"/>
                  <a:gd name="connsiteX82" fmla="*/ 725488 w 2363788"/>
                  <a:gd name="connsiteY82" fmla="*/ 31750 h 1797050"/>
                  <a:gd name="connsiteX83" fmla="*/ 752476 w 2363788"/>
                  <a:gd name="connsiteY83" fmla="*/ 63500 h 1797050"/>
                  <a:gd name="connsiteX84" fmla="*/ 767556 w 2363788"/>
                  <a:gd name="connsiteY84" fmla="*/ 44450 h 1797050"/>
                  <a:gd name="connsiteX85" fmla="*/ 808038 w 2363788"/>
                  <a:gd name="connsiteY85" fmla="*/ 41275 h 1797050"/>
                  <a:gd name="connsiteX86" fmla="*/ 827088 w 2363788"/>
                  <a:gd name="connsiteY86" fmla="*/ 34925 h 1797050"/>
                  <a:gd name="connsiteX87" fmla="*/ 846138 w 2363788"/>
                  <a:gd name="connsiteY87" fmla="*/ 6350 h 1797050"/>
                  <a:gd name="connsiteX88" fmla="*/ 889794 w 2363788"/>
                  <a:gd name="connsiteY88" fmla="*/ 12700 h 1797050"/>
                  <a:gd name="connsiteX89" fmla="*/ 902494 w 2363788"/>
                  <a:gd name="connsiteY89" fmla="*/ 83344 h 1797050"/>
                  <a:gd name="connsiteX90" fmla="*/ 954088 w 2363788"/>
                  <a:gd name="connsiteY90" fmla="*/ 123825 h 1797050"/>
                  <a:gd name="connsiteX91" fmla="*/ 998538 w 2363788"/>
                  <a:gd name="connsiteY91" fmla="*/ 203200 h 1797050"/>
                  <a:gd name="connsiteX92" fmla="*/ 1039020 w 2363788"/>
                  <a:gd name="connsiteY92" fmla="*/ 228600 h 1797050"/>
                  <a:gd name="connsiteX93" fmla="*/ 1075532 w 2363788"/>
                  <a:gd name="connsiteY93" fmla="*/ 230981 h 1797050"/>
                  <a:gd name="connsiteX94" fmla="*/ 1130830 w 2363788"/>
                  <a:gd name="connsiteY94" fmla="*/ 283633 h 1797050"/>
                  <a:gd name="connsiteX95" fmla="*/ 1171046 w 2363788"/>
                  <a:gd name="connsiteY95" fmla="*/ 281517 h 1797050"/>
                  <a:gd name="connsiteX96" fmla="*/ 1208088 w 2363788"/>
                  <a:gd name="connsiteY96" fmla="*/ 317500 h 1797050"/>
                  <a:gd name="connsiteX97" fmla="*/ 1208088 w 2363788"/>
                  <a:gd name="connsiteY97" fmla="*/ 346075 h 1797050"/>
                  <a:gd name="connsiteX98" fmla="*/ 1281113 w 2363788"/>
                  <a:gd name="connsiteY98" fmla="*/ 384175 h 1797050"/>
                  <a:gd name="connsiteX99" fmla="*/ 1303338 w 2363788"/>
                  <a:gd name="connsiteY99" fmla="*/ 416983 h 1797050"/>
                  <a:gd name="connsiteX100" fmla="*/ 1284288 w 2363788"/>
                  <a:gd name="connsiteY100" fmla="*/ 460375 h 1797050"/>
                  <a:gd name="connsiteX101" fmla="*/ 1338263 w 2363788"/>
                  <a:gd name="connsiteY101" fmla="*/ 504825 h 1797050"/>
                  <a:gd name="connsiteX102" fmla="*/ 1380332 w 2363788"/>
                  <a:gd name="connsiteY102" fmla="*/ 503238 h 1797050"/>
                  <a:gd name="connsiteX103" fmla="*/ 1404938 w 2363788"/>
                  <a:gd name="connsiteY103" fmla="*/ 530225 h 1797050"/>
                  <a:gd name="connsiteX104" fmla="*/ 1435895 w 2363788"/>
                  <a:gd name="connsiteY104" fmla="*/ 526475 h 1797050"/>
                  <a:gd name="connsiteX105" fmla="*/ 1470026 w 2363788"/>
                  <a:gd name="connsiteY105" fmla="*/ 548578 h 1797050"/>
                  <a:gd name="connsiteX106" fmla="*/ 1493838 w 2363788"/>
                  <a:gd name="connsiteY106" fmla="*/ 590550 h 1797050"/>
                  <a:gd name="connsiteX107" fmla="*/ 1481932 w 2363788"/>
                  <a:gd name="connsiteY107" fmla="*/ 612775 h 1797050"/>
                  <a:gd name="connsiteX108" fmla="*/ 1452563 w 2363788"/>
                  <a:gd name="connsiteY108" fmla="*/ 622300 h 1797050"/>
                  <a:gd name="connsiteX109" fmla="*/ 1512888 w 2363788"/>
                  <a:gd name="connsiteY109" fmla="*/ 638175 h 1797050"/>
                  <a:gd name="connsiteX110" fmla="*/ 1583532 w 2363788"/>
                  <a:gd name="connsiteY110" fmla="*/ 619919 h 1797050"/>
                  <a:gd name="connsiteX111" fmla="*/ 1624013 w 2363788"/>
                  <a:gd name="connsiteY111" fmla="*/ 613569 h 1797050"/>
                  <a:gd name="connsiteX112" fmla="*/ 1624807 w 2363788"/>
                  <a:gd name="connsiteY112" fmla="*/ 587375 h 1797050"/>
                  <a:gd name="connsiteX113" fmla="*/ 1643063 w 2363788"/>
                  <a:gd name="connsiteY113" fmla="*/ 593725 h 1797050"/>
                  <a:gd name="connsiteX114" fmla="*/ 1700213 w 2363788"/>
                  <a:gd name="connsiteY114" fmla="*/ 611981 h 1797050"/>
                  <a:gd name="connsiteX115" fmla="*/ 1705769 w 2363788"/>
                  <a:gd name="connsiteY115" fmla="*/ 575469 h 1797050"/>
                  <a:gd name="connsiteX116" fmla="*/ 1725613 w 2363788"/>
                  <a:gd name="connsiteY116" fmla="*/ 565150 h 1797050"/>
                  <a:gd name="connsiteX117" fmla="*/ 1804988 w 2363788"/>
                  <a:gd name="connsiteY117" fmla="*/ 508000 h 1797050"/>
                  <a:gd name="connsiteX118" fmla="*/ 1887538 w 2363788"/>
                  <a:gd name="connsiteY118" fmla="*/ 485775 h 1797050"/>
                  <a:gd name="connsiteX119" fmla="*/ 1954213 w 2363788"/>
                  <a:gd name="connsiteY119" fmla="*/ 415925 h 1797050"/>
                  <a:gd name="connsiteX120" fmla="*/ 1978819 w 2363788"/>
                  <a:gd name="connsiteY120" fmla="*/ 409575 h 1797050"/>
                  <a:gd name="connsiteX121" fmla="*/ 2008188 w 2363788"/>
                  <a:gd name="connsiteY121" fmla="*/ 396875 h 1797050"/>
                  <a:gd name="connsiteX122" fmla="*/ 2058194 w 2363788"/>
                  <a:gd name="connsiteY122" fmla="*/ 411956 h 1797050"/>
                  <a:gd name="connsiteX123" fmla="*/ 2079626 w 2363788"/>
                  <a:gd name="connsiteY123" fmla="*/ 452437 h 1797050"/>
                  <a:gd name="connsiteX124" fmla="*/ 2135188 w 2363788"/>
                  <a:gd name="connsiteY124" fmla="*/ 504825 h 1797050"/>
                  <a:gd name="connsiteX125" fmla="*/ 2196307 w 2363788"/>
                  <a:gd name="connsiteY125" fmla="*/ 536575 h 1797050"/>
                  <a:gd name="connsiteX126" fmla="*/ 2250282 w 2363788"/>
                  <a:gd name="connsiteY126" fmla="*/ 523081 h 1797050"/>
                  <a:gd name="connsiteX127" fmla="*/ 2267744 w 2363788"/>
                  <a:gd name="connsiteY127" fmla="*/ 531019 h 1797050"/>
                  <a:gd name="connsiteX128" fmla="*/ 2276475 w 2363788"/>
                  <a:gd name="connsiteY128" fmla="*/ 573881 h 1797050"/>
                  <a:gd name="connsiteX129" fmla="*/ 2325688 w 2363788"/>
                  <a:gd name="connsiteY129" fmla="*/ 606425 h 1797050"/>
                  <a:gd name="connsiteX130" fmla="*/ 2363788 w 2363788"/>
                  <a:gd name="connsiteY130" fmla="*/ 644525 h 1797050"/>
                  <a:gd name="connsiteX131" fmla="*/ 2312445 w 2363788"/>
                  <a:gd name="connsiteY131" fmla="*/ 772537 h 1797050"/>
                  <a:gd name="connsiteX132" fmla="*/ 2274888 w 2363788"/>
                  <a:gd name="connsiteY132" fmla="*/ 895350 h 1797050"/>
                  <a:gd name="connsiteX133" fmla="*/ 2249488 w 2363788"/>
                  <a:gd name="connsiteY133" fmla="*/ 949325 h 1797050"/>
                  <a:gd name="connsiteX134" fmla="*/ 2198688 w 2363788"/>
                  <a:gd name="connsiteY134" fmla="*/ 949325 h 1797050"/>
                  <a:gd name="connsiteX135" fmla="*/ 2176463 w 2363788"/>
                  <a:gd name="connsiteY135" fmla="*/ 993775 h 1797050"/>
                  <a:gd name="connsiteX136" fmla="*/ 2176463 w 2363788"/>
                  <a:gd name="connsiteY136" fmla="*/ 993775 h 1797050"/>
                  <a:gd name="connsiteX137" fmla="*/ 2182813 w 2363788"/>
                  <a:gd name="connsiteY137" fmla="*/ 1022350 h 1797050"/>
                  <a:gd name="connsiteX138" fmla="*/ 2147888 w 2363788"/>
                  <a:gd name="connsiteY138" fmla="*/ 1031875 h 1797050"/>
                  <a:gd name="connsiteX139" fmla="*/ 2097088 w 2363788"/>
                  <a:gd name="connsiteY139" fmla="*/ 1019175 h 1797050"/>
                  <a:gd name="connsiteX140" fmla="*/ 2103438 w 2363788"/>
                  <a:gd name="connsiteY140" fmla="*/ 1073150 h 1797050"/>
                  <a:gd name="connsiteX141" fmla="*/ 2116138 w 2363788"/>
                  <a:gd name="connsiteY141" fmla="*/ 1117600 h 1797050"/>
                  <a:gd name="connsiteX142" fmla="*/ 2052638 w 2363788"/>
                  <a:gd name="connsiteY142" fmla="*/ 1152525 h 1797050"/>
                  <a:gd name="connsiteX143" fmla="*/ 2068513 w 2363788"/>
                  <a:gd name="connsiteY143" fmla="*/ 1174750 h 1797050"/>
                  <a:gd name="connsiteX144" fmla="*/ 2049463 w 2363788"/>
                  <a:gd name="connsiteY144" fmla="*/ 1196975 h 1797050"/>
                  <a:gd name="connsiteX145" fmla="*/ 1970088 w 2363788"/>
                  <a:gd name="connsiteY145" fmla="*/ 1171575 h 1797050"/>
                  <a:gd name="connsiteX146" fmla="*/ 1944688 w 2363788"/>
                  <a:gd name="connsiteY146" fmla="*/ 1187450 h 1797050"/>
                  <a:gd name="connsiteX147" fmla="*/ 1909763 w 2363788"/>
                  <a:gd name="connsiteY147" fmla="*/ 1187450 h 1797050"/>
                  <a:gd name="connsiteX148" fmla="*/ 1909763 w 2363788"/>
                  <a:gd name="connsiteY148" fmla="*/ 1247775 h 1797050"/>
                  <a:gd name="connsiteX149" fmla="*/ 1925638 w 2363788"/>
                  <a:gd name="connsiteY149" fmla="*/ 1263650 h 1797050"/>
                  <a:gd name="connsiteX150" fmla="*/ 1935163 w 2363788"/>
                  <a:gd name="connsiteY150" fmla="*/ 1279525 h 1797050"/>
                  <a:gd name="connsiteX151" fmla="*/ 1944688 w 2363788"/>
                  <a:gd name="connsiteY151" fmla="*/ 1279525 h 1797050"/>
                  <a:gd name="connsiteX152" fmla="*/ 1935163 w 2363788"/>
                  <a:gd name="connsiteY152" fmla="*/ 1304925 h 1797050"/>
                  <a:gd name="connsiteX153" fmla="*/ 1954213 w 2363788"/>
                  <a:gd name="connsiteY153" fmla="*/ 1320800 h 1797050"/>
                  <a:gd name="connsiteX154" fmla="*/ 1951038 w 2363788"/>
                  <a:gd name="connsiteY154" fmla="*/ 1336675 h 1797050"/>
                  <a:gd name="connsiteX155" fmla="*/ 1906588 w 2363788"/>
                  <a:gd name="connsiteY155" fmla="*/ 1336675 h 1797050"/>
                  <a:gd name="connsiteX156" fmla="*/ 1903413 w 2363788"/>
                  <a:gd name="connsiteY156" fmla="*/ 1387475 h 1797050"/>
                  <a:gd name="connsiteX157" fmla="*/ 1903413 w 2363788"/>
                  <a:gd name="connsiteY157" fmla="*/ 1387475 h 1797050"/>
                  <a:gd name="connsiteX158" fmla="*/ 1903413 w 2363788"/>
                  <a:gd name="connsiteY158" fmla="*/ 1406525 h 1797050"/>
                  <a:gd name="connsiteX159" fmla="*/ 1938338 w 2363788"/>
                  <a:gd name="connsiteY159" fmla="*/ 1447800 h 1797050"/>
                  <a:gd name="connsiteX160" fmla="*/ 1992313 w 2363788"/>
                  <a:gd name="connsiteY160" fmla="*/ 1447800 h 1797050"/>
                  <a:gd name="connsiteX161" fmla="*/ 2062163 w 2363788"/>
                  <a:gd name="connsiteY161" fmla="*/ 1476375 h 1797050"/>
                  <a:gd name="connsiteX162" fmla="*/ 2062163 w 2363788"/>
                  <a:gd name="connsiteY162" fmla="*/ 1504950 h 1797050"/>
                  <a:gd name="connsiteX163" fmla="*/ 2036763 w 2363788"/>
                  <a:gd name="connsiteY163" fmla="*/ 1571625 h 1797050"/>
                  <a:gd name="connsiteX164" fmla="*/ 2065338 w 2363788"/>
                  <a:gd name="connsiteY164" fmla="*/ 1587500 h 1797050"/>
                  <a:gd name="connsiteX165" fmla="*/ 2106613 w 2363788"/>
                  <a:gd name="connsiteY165" fmla="*/ 1660525 h 1797050"/>
                  <a:gd name="connsiteX166" fmla="*/ 2055813 w 2363788"/>
                  <a:gd name="connsiteY166" fmla="*/ 1736725 h 1797050"/>
                  <a:gd name="connsiteX167" fmla="*/ 2030413 w 2363788"/>
                  <a:gd name="connsiteY167" fmla="*/ 1730375 h 1797050"/>
                  <a:gd name="connsiteX168" fmla="*/ 2008188 w 2363788"/>
                  <a:gd name="connsiteY168" fmla="*/ 1717675 h 1797050"/>
                  <a:gd name="connsiteX169" fmla="*/ 2001838 w 2363788"/>
                  <a:gd name="connsiteY169" fmla="*/ 1736725 h 1797050"/>
                  <a:gd name="connsiteX170" fmla="*/ 1960563 w 2363788"/>
                  <a:gd name="connsiteY170" fmla="*/ 1746250 h 1797050"/>
                  <a:gd name="connsiteX171" fmla="*/ 1954213 w 2363788"/>
                  <a:gd name="connsiteY171" fmla="*/ 1778000 h 1797050"/>
                  <a:gd name="connsiteX172" fmla="*/ 1903413 w 2363788"/>
                  <a:gd name="connsiteY172" fmla="*/ 1797050 h 1797050"/>
                  <a:gd name="connsiteX173" fmla="*/ 1881188 w 2363788"/>
                  <a:gd name="connsiteY173" fmla="*/ 1758950 h 1797050"/>
                  <a:gd name="connsiteX174" fmla="*/ 1843088 w 2363788"/>
                  <a:gd name="connsiteY174" fmla="*/ 1768475 h 1797050"/>
                  <a:gd name="connsiteX175" fmla="*/ 1846263 w 2363788"/>
                  <a:gd name="connsiteY175" fmla="*/ 1730375 h 1797050"/>
                  <a:gd name="connsiteX176" fmla="*/ 1827213 w 2363788"/>
                  <a:gd name="connsiteY176" fmla="*/ 1704975 h 1797050"/>
                  <a:gd name="connsiteX177" fmla="*/ 1862138 w 2363788"/>
                  <a:gd name="connsiteY177" fmla="*/ 1685925 h 1797050"/>
                  <a:gd name="connsiteX178" fmla="*/ 1804988 w 2363788"/>
                  <a:gd name="connsiteY178" fmla="*/ 1666875 h 1797050"/>
                  <a:gd name="connsiteX179" fmla="*/ 1792288 w 2363788"/>
                  <a:gd name="connsiteY179" fmla="*/ 1692275 h 1797050"/>
                  <a:gd name="connsiteX180" fmla="*/ 1747838 w 2363788"/>
                  <a:gd name="connsiteY180" fmla="*/ 1711325 h 1797050"/>
                  <a:gd name="connsiteX181" fmla="*/ 1741488 w 2363788"/>
                  <a:gd name="connsiteY181" fmla="*/ 1733550 h 1797050"/>
                  <a:gd name="connsiteX182" fmla="*/ 1725613 w 2363788"/>
                  <a:gd name="connsiteY182" fmla="*/ 1739900 h 1797050"/>
                  <a:gd name="connsiteX183" fmla="*/ 1703388 w 2363788"/>
                  <a:gd name="connsiteY183" fmla="*/ 1739900 h 1797050"/>
                  <a:gd name="connsiteX184" fmla="*/ 1716088 w 2363788"/>
                  <a:gd name="connsiteY184" fmla="*/ 1704975 h 1797050"/>
                  <a:gd name="connsiteX185" fmla="*/ 1741488 w 2363788"/>
                  <a:gd name="connsiteY185" fmla="*/ 1679575 h 1797050"/>
                  <a:gd name="connsiteX186" fmla="*/ 1731963 w 2363788"/>
                  <a:gd name="connsiteY186" fmla="*/ 1654175 h 1797050"/>
                  <a:gd name="connsiteX187" fmla="*/ 1709738 w 2363788"/>
                  <a:gd name="connsiteY187" fmla="*/ 1654175 h 1797050"/>
                  <a:gd name="connsiteX188" fmla="*/ 1697038 w 2363788"/>
                  <a:gd name="connsiteY188" fmla="*/ 1679575 h 1797050"/>
                  <a:gd name="connsiteX189" fmla="*/ 1665288 w 2363788"/>
                  <a:gd name="connsiteY189" fmla="*/ 1685925 h 1797050"/>
                  <a:gd name="connsiteX190" fmla="*/ 1630363 w 2363788"/>
                  <a:gd name="connsiteY190" fmla="*/ 1698625 h 1797050"/>
                  <a:gd name="connsiteX191" fmla="*/ 1601788 w 2363788"/>
                  <a:gd name="connsiteY191" fmla="*/ 1670050 h 1797050"/>
                  <a:gd name="connsiteX192" fmla="*/ 1598613 w 2363788"/>
                  <a:gd name="connsiteY192" fmla="*/ 1635125 h 1797050"/>
                  <a:gd name="connsiteX193" fmla="*/ 1570038 w 2363788"/>
                  <a:gd name="connsiteY193" fmla="*/ 1619250 h 1797050"/>
                  <a:gd name="connsiteX194" fmla="*/ 1560513 w 2363788"/>
                  <a:gd name="connsiteY194" fmla="*/ 1584325 h 1797050"/>
                  <a:gd name="connsiteX195" fmla="*/ 1519238 w 2363788"/>
                  <a:gd name="connsiteY195" fmla="*/ 1555750 h 1797050"/>
                  <a:gd name="connsiteX196" fmla="*/ 1500188 w 2363788"/>
                  <a:gd name="connsiteY196" fmla="*/ 1558925 h 1797050"/>
                  <a:gd name="connsiteX197" fmla="*/ 1468438 w 2363788"/>
                  <a:gd name="connsiteY197" fmla="*/ 1603375 h 1797050"/>
                  <a:gd name="connsiteX198" fmla="*/ 1420813 w 2363788"/>
                  <a:gd name="connsiteY198" fmla="*/ 1622425 h 1797050"/>
                  <a:gd name="connsiteX199" fmla="*/ 1395413 w 2363788"/>
                  <a:gd name="connsiteY199" fmla="*/ 1587500 h 1797050"/>
                  <a:gd name="connsiteX200" fmla="*/ 1370013 w 2363788"/>
                  <a:gd name="connsiteY200" fmla="*/ 1587500 h 1797050"/>
                  <a:gd name="connsiteX201" fmla="*/ 1271588 w 2363788"/>
                  <a:gd name="connsiteY201" fmla="*/ 1511300 h 1797050"/>
                  <a:gd name="connsiteX202" fmla="*/ 1277938 w 2363788"/>
                  <a:gd name="connsiteY202" fmla="*/ 1463675 h 1797050"/>
                  <a:gd name="connsiteX203" fmla="*/ 1239838 w 2363788"/>
                  <a:gd name="connsiteY203" fmla="*/ 1457325 h 1797050"/>
                  <a:gd name="connsiteX204" fmla="*/ 1223963 w 2363788"/>
                  <a:gd name="connsiteY204" fmla="*/ 1482725 h 1797050"/>
                  <a:gd name="connsiteX205" fmla="*/ 1189038 w 2363788"/>
                  <a:gd name="connsiteY205" fmla="*/ 1482725 h 1797050"/>
                  <a:gd name="connsiteX206" fmla="*/ 1141413 w 2363788"/>
                  <a:gd name="connsiteY206" fmla="*/ 1460500 h 1797050"/>
                  <a:gd name="connsiteX207" fmla="*/ 1093788 w 2363788"/>
                  <a:gd name="connsiteY207" fmla="*/ 1495425 h 1797050"/>
                  <a:gd name="connsiteX208" fmla="*/ 1100138 w 2363788"/>
                  <a:gd name="connsiteY208" fmla="*/ 1511300 h 1797050"/>
                  <a:gd name="connsiteX209" fmla="*/ 1081088 w 2363788"/>
                  <a:gd name="connsiteY209" fmla="*/ 1530350 h 1797050"/>
                  <a:gd name="connsiteX210" fmla="*/ 1036638 w 2363788"/>
                  <a:gd name="connsiteY210" fmla="*/ 1530350 h 1797050"/>
                  <a:gd name="connsiteX211" fmla="*/ 1008063 w 2363788"/>
                  <a:gd name="connsiteY211" fmla="*/ 1574800 h 1797050"/>
                  <a:gd name="connsiteX212" fmla="*/ 960438 w 2363788"/>
                  <a:gd name="connsiteY212" fmla="*/ 1571625 h 1797050"/>
                  <a:gd name="connsiteX213" fmla="*/ 954088 w 2363788"/>
                  <a:gd name="connsiteY213" fmla="*/ 1587500 h 1797050"/>
                  <a:gd name="connsiteX214" fmla="*/ 966788 w 2363788"/>
                  <a:gd name="connsiteY214" fmla="*/ 1670050 h 1797050"/>
                  <a:gd name="connsiteX215" fmla="*/ 941388 w 2363788"/>
                  <a:gd name="connsiteY215" fmla="*/ 1714500 h 1797050"/>
                  <a:gd name="connsiteX216" fmla="*/ 903288 w 2363788"/>
                  <a:gd name="connsiteY216" fmla="*/ 1720850 h 1797050"/>
                  <a:gd name="connsiteX217" fmla="*/ 900113 w 2363788"/>
                  <a:gd name="connsiteY217" fmla="*/ 1746250 h 1797050"/>
                  <a:gd name="connsiteX218" fmla="*/ 871538 w 2363788"/>
                  <a:gd name="connsiteY218" fmla="*/ 1746250 h 1797050"/>
                  <a:gd name="connsiteX219" fmla="*/ 855663 w 2363788"/>
                  <a:gd name="connsiteY219" fmla="*/ 1758950 h 1797050"/>
                  <a:gd name="connsiteX220" fmla="*/ 849313 w 2363788"/>
                  <a:gd name="connsiteY220" fmla="*/ 1771650 h 1797050"/>
                  <a:gd name="connsiteX221" fmla="*/ 830263 w 2363788"/>
                  <a:gd name="connsiteY221" fmla="*/ 1765300 h 1797050"/>
                  <a:gd name="connsiteX222" fmla="*/ 820738 w 2363788"/>
                  <a:gd name="connsiteY222" fmla="*/ 1752600 h 1797050"/>
                  <a:gd name="connsiteX223" fmla="*/ 792163 w 2363788"/>
                  <a:gd name="connsiteY223" fmla="*/ 1771650 h 1797050"/>
                  <a:gd name="connsiteX224" fmla="*/ 693738 w 2363788"/>
                  <a:gd name="connsiteY224" fmla="*/ 1701800 h 1797050"/>
                  <a:gd name="connsiteX225" fmla="*/ 652463 w 2363788"/>
                  <a:gd name="connsiteY225" fmla="*/ 1720850 h 1797050"/>
                  <a:gd name="connsiteX226" fmla="*/ 617538 w 2363788"/>
                  <a:gd name="connsiteY226" fmla="*/ 1685925 h 1797050"/>
                  <a:gd name="connsiteX227" fmla="*/ 582613 w 2363788"/>
                  <a:gd name="connsiteY227" fmla="*/ 1689100 h 1797050"/>
                  <a:gd name="connsiteX228" fmla="*/ 573088 w 2363788"/>
                  <a:gd name="connsiteY228" fmla="*/ 1609725 h 1797050"/>
                  <a:gd name="connsiteX229" fmla="*/ 525463 w 2363788"/>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265113 w 2363788"/>
                  <a:gd name="connsiteY41" fmla="*/ 535781 h 1797050"/>
                  <a:gd name="connsiteX42" fmla="*/ 223838 w 2363788"/>
                  <a:gd name="connsiteY42" fmla="*/ 511969 h 1797050"/>
                  <a:gd name="connsiteX43" fmla="*/ 182563 w 2363788"/>
                  <a:gd name="connsiteY43" fmla="*/ 473869 h 1797050"/>
                  <a:gd name="connsiteX44" fmla="*/ 177800 w 2363788"/>
                  <a:gd name="connsiteY44" fmla="*/ 415131 h 1797050"/>
                  <a:gd name="connsiteX45" fmla="*/ 128588 w 2363788"/>
                  <a:gd name="connsiteY45" fmla="*/ 415925 h 1797050"/>
                  <a:gd name="connsiteX46" fmla="*/ 92869 w 2363788"/>
                  <a:gd name="connsiteY46" fmla="*/ 403225 h 1797050"/>
                  <a:gd name="connsiteX47" fmla="*/ 77788 w 2363788"/>
                  <a:gd name="connsiteY47" fmla="*/ 422275 h 1797050"/>
                  <a:gd name="connsiteX48" fmla="*/ 39688 w 2363788"/>
                  <a:gd name="connsiteY48" fmla="*/ 420688 h 1797050"/>
                  <a:gd name="connsiteX49" fmla="*/ 0 w 2363788"/>
                  <a:gd name="connsiteY49" fmla="*/ 381794 h 1797050"/>
                  <a:gd name="connsiteX50" fmla="*/ 33338 w 2363788"/>
                  <a:gd name="connsiteY50" fmla="*/ 350838 h 1797050"/>
                  <a:gd name="connsiteX51" fmla="*/ 14288 w 2363788"/>
                  <a:gd name="connsiteY51" fmla="*/ 339725 h 1797050"/>
                  <a:gd name="connsiteX52" fmla="*/ 14288 w 2363788"/>
                  <a:gd name="connsiteY52" fmla="*/ 304800 h 1797050"/>
                  <a:gd name="connsiteX53" fmla="*/ 39688 w 2363788"/>
                  <a:gd name="connsiteY53" fmla="*/ 294481 h 1797050"/>
                  <a:gd name="connsiteX54" fmla="*/ 25400 w 2363788"/>
                  <a:gd name="connsiteY54" fmla="*/ 259556 h 1797050"/>
                  <a:gd name="connsiteX55" fmla="*/ 65883 w 2363788"/>
                  <a:gd name="connsiteY55" fmla="*/ 256381 h 1797050"/>
                  <a:gd name="connsiteX56" fmla="*/ 111126 w 2363788"/>
                  <a:gd name="connsiteY56" fmla="*/ 238125 h 1797050"/>
                  <a:gd name="connsiteX57" fmla="*/ 127794 w 2363788"/>
                  <a:gd name="connsiteY57" fmla="*/ 222250 h 1797050"/>
                  <a:gd name="connsiteX58" fmla="*/ 130969 w 2363788"/>
                  <a:gd name="connsiteY58" fmla="*/ 196057 h 1797050"/>
                  <a:gd name="connsiteX59" fmla="*/ 163513 w 2363788"/>
                  <a:gd name="connsiteY59" fmla="*/ 196850 h 1797050"/>
                  <a:gd name="connsiteX60" fmla="*/ 169863 w 2363788"/>
                  <a:gd name="connsiteY60" fmla="*/ 164306 h 1797050"/>
                  <a:gd name="connsiteX61" fmla="*/ 188913 w 2363788"/>
                  <a:gd name="connsiteY61" fmla="*/ 163513 h 1797050"/>
                  <a:gd name="connsiteX62" fmla="*/ 196057 w 2363788"/>
                  <a:gd name="connsiteY62" fmla="*/ 100806 h 1797050"/>
                  <a:gd name="connsiteX63" fmla="*/ 251619 w 2363788"/>
                  <a:gd name="connsiteY63" fmla="*/ 107950 h 1797050"/>
                  <a:gd name="connsiteX64" fmla="*/ 296863 w 2363788"/>
                  <a:gd name="connsiteY64" fmla="*/ 104775 h 1797050"/>
                  <a:gd name="connsiteX65" fmla="*/ 335757 w 2363788"/>
                  <a:gd name="connsiteY65" fmla="*/ 100807 h 1797050"/>
                  <a:gd name="connsiteX66" fmla="*/ 349251 w 2363788"/>
                  <a:gd name="connsiteY66" fmla="*/ 113507 h 1797050"/>
                  <a:gd name="connsiteX67" fmla="*/ 379412 w 2363788"/>
                  <a:gd name="connsiteY67" fmla="*/ 125413 h 1797050"/>
                  <a:gd name="connsiteX68" fmla="*/ 401638 w 2363788"/>
                  <a:gd name="connsiteY68" fmla="*/ 107950 h 1797050"/>
                  <a:gd name="connsiteX69" fmla="*/ 404813 w 2363788"/>
                  <a:gd name="connsiteY69" fmla="*/ 107950 h 1797050"/>
                  <a:gd name="connsiteX70" fmla="*/ 411163 w 2363788"/>
                  <a:gd name="connsiteY70" fmla="*/ 120650 h 1797050"/>
                  <a:gd name="connsiteX71" fmla="*/ 430213 w 2363788"/>
                  <a:gd name="connsiteY71" fmla="*/ 120650 h 1797050"/>
                  <a:gd name="connsiteX72" fmla="*/ 438151 w 2363788"/>
                  <a:gd name="connsiteY72" fmla="*/ 102394 h 1797050"/>
                  <a:gd name="connsiteX73" fmla="*/ 366713 w 2363788"/>
                  <a:gd name="connsiteY73" fmla="*/ 55563 h 1797050"/>
                  <a:gd name="connsiteX74" fmla="*/ 385763 w 2363788"/>
                  <a:gd name="connsiteY74" fmla="*/ 43656 h 1797050"/>
                  <a:gd name="connsiteX75" fmla="*/ 434976 w 2363788"/>
                  <a:gd name="connsiteY75" fmla="*/ 42862 h 1797050"/>
                  <a:gd name="connsiteX76" fmla="*/ 455613 w 2363788"/>
                  <a:gd name="connsiteY76" fmla="*/ 63500 h 1797050"/>
                  <a:gd name="connsiteX77" fmla="*/ 513557 w 2363788"/>
                  <a:gd name="connsiteY77" fmla="*/ 75406 h 1797050"/>
                  <a:gd name="connsiteX78" fmla="*/ 608013 w 2363788"/>
                  <a:gd name="connsiteY78" fmla="*/ 22225 h 1797050"/>
                  <a:gd name="connsiteX79" fmla="*/ 640557 w 2363788"/>
                  <a:gd name="connsiteY79" fmla="*/ 31750 h 1797050"/>
                  <a:gd name="connsiteX80" fmla="*/ 646113 w 2363788"/>
                  <a:gd name="connsiteY80" fmla="*/ 0 h 1797050"/>
                  <a:gd name="connsiteX81" fmla="*/ 716757 w 2363788"/>
                  <a:gd name="connsiteY81" fmla="*/ 5556 h 1797050"/>
                  <a:gd name="connsiteX82" fmla="*/ 725488 w 2363788"/>
                  <a:gd name="connsiteY82" fmla="*/ 31750 h 1797050"/>
                  <a:gd name="connsiteX83" fmla="*/ 752476 w 2363788"/>
                  <a:gd name="connsiteY83" fmla="*/ 63500 h 1797050"/>
                  <a:gd name="connsiteX84" fmla="*/ 767556 w 2363788"/>
                  <a:gd name="connsiteY84" fmla="*/ 44450 h 1797050"/>
                  <a:gd name="connsiteX85" fmla="*/ 808038 w 2363788"/>
                  <a:gd name="connsiteY85" fmla="*/ 41275 h 1797050"/>
                  <a:gd name="connsiteX86" fmla="*/ 827088 w 2363788"/>
                  <a:gd name="connsiteY86" fmla="*/ 34925 h 1797050"/>
                  <a:gd name="connsiteX87" fmla="*/ 846138 w 2363788"/>
                  <a:gd name="connsiteY87" fmla="*/ 6350 h 1797050"/>
                  <a:gd name="connsiteX88" fmla="*/ 889794 w 2363788"/>
                  <a:gd name="connsiteY88" fmla="*/ 12700 h 1797050"/>
                  <a:gd name="connsiteX89" fmla="*/ 902494 w 2363788"/>
                  <a:gd name="connsiteY89" fmla="*/ 83344 h 1797050"/>
                  <a:gd name="connsiteX90" fmla="*/ 954088 w 2363788"/>
                  <a:gd name="connsiteY90" fmla="*/ 123825 h 1797050"/>
                  <a:gd name="connsiteX91" fmla="*/ 998538 w 2363788"/>
                  <a:gd name="connsiteY91" fmla="*/ 203200 h 1797050"/>
                  <a:gd name="connsiteX92" fmla="*/ 1039020 w 2363788"/>
                  <a:gd name="connsiteY92" fmla="*/ 228600 h 1797050"/>
                  <a:gd name="connsiteX93" fmla="*/ 1075532 w 2363788"/>
                  <a:gd name="connsiteY93" fmla="*/ 230981 h 1797050"/>
                  <a:gd name="connsiteX94" fmla="*/ 1130830 w 2363788"/>
                  <a:gd name="connsiteY94" fmla="*/ 283633 h 1797050"/>
                  <a:gd name="connsiteX95" fmla="*/ 1171046 w 2363788"/>
                  <a:gd name="connsiteY95" fmla="*/ 281517 h 1797050"/>
                  <a:gd name="connsiteX96" fmla="*/ 1208088 w 2363788"/>
                  <a:gd name="connsiteY96" fmla="*/ 317500 h 1797050"/>
                  <a:gd name="connsiteX97" fmla="*/ 1208088 w 2363788"/>
                  <a:gd name="connsiteY97" fmla="*/ 346075 h 1797050"/>
                  <a:gd name="connsiteX98" fmla="*/ 1281113 w 2363788"/>
                  <a:gd name="connsiteY98" fmla="*/ 384175 h 1797050"/>
                  <a:gd name="connsiteX99" fmla="*/ 1303338 w 2363788"/>
                  <a:gd name="connsiteY99" fmla="*/ 416983 h 1797050"/>
                  <a:gd name="connsiteX100" fmla="*/ 1284288 w 2363788"/>
                  <a:gd name="connsiteY100" fmla="*/ 460375 h 1797050"/>
                  <a:gd name="connsiteX101" fmla="*/ 1338263 w 2363788"/>
                  <a:gd name="connsiteY101" fmla="*/ 504825 h 1797050"/>
                  <a:gd name="connsiteX102" fmla="*/ 1380332 w 2363788"/>
                  <a:gd name="connsiteY102" fmla="*/ 503238 h 1797050"/>
                  <a:gd name="connsiteX103" fmla="*/ 1404938 w 2363788"/>
                  <a:gd name="connsiteY103" fmla="*/ 530225 h 1797050"/>
                  <a:gd name="connsiteX104" fmla="*/ 1435895 w 2363788"/>
                  <a:gd name="connsiteY104" fmla="*/ 526475 h 1797050"/>
                  <a:gd name="connsiteX105" fmla="*/ 1470026 w 2363788"/>
                  <a:gd name="connsiteY105" fmla="*/ 548578 h 1797050"/>
                  <a:gd name="connsiteX106" fmla="*/ 1493838 w 2363788"/>
                  <a:gd name="connsiteY106" fmla="*/ 590550 h 1797050"/>
                  <a:gd name="connsiteX107" fmla="*/ 1481932 w 2363788"/>
                  <a:gd name="connsiteY107" fmla="*/ 612775 h 1797050"/>
                  <a:gd name="connsiteX108" fmla="*/ 1452563 w 2363788"/>
                  <a:gd name="connsiteY108" fmla="*/ 622300 h 1797050"/>
                  <a:gd name="connsiteX109" fmla="*/ 1512888 w 2363788"/>
                  <a:gd name="connsiteY109" fmla="*/ 638175 h 1797050"/>
                  <a:gd name="connsiteX110" fmla="*/ 1583532 w 2363788"/>
                  <a:gd name="connsiteY110" fmla="*/ 619919 h 1797050"/>
                  <a:gd name="connsiteX111" fmla="*/ 1624013 w 2363788"/>
                  <a:gd name="connsiteY111" fmla="*/ 613569 h 1797050"/>
                  <a:gd name="connsiteX112" fmla="*/ 1624807 w 2363788"/>
                  <a:gd name="connsiteY112" fmla="*/ 587375 h 1797050"/>
                  <a:gd name="connsiteX113" fmla="*/ 1643063 w 2363788"/>
                  <a:gd name="connsiteY113" fmla="*/ 593725 h 1797050"/>
                  <a:gd name="connsiteX114" fmla="*/ 1700213 w 2363788"/>
                  <a:gd name="connsiteY114" fmla="*/ 611981 h 1797050"/>
                  <a:gd name="connsiteX115" fmla="*/ 1705769 w 2363788"/>
                  <a:gd name="connsiteY115" fmla="*/ 575469 h 1797050"/>
                  <a:gd name="connsiteX116" fmla="*/ 1725613 w 2363788"/>
                  <a:gd name="connsiteY116" fmla="*/ 565150 h 1797050"/>
                  <a:gd name="connsiteX117" fmla="*/ 1804988 w 2363788"/>
                  <a:gd name="connsiteY117" fmla="*/ 508000 h 1797050"/>
                  <a:gd name="connsiteX118" fmla="*/ 1887538 w 2363788"/>
                  <a:gd name="connsiteY118" fmla="*/ 485775 h 1797050"/>
                  <a:gd name="connsiteX119" fmla="*/ 1954213 w 2363788"/>
                  <a:gd name="connsiteY119" fmla="*/ 415925 h 1797050"/>
                  <a:gd name="connsiteX120" fmla="*/ 1978819 w 2363788"/>
                  <a:gd name="connsiteY120" fmla="*/ 409575 h 1797050"/>
                  <a:gd name="connsiteX121" fmla="*/ 2008188 w 2363788"/>
                  <a:gd name="connsiteY121" fmla="*/ 396875 h 1797050"/>
                  <a:gd name="connsiteX122" fmla="*/ 2058194 w 2363788"/>
                  <a:gd name="connsiteY122" fmla="*/ 411956 h 1797050"/>
                  <a:gd name="connsiteX123" fmla="*/ 2079626 w 2363788"/>
                  <a:gd name="connsiteY123" fmla="*/ 452437 h 1797050"/>
                  <a:gd name="connsiteX124" fmla="*/ 2135188 w 2363788"/>
                  <a:gd name="connsiteY124" fmla="*/ 504825 h 1797050"/>
                  <a:gd name="connsiteX125" fmla="*/ 2196307 w 2363788"/>
                  <a:gd name="connsiteY125" fmla="*/ 536575 h 1797050"/>
                  <a:gd name="connsiteX126" fmla="*/ 2250282 w 2363788"/>
                  <a:gd name="connsiteY126" fmla="*/ 523081 h 1797050"/>
                  <a:gd name="connsiteX127" fmla="*/ 2267744 w 2363788"/>
                  <a:gd name="connsiteY127" fmla="*/ 531019 h 1797050"/>
                  <a:gd name="connsiteX128" fmla="*/ 2276475 w 2363788"/>
                  <a:gd name="connsiteY128" fmla="*/ 573881 h 1797050"/>
                  <a:gd name="connsiteX129" fmla="*/ 2325688 w 2363788"/>
                  <a:gd name="connsiteY129" fmla="*/ 606425 h 1797050"/>
                  <a:gd name="connsiteX130" fmla="*/ 2363788 w 2363788"/>
                  <a:gd name="connsiteY130" fmla="*/ 644525 h 1797050"/>
                  <a:gd name="connsiteX131" fmla="*/ 2312445 w 2363788"/>
                  <a:gd name="connsiteY131" fmla="*/ 772537 h 1797050"/>
                  <a:gd name="connsiteX132" fmla="*/ 2274888 w 2363788"/>
                  <a:gd name="connsiteY132" fmla="*/ 895350 h 1797050"/>
                  <a:gd name="connsiteX133" fmla="*/ 2249488 w 2363788"/>
                  <a:gd name="connsiteY133" fmla="*/ 949325 h 1797050"/>
                  <a:gd name="connsiteX134" fmla="*/ 2198688 w 2363788"/>
                  <a:gd name="connsiteY134" fmla="*/ 949325 h 1797050"/>
                  <a:gd name="connsiteX135" fmla="*/ 2176463 w 2363788"/>
                  <a:gd name="connsiteY135" fmla="*/ 993775 h 1797050"/>
                  <a:gd name="connsiteX136" fmla="*/ 2176463 w 2363788"/>
                  <a:gd name="connsiteY136" fmla="*/ 993775 h 1797050"/>
                  <a:gd name="connsiteX137" fmla="*/ 2182813 w 2363788"/>
                  <a:gd name="connsiteY137" fmla="*/ 1022350 h 1797050"/>
                  <a:gd name="connsiteX138" fmla="*/ 2147888 w 2363788"/>
                  <a:gd name="connsiteY138" fmla="*/ 1031875 h 1797050"/>
                  <a:gd name="connsiteX139" fmla="*/ 2097088 w 2363788"/>
                  <a:gd name="connsiteY139" fmla="*/ 1019175 h 1797050"/>
                  <a:gd name="connsiteX140" fmla="*/ 2103438 w 2363788"/>
                  <a:gd name="connsiteY140" fmla="*/ 1073150 h 1797050"/>
                  <a:gd name="connsiteX141" fmla="*/ 2116138 w 2363788"/>
                  <a:gd name="connsiteY141" fmla="*/ 1117600 h 1797050"/>
                  <a:gd name="connsiteX142" fmla="*/ 2052638 w 2363788"/>
                  <a:gd name="connsiteY142" fmla="*/ 1152525 h 1797050"/>
                  <a:gd name="connsiteX143" fmla="*/ 2068513 w 2363788"/>
                  <a:gd name="connsiteY143" fmla="*/ 1174750 h 1797050"/>
                  <a:gd name="connsiteX144" fmla="*/ 2049463 w 2363788"/>
                  <a:gd name="connsiteY144" fmla="*/ 1196975 h 1797050"/>
                  <a:gd name="connsiteX145" fmla="*/ 1970088 w 2363788"/>
                  <a:gd name="connsiteY145" fmla="*/ 1171575 h 1797050"/>
                  <a:gd name="connsiteX146" fmla="*/ 1944688 w 2363788"/>
                  <a:gd name="connsiteY146" fmla="*/ 1187450 h 1797050"/>
                  <a:gd name="connsiteX147" fmla="*/ 1909763 w 2363788"/>
                  <a:gd name="connsiteY147" fmla="*/ 1187450 h 1797050"/>
                  <a:gd name="connsiteX148" fmla="*/ 1909763 w 2363788"/>
                  <a:gd name="connsiteY148" fmla="*/ 1247775 h 1797050"/>
                  <a:gd name="connsiteX149" fmla="*/ 1925638 w 2363788"/>
                  <a:gd name="connsiteY149" fmla="*/ 1263650 h 1797050"/>
                  <a:gd name="connsiteX150" fmla="*/ 1935163 w 2363788"/>
                  <a:gd name="connsiteY150" fmla="*/ 1279525 h 1797050"/>
                  <a:gd name="connsiteX151" fmla="*/ 1944688 w 2363788"/>
                  <a:gd name="connsiteY151" fmla="*/ 1279525 h 1797050"/>
                  <a:gd name="connsiteX152" fmla="*/ 1935163 w 2363788"/>
                  <a:gd name="connsiteY152" fmla="*/ 1304925 h 1797050"/>
                  <a:gd name="connsiteX153" fmla="*/ 1954213 w 2363788"/>
                  <a:gd name="connsiteY153" fmla="*/ 1320800 h 1797050"/>
                  <a:gd name="connsiteX154" fmla="*/ 1951038 w 2363788"/>
                  <a:gd name="connsiteY154" fmla="*/ 1336675 h 1797050"/>
                  <a:gd name="connsiteX155" fmla="*/ 1906588 w 2363788"/>
                  <a:gd name="connsiteY155" fmla="*/ 1336675 h 1797050"/>
                  <a:gd name="connsiteX156" fmla="*/ 1903413 w 2363788"/>
                  <a:gd name="connsiteY156" fmla="*/ 1387475 h 1797050"/>
                  <a:gd name="connsiteX157" fmla="*/ 1903413 w 2363788"/>
                  <a:gd name="connsiteY157" fmla="*/ 1387475 h 1797050"/>
                  <a:gd name="connsiteX158" fmla="*/ 1903413 w 2363788"/>
                  <a:gd name="connsiteY158" fmla="*/ 1406525 h 1797050"/>
                  <a:gd name="connsiteX159" fmla="*/ 1938338 w 2363788"/>
                  <a:gd name="connsiteY159" fmla="*/ 1447800 h 1797050"/>
                  <a:gd name="connsiteX160" fmla="*/ 1992313 w 2363788"/>
                  <a:gd name="connsiteY160" fmla="*/ 1447800 h 1797050"/>
                  <a:gd name="connsiteX161" fmla="*/ 2062163 w 2363788"/>
                  <a:gd name="connsiteY161" fmla="*/ 1476375 h 1797050"/>
                  <a:gd name="connsiteX162" fmla="*/ 2062163 w 2363788"/>
                  <a:gd name="connsiteY162" fmla="*/ 1504950 h 1797050"/>
                  <a:gd name="connsiteX163" fmla="*/ 2036763 w 2363788"/>
                  <a:gd name="connsiteY163" fmla="*/ 1571625 h 1797050"/>
                  <a:gd name="connsiteX164" fmla="*/ 2065338 w 2363788"/>
                  <a:gd name="connsiteY164" fmla="*/ 1587500 h 1797050"/>
                  <a:gd name="connsiteX165" fmla="*/ 2106613 w 2363788"/>
                  <a:gd name="connsiteY165" fmla="*/ 1660525 h 1797050"/>
                  <a:gd name="connsiteX166" fmla="*/ 2055813 w 2363788"/>
                  <a:gd name="connsiteY166" fmla="*/ 1736725 h 1797050"/>
                  <a:gd name="connsiteX167" fmla="*/ 2030413 w 2363788"/>
                  <a:gd name="connsiteY167" fmla="*/ 1730375 h 1797050"/>
                  <a:gd name="connsiteX168" fmla="*/ 2008188 w 2363788"/>
                  <a:gd name="connsiteY168" fmla="*/ 1717675 h 1797050"/>
                  <a:gd name="connsiteX169" fmla="*/ 2001838 w 2363788"/>
                  <a:gd name="connsiteY169" fmla="*/ 1736725 h 1797050"/>
                  <a:gd name="connsiteX170" fmla="*/ 1960563 w 2363788"/>
                  <a:gd name="connsiteY170" fmla="*/ 1746250 h 1797050"/>
                  <a:gd name="connsiteX171" fmla="*/ 1954213 w 2363788"/>
                  <a:gd name="connsiteY171" fmla="*/ 1778000 h 1797050"/>
                  <a:gd name="connsiteX172" fmla="*/ 1903413 w 2363788"/>
                  <a:gd name="connsiteY172" fmla="*/ 1797050 h 1797050"/>
                  <a:gd name="connsiteX173" fmla="*/ 1881188 w 2363788"/>
                  <a:gd name="connsiteY173" fmla="*/ 1758950 h 1797050"/>
                  <a:gd name="connsiteX174" fmla="*/ 1843088 w 2363788"/>
                  <a:gd name="connsiteY174" fmla="*/ 1768475 h 1797050"/>
                  <a:gd name="connsiteX175" fmla="*/ 1846263 w 2363788"/>
                  <a:gd name="connsiteY175" fmla="*/ 1730375 h 1797050"/>
                  <a:gd name="connsiteX176" fmla="*/ 1827213 w 2363788"/>
                  <a:gd name="connsiteY176" fmla="*/ 1704975 h 1797050"/>
                  <a:gd name="connsiteX177" fmla="*/ 1862138 w 2363788"/>
                  <a:gd name="connsiteY177" fmla="*/ 1685925 h 1797050"/>
                  <a:gd name="connsiteX178" fmla="*/ 1804988 w 2363788"/>
                  <a:gd name="connsiteY178" fmla="*/ 1666875 h 1797050"/>
                  <a:gd name="connsiteX179" fmla="*/ 1792288 w 2363788"/>
                  <a:gd name="connsiteY179" fmla="*/ 1692275 h 1797050"/>
                  <a:gd name="connsiteX180" fmla="*/ 1747838 w 2363788"/>
                  <a:gd name="connsiteY180" fmla="*/ 1711325 h 1797050"/>
                  <a:gd name="connsiteX181" fmla="*/ 1741488 w 2363788"/>
                  <a:gd name="connsiteY181" fmla="*/ 1733550 h 1797050"/>
                  <a:gd name="connsiteX182" fmla="*/ 1725613 w 2363788"/>
                  <a:gd name="connsiteY182" fmla="*/ 1739900 h 1797050"/>
                  <a:gd name="connsiteX183" fmla="*/ 1703388 w 2363788"/>
                  <a:gd name="connsiteY183" fmla="*/ 1739900 h 1797050"/>
                  <a:gd name="connsiteX184" fmla="*/ 1716088 w 2363788"/>
                  <a:gd name="connsiteY184" fmla="*/ 1704975 h 1797050"/>
                  <a:gd name="connsiteX185" fmla="*/ 1741488 w 2363788"/>
                  <a:gd name="connsiteY185" fmla="*/ 1679575 h 1797050"/>
                  <a:gd name="connsiteX186" fmla="*/ 1731963 w 2363788"/>
                  <a:gd name="connsiteY186" fmla="*/ 1654175 h 1797050"/>
                  <a:gd name="connsiteX187" fmla="*/ 1709738 w 2363788"/>
                  <a:gd name="connsiteY187" fmla="*/ 1654175 h 1797050"/>
                  <a:gd name="connsiteX188" fmla="*/ 1697038 w 2363788"/>
                  <a:gd name="connsiteY188" fmla="*/ 1679575 h 1797050"/>
                  <a:gd name="connsiteX189" fmla="*/ 1665288 w 2363788"/>
                  <a:gd name="connsiteY189" fmla="*/ 1685925 h 1797050"/>
                  <a:gd name="connsiteX190" fmla="*/ 1630363 w 2363788"/>
                  <a:gd name="connsiteY190" fmla="*/ 1698625 h 1797050"/>
                  <a:gd name="connsiteX191" fmla="*/ 1601788 w 2363788"/>
                  <a:gd name="connsiteY191" fmla="*/ 1670050 h 1797050"/>
                  <a:gd name="connsiteX192" fmla="*/ 1598613 w 2363788"/>
                  <a:gd name="connsiteY192" fmla="*/ 1635125 h 1797050"/>
                  <a:gd name="connsiteX193" fmla="*/ 1570038 w 2363788"/>
                  <a:gd name="connsiteY193" fmla="*/ 1619250 h 1797050"/>
                  <a:gd name="connsiteX194" fmla="*/ 1560513 w 2363788"/>
                  <a:gd name="connsiteY194" fmla="*/ 1584325 h 1797050"/>
                  <a:gd name="connsiteX195" fmla="*/ 1519238 w 2363788"/>
                  <a:gd name="connsiteY195" fmla="*/ 1555750 h 1797050"/>
                  <a:gd name="connsiteX196" fmla="*/ 1500188 w 2363788"/>
                  <a:gd name="connsiteY196" fmla="*/ 1558925 h 1797050"/>
                  <a:gd name="connsiteX197" fmla="*/ 1468438 w 2363788"/>
                  <a:gd name="connsiteY197" fmla="*/ 1603375 h 1797050"/>
                  <a:gd name="connsiteX198" fmla="*/ 1420813 w 2363788"/>
                  <a:gd name="connsiteY198" fmla="*/ 1622425 h 1797050"/>
                  <a:gd name="connsiteX199" fmla="*/ 1395413 w 2363788"/>
                  <a:gd name="connsiteY199" fmla="*/ 1587500 h 1797050"/>
                  <a:gd name="connsiteX200" fmla="*/ 1370013 w 2363788"/>
                  <a:gd name="connsiteY200" fmla="*/ 1587500 h 1797050"/>
                  <a:gd name="connsiteX201" fmla="*/ 1271588 w 2363788"/>
                  <a:gd name="connsiteY201" fmla="*/ 1511300 h 1797050"/>
                  <a:gd name="connsiteX202" fmla="*/ 1277938 w 2363788"/>
                  <a:gd name="connsiteY202" fmla="*/ 1463675 h 1797050"/>
                  <a:gd name="connsiteX203" fmla="*/ 1239838 w 2363788"/>
                  <a:gd name="connsiteY203" fmla="*/ 1457325 h 1797050"/>
                  <a:gd name="connsiteX204" fmla="*/ 1223963 w 2363788"/>
                  <a:gd name="connsiteY204" fmla="*/ 1482725 h 1797050"/>
                  <a:gd name="connsiteX205" fmla="*/ 1189038 w 2363788"/>
                  <a:gd name="connsiteY205" fmla="*/ 1482725 h 1797050"/>
                  <a:gd name="connsiteX206" fmla="*/ 1141413 w 2363788"/>
                  <a:gd name="connsiteY206" fmla="*/ 1460500 h 1797050"/>
                  <a:gd name="connsiteX207" fmla="*/ 1093788 w 2363788"/>
                  <a:gd name="connsiteY207" fmla="*/ 1495425 h 1797050"/>
                  <a:gd name="connsiteX208" fmla="*/ 1100138 w 2363788"/>
                  <a:gd name="connsiteY208" fmla="*/ 1511300 h 1797050"/>
                  <a:gd name="connsiteX209" fmla="*/ 1081088 w 2363788"/>
                  <a:gd name="connsiteY209" fmla="*/ 1530350 h 1797050"/>
                  <a:gd name="connsiteX210" fmla="*/ 1036638 w 2363788"/>
                  <a:gd name="connsiteY210" fmla="*/ 1530350 h 1797050"/>
                  <a:gd name="connsiteX211" fmla="*/ 1008063 w 2363788"/>
                  <a:gd name="connsiteY211" fmla="*/ 1574800 h 1797050"/>
                  <a:gd name="connsiteX212" fmla="*/ 960438 w 2363788"/>
                  <a:gd name="connsiteY212" fmla="*/ 1571625 h 1797050"/>
                  <a:gd name="connsiteX213" fmla="*/ 954088 w 2363788"/>
                  <a:gd name="connsiteY213" fmla="*/ 1587500 h 1797050"/>
                  <a:gd name="connsiteX214" fmla="*/ 966788 w 2363788"/>
                  <a:gd name="connsiteY214" fmla="*/ 1670050 h 1797050"/>
                  <a:gd name="connsiteX215" fmla="*/ 941388 w 2363788"/>
                  <a:gd name="connsiteY215" fmla="*/ 1714500 h 1797050"/>
                  <a:gd name="connsiteX216" fmla="*/ 903288 w 2363788"/>
                  <a:gd name="connsiteY216" fmla="*/ 1720850 h 1797050"/>
                  <a:gd name="connsiteX217" fmla="*/ 900113 w 2363788"/>
                  <a:gd name="connsiteY217" fmla="*/ 1746250 h 1797050"/>
                  <a:gd name="connsiteX218" fmla="*/ 871538 w 2363788"/>
                  <a:gd name="connsiteY218" fmla="*/ 1746250 h 1797050"/>
                  <a:gd name="connsiteX219" fmla="*/ 855663 w 2363788"/>
                  <a:gd name="connsiteY219" fmla="*/ 1758950 h 1797050"/>
                  <a:gd name="connsiteX220" fmla="*/ 849313 w 2363788"/>
                  <a:gd name="connsiteY220" fmla="*/ 1771650 h 1797050"/>
                  <a:gd name="connsiteX221" fmla="*/ 830263 w 2363788"/>
                  <a:gd name="connsiteY221" fmla="*/ 1765300 h 1797050"/>
                  <a:gd name="connsiteX222" fmla="*/ 820738 w 2363788"/>
                  <a:gd name="connsiteY222" fmla="*/ 1752600 h 1797050"/>
                  <a:gd name="connsiteX223" fmla="*/ 792163 w 2363788"/>
                  <a:gd name="connsiteY223" fmla="*/ 1771650 h 1797050"/>
                  <a:gd name="connsiteX224" fmla="*/ 693738 w 2363788"/>
                  <a:gd name="connsiteY224" fmla="*/ 1701800 h 1797050"/>
                  <a:gd name="connsiteX225" fmla="*/ 652463 w 2363788"/>
                  <a:gd name="connsiteY225" fmla="*/ 1720850 h 1797050"/>
                  <a:gd name="connsiteX226" fmla="*/ 617538 w 2363788"/>
                  <a:gd name="connsiteY226" fmla="*/ 1685925 h 1797050"/>
                  <a:gd name="connsiteX227" fmla="*/ 582613 w 2363788"/>
                  <a:gd name="connsiteY227" fmla="*/ 1689100 h 1797050"/>
                  <a:gd name="connsiteX228" fmla="*/ 573088 w 2363788"/>
                  <a:gd name="connsiteY228" fmla="*/ 1609725 h 1797050"/>
                  <a:gd name="connsiteX229" fmla="*/ 525463 w 2363788"/>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265113 w 2363788"/>
                  <a:gd name="connsiteY41" fmla="*/ 535781 h 1797050"/>
                  <a:gd name="connsiteX42" fmla="*/ 223838 w 2363788"/>
                  <a:gd name="connsiteY42" fmla="*/ 511969 h 1797050"/>
                  <a:gd name="connsiteX43" fmla="*/ 182563 w 2363788"/>
                  <a:gd name="connsiteY43" fmla="*/ 473869 h 1797050"/>
                  <a:gd name="connsiteX44" fmla="*/ 177800 w 2363788"/>
                  <a:gd name="connsiteY44" fmla="*/ 415131 h 1797050"/>
                  <a:gd name="connsiteX45" fmla="*/ 128588 w 2363788"/>
                  <a:gd name="connsiteY45" fmla="*/ 415925 h 1797050"/>
                  <a:gd name="connsiteX46" fmla="*/ 92869 w 2363788"/>
                  <a:gd name="connsiteY46" fmla="*/ 403225 h 1797050"/>
                  <a:gd name="connsiteX47" fmla="*/ 77788 w 2363788"/>
                  <a:gd name="connsiteY47" fmla="*/ 422275 h 1797050"/>
                  <a:gd name="connsiteX48" fmla="*/ 39688 w 2363788"/>
                  <a:gd name="connsiteY48" fmla="*/ 420688 h 1797050"/>
                  <a:gd name="connsiteX49" fmla="*/ 0 w 2363788"/>
                  <a:gd name="connsiteY49" fmla="*/ 381794 h 1797050"/>
                  <a:gd name="connsiteX50" fmla="*/ 33338 w 2363788"/>
                  <a:gd name="connsiteY50" fmla="*/ 350838 h 1797050"/>
                  <a:gd name="connsiteX51" fmla="*/ 14288 w 2363788"/>
                  <a:gd name="connsiteY51" fmla="*/ 339725 h 1797050"/>
                  <a:gd name="connsiteX52" fmla="*/ 14288 w 2363788"/>
                  <a:gd name="connsiteY52" fmla="*/ 304800 h 1797050"/>
                  <a:gd name="connsiteX53" fmla="*/ 39688 w 2363788"/>
                  <a:gd name="connsiteY53" fmla="*/ 294481 h 1797050"/>
                  <a:gd name="connsiteX54" fmla="*/ 25400 w 2363788"/>
                  <a:gd name="connsiteY54" fmla="*/ 259556 h 1797050"/>
                  <a:gd name="connsiteX55" fmla="*/ 65883 w 2363788"/>
                  <a:gd name="connsiteY55" fmla="*/ 256381 h 1797050"/>
                  <a:gd name="connsiteX56" fmla="*/ 111126 w 2363788"/>
                  <a:gd name="connsiteY56" fmla="*/ 238125 h 1797050"/>
                  <a:gd name="connsiteX57" fmla="*/ 127794 w 2363788"/>
                  <a:gd name="connsiteY57" fmla="*/ 222250 h 1797050"/>
                  <a:gd name="connsiteX58" fmla="*/ 130969 w 2363788"/>
                  <a:gd name="connsiteY58" fmla="*/ 196057 h 1797050"/>
                  <a:gd name="connsiteX59" fmla="*/ 163513 w 2363788"/>
                  <a:gd name="connsiteY59" fmla="*/ 196850 h 1797050"/>
                  <a:gd name="connsiteX60" fmla="*/ 169863 w 2363788"/>
                  <a:gd name="connsiteY60" fmla="*/ 164306 h 1797050"/>
                  <a:gd name="connsiteX61" fmla="*/ 188913 w 2363788"/>
                  <a:gd name="connsiteY61" fmla="*/ 163513 h 1797050"/>
                  <a:gd name="connsiteX62" fmla="*/ 196057 w 2363788"/>
                  <a:gd name="connsiteY62" fmla="*/ 100806 h 1797050"/>
                  <a:gd name="connsiteX63" fmla="*/ 251619 w 2363788"/>
                  <a:gd name="connsiteY63" fmla="*/ 107950 h 1797050"/>
                  <a:gd name="connsiteX64" fmla="*/ 296863 w 2363788"/>
                  <a:gd name="connsiteY64" fmla="*/ 104775 h 1797050"/>
                  <a:gd name="connsiteX65" fmla="*/ 335757 w 2363788"/>
                  <a:gd name="connsiteY65" fmla="*/ 100807 h 1797050"/>
                  <a:gd name="connsiteX66" fmla="*/ 349251 w 2363788"/>
                  <a:gd name="connsiteY66" fmla="*/ 113507 h 1797050"/>
                  <a:gd name="connsiteX67" fmla="*/ 379412 w 2363788"/>
                  <a:gd name="connsiteY67" fmla="*/ 125413 h 1797050"/>
                  <a:gd name="connsiteX68" fmla="*/ 401638 w 2363788"/>
                  <a:gd name="connsiteY68" fmla="*/ 107950 h 1797050"/>
                  <a:gd name="connsiteX69" fmla="*/ 404813 w 2363788"/>
                  <a:gd name="connsiteY69" fmla="*/ 107950 h 1797050"/>
                  <a:gd name="connsiteX70" fmla="*/ 411163 w 2363788"/>
                  <a:gd name="connsiteY70" fmla="*/ 120650 h 1797050"/>
                  <a:gd name="connsiteX71" fmla="*/ 430213 w 2363788"/>
                  <a:gd name="connsiteY71" fmla="*/ 120650 h 1797050"/>
                  <a:gd name="connsiteX72" fmla="*/ 438151 w 2363788"/>
                  <a:gd name="connsiteY72" fmla="*/ 102394 h 1797050"/>
                  <a:gd name="connsiteX73" fmla="*/ 366713 w 2363788"/>
                  <a:gd name="connsiteY73" fmla="*/ 55563 h 1797050"/>
                  <a:gd name="connsiteX74" fmla="*/ 385763 w 2363788"/>
                  <a:gd name="connsiteY74" fmla="*/ 43656 h 1797050"/>
                  <a:gd name="connsiteX75" fmla="*/ 434976 w 2363788"/>
                  <a:gd name="connsiteY75" fmla="*/ 42862 h 1797050"/>
                  <a:gd name="connsiteX76" fmla="*/ 455613 w 2363788"/>
                  <a:gd name="connsiteY76" fmla="*/ 63500 h 1797050"/>
                  <a:gd name="connsiteX77" fmla="*/ 513557 w 2363788"/>
                  <a:gd name="connsiteY77" fmla="*/ 75406 h 1797050"/>
                  <a:gd name="connsiteX78" fmla="*/ 608013 w 2363788"/>
                  <a:gd name="connsiteY78" fmla="*/ 22225 h 1797050"/>
                  <a:gd name="connsiteX79" fmla="*/ 640557 w 2363788"/>
                  <a:gd name="connsiteY79" fmla="*/ 31750 h 1797050"/>
                  <a:gd name="connsiteX80" fmla="*/ 646113 w 2363788"/>
                  <a:gd name="connsiteY80" fmla="*/ 0 h 1797050"/>
                  <a:gd name="connsiteX81" fmla="*/ 716757 w 2363788"/>
                  <a:gd name="connsiteY81" fmla="*/ 5556 h 1797050"/>
                  <a:gd name="connsiteX82" fmla="*/ 725488 w 2363788"/>
                  <a:gd name="connsiteY82" fmla="*/ 31750 h 1797050"/>
                  <a:gd name="connsiteX83" fmla="*/ 752476 w 2363788"/>
                  <a:gd name="connsiteY83" fmla="*/ 63500 h 1797050"/>
                  <a:gd name="connsiteX84" fmla="*/ 767556 w 2363788"/>
                  <a:gd name="connsiteY84" fmla="*/ 44450 h 1797050"/>
                  <a:gd name="connsiteX85" fmla="*/ 808038 w 2363788"/>
                  <a:gd name="connsiteY85" fmla="*/ 41275 h 1797050"/>
                  <a:gd name="connsiteX86" fmla="*/ 827088 w 2363788"/>
                  <a:gd name="connsiteY86" fmla="*/ 34925 h 1797050"/>
                  <a:gd name="connsiteX87" fmla="*/ 846138 w 2363788"/>
                  <a:gd name="connsiteY87" fmla="*/ 6350 h 1797050"/>
                  <a:gd name="connsiteX88" fmla="*/ 889794 w 2363788"/>
                  <a:gd name="connsiteY88" fmla="*/ 12700 h 1797050"/>
                  <a:gd name="connsiteX89" fmla="*/ 902494 w 2363788"/>
                  <a:gd name="connsiteY89" fmla="*/ 83344 h 1797050"/>
                  <a:gd name="connsiteX90" fmla="*/ 954088 w 2363788"/>
                  <a:gd name="connsiteY90" fmla="*/ 123825 h 1797050"/>
                  <a:gd name="connsiteX91" fmla="*/ 998538 w 2363788"/>
                  <a:gd name="connsiteY91" fmla="*/ 203200 h 1797050"/>
                  <a:gd name="connsiteX92" fmla="*/ 1039020 w 2363788"/>
                  <a:gd name="connsiteY92" fmla="*/ 228600 h 1797050"/>
                  <a:gd name="connsiteX93" fmla="*/ 1075532 w 2363788"/>
                  <a:gd name="connsiteY93" fmla="*/ 230981 h 1797050"/>
                  <a:gd name="connsiteX94" fmla="*/ 1130830 w 2363788"/>
                  <a:gd name="connsiteY94" fmla="*/ 283633 h 1797050"/>
                  <a:gd name="connsiteX95" fmla="*/ 1171046 w 2363788"/>
                  <a:gd name="connsiteY95" fmla="*/ 281517 h 1797050"/>
                  <a:gd name="connsiteX96" fmla="*/ 1208088 w 2363788"/>
                  <a:gd name="connsiteY96" fmla="*/ 317500 h 1797050"/>
                  <a:gd name="connsiteX97" fmla="*/ 1208088 w 2363788"/>
                  <a:gd name="connsiteY97" fmla="*/ 346075 h 1797050"/>
                  <a:gd name="connsiteX98" fmla="*/ 1281113 w 2363788"/>
                  <a:gd name="connsiteY98" fmla="*/ 384175 h 1797050"/>
                  <a:gd name="connsiteX99" fmla="*/ 1303338 w 2363788"/>
                  <a:gd name="connsiteY99" fmla="*/ 416983 h 1797050"/>
                  <a:gd name="connsiteX100" fmla="*/ 1284288 w 2363788"/>
                  <a:gd name="connsiteY100" fmla="*/ 460375 h 1797050"/>
                  <a:gd name="connsiteX101" fmla="*/ 1338263 w 2363788"/>
                  <a:gd name="connsiteY101" fmla="*/ 504825 h 1797050"/>
                  <a:gd name="connsiteX102" fmla="*/ 1380332 w 2363788"/>
                  <a:gd name="connsiteY102" fmla="*/ 503238 h 1797050"/>
                  <a:gd name="connsiteX103" fmla="*/ 1404938 w 2363788"/>
                  <a:gd name="connsiteY103" fmla="*/ 530225 h 1797050"/>
                  <a:gd name="connsiteX104" fmla="*/ 1435895 w 2363788"/>
                  <a:gd name="connsiteY104" fmla="*/ 526475 h 1797050"/>
                  <a:gd name="connsiteX105" fmla="*/ 1470026 w 2363788"/>
                  <a:gd name="connsiteY105" fmla="*/ 548578 h 1797050"/>
                  <a:gd name="connsiteX106" fmla="*/ 1493838 w 2363788"/>
                  <a:gd name="connsiteY106" fmla="*/ 590550 h 1797050"/>
                  <a:gd name="connsiteX107" fmla="*/ 1481932 w 2363788"/>
                  <a:gd name="connsiteY107" fmla="*/ 612775 h 1797050"/>
                  <a:gd name="connsiteX108" fmla="*/ 1452563 w 2363788"/>
                  <a:gd name="connsiteY108" fmla="*/ 622300 h 1797050"/>
                  <a:gd name="connsiteX109" fmla="*/ 1512888 w 2363788"/>
                  <a:gd name="connsiteY109" fmla="*/ 638175 h 1797050"/>
                  <a:gd name="connsiteX110" fmla="*/ 1583532 w 2363788"/>
                  <a:gd name="connsiteY110" fmla="*/ 619919 h 1797050"/>
                  <a:gd name="connsiteX111" fmla="*/ 1624013 w 2363788"/>
                  <a:gd name="connsiteY111" fmla="*/ 613569 h 1797050"/>
                  <a:gd name="connsiteX112" fmla="*/ 1624807 w 2363788"/>
                  <a:gd name="connsiteY112" fmla="*/ 587375 h 1797050"/>
                  <a:gd name="connsiteX113" fmla="*/ 1643063 w 2363788"/>
                  <a:gd name="connsiteY113" fmla="*/ 593725 h 1797050"/>
                  <a:gd name="connsiteX114" fmla="*/ 1700213 w 2363788"/>
                  <a:gd name="connsiteY114" fmla="*/ 611981 h 1797050"/>
                  <a:gd name="connsiteX115" fmla="*/ 1705769 w 2363788"/>
                  <a:gd name="connsiteY115" fmla="*/ 575469 h 1797050"/>
                  <a:gd name="connsiteX116" fmla="*/ 1725613 w 2363788"/>
                  <a:gd name="connsiteY116" fmla="*/ 565150 h 1797050"/>
                  <a:gd name="connsiteX117" fmla="*/ 1804988 w 2363788"/>
                  <a:gd name="connsiteY117" fmla="*/ 508000 h 1797050"/>
                  <a:gd name="connsiteX118" fmla="*/ 1887538 w 2363788"/>
                  <a:gd name="connsiteY118" fmla="*/ 485775 h 1797050"/>
                  <a:gd name="connsiteX119" fmla="*/ 1954213 w 2363788"/>
                  <a:gd name="connsiteY119" fmla="*/ 415925 h 1797050"/>
                  <a:gd name="connsiteX120" fmla="*/ 1978819 w 2363788"/>
                  <a:gd name="connsiteY120" fmla="*/ 409575 h 1797050"/>
                  <a:gd name="connsiteX121" fmla="*/ 2008188 w 2363788"/>
                  <a:gd name="connsiteY121" fmla="*/ 396875 h 1797050"/>
                  <a:gd name="connsiteX122" fmla="*/ 2058194 w 2363788"/>
                  <a:gd name="connsiteY122" fmla="*/ 411956 h 1797050"/>
                  <a:gd name="connsiteX123" fmla="*/ 2079626 w 2363788"/>
                  <a:gd name="connsiteY123" fmla="*/ 452437 h 1797050"/>
                  <a:gd name="connsiteX124" fmla="*/ 2135188 w 2363788"/>
                  <a:gd name="connsiteY124" fmla="*/ 504825 h 1797050"/>
                  <a:gd name="connsiteX125" fmla="*/ 2196307 w 2363788"/>
                  <a:gd name="connsiteY125" fmla="*/ 536575 h 1797050"/>
                  <a:gd name="connsiteX126" fmla="*/ 2250282 w 2363788"/>
                  <a:gd name="connsiteY126" fmla="*/ 523081 h 1797050"/>
                  <a:gd name="connsiteX127" fmla="*/ 2267744 w 2363788"/>
                  <a:gd name="connsiteY127" fmla="*/ 531019 h 1797050"/>
                  <a:gd name="connsiteX128" fmla="*/ 2276475 w 2363788"/>
                  <a:gd name="connsiteY128" fmla="*/ 573881 h 1797050"/>
                  <a:gd name="connsiteX129" fmla="*/ 2325688 w 2363788"/>
                  <a:gd name="connsiteY129" fmla="*/ 606425 h 1797050"/>
                  <a:gd name="connsiteX130" fmla="*/ 2363788 w 2363788"/>
                  <a:gd name="connsiteY130" fmla="*/ 644525 h 1797050"/>
                  <a:gd name="connsiteX131" fmla="*/ 2312445 w 2363788"/>
                  <a:gd name="connsiteY131" fmla="*/ 772537 h 1797050"/>
                  <a:gd name="connsiteX132" fmla="*/ 2274888 w 2363788"/>
                  <a:gd name="connsiteY132" fmla="*/ 895350 h 1797050"/>
                  <a:gd name="connsiteX133" fmla="*/ 2249488 w 2363788"/>
                  <a:gd name="connsiteY133" fmla="*/ 949325 h 1797050"/>
                  <a:gd name="connsiteX134" fmla="*/ 2198688 w 2363788"/>
                  <a:gd name="connsiteY134" fmla="*/ 949325 h 1797050"/>
                  <a:gd name="connsiteX135" fmla="*/ 2176463 w 2363788"/>
                  <a:gd name="connsiteY135" fmla="*/ 993775 h 1797050"/>
                  <a:gd name="connsiteX136" fmla="*/ 2176463 w 2363788"/>
                  <a:gd name="connsiteY136" fmla="*/ 993775 h 1797050"/>
                  <a:gd name="connsiteX137" fmla="*/ 2182813 w 2363788"/>
                  <a:gd name="connsiteY137" fmla="*/ 1022350 h 1797050"/>
                  <a:gd name="connsiteX138" fmla="*/ 2147888 w 2363788"/>
                  <a:gd name="connsiteY138" fmla="*/ 1031875 h 1797050"/>
                  <a:gd name="connsiteX139" fmla="*/ 2097088 w 2363788"/>
                  <a:gd name="connsiteY139" fmla="*/ 1019175 h 1797050"/>
                  <a:gd name="connsiteX140" fmla="*/ 2103438 w 2363788"/>
                  <a:gd name="connsiteY140" fmla="*/ 1073150 h 1797050"/>
                  <a:gd name="connsiteX141" fmla="*/ 2116138 w 2363788"/>
                  <a:gd name="connsiteY141" fmla="*/ 1117600 h 1797050"/>
                  <a:gd name="connsiteX142" fmla="*/ 2052638 w 2363788"/>
                  <a:gd name="connsiteY142" fmla="*/ 1152525 h 1797050"/>
                  <a:gd name="connsiteX143" fmla="*/ 2068513 w 2363788"/>
                  <a:gd name="connsiteY143" fmla="*/ 1174750 h 1797050"/>
                  <a:gd name="connsiteX144" fmla="*/ 2049463 w 2363788"/>
                  <a:gd name="connsiteY144" fmla="*/ 1196975 h 1797050"/>
                  <a:gd name="connsiteX145" fmla="*/ 1970088 w 2363788"/>
                  <a:gd name="connsiteY145" fmla="*/ 1171575 h 1797050"/>
                  <a:gd name="connsiteX146" fmla="*/ 1944688 w 2363788"/>
                  <a:gd name="connsiteY146" fmla="*/ 1187450 h 1797050"/>
                  <a:gd name="connsiteX147" fmla="*/ 1909763 w 2363788"/>
                  <a:gd name="connsiteY147" fmla="*/ 1187450 h 1797050"/>
                  <a:gd name="connsiteX148" fmla="*/ 1909763 w 2363788"/>
                  <a:gd name="connsiteY148" fmla="*/ 1247775 h 1797050"/>
                  <a:gd name="connsiteX149" fmla="*/ 1925638 w 2363788"/>
                  <a:gd name="connsiteY149" fmla="*/ 1263650 h 1797050"/>
                  <a:gd name="connsiteX150" fmla="*/ 1935163 w 2363788"/>
                  <a:gd name="connsiteY150" fmla="*/ 1279525 h 1797050"/>
                  <a:gd name="connsiteX151" fmla="*/ 1944688 w 2363788"/>
                  <a:gd name="connsiteY151" fmla="*/ 1279525 h 1797050"/>
                  <a:gd name="connsiteX152" fmla="*/ 1935163 w 2363788"/>
                  <a:gd name="connsiteY152" fmla="*/ 1304925 h 1797050"/>
                  <a:gd name="connsiteX153" fmla="*/ 1954213 w 2363788"/>
                  <a:gd name="connsiteY153" fmla="*/ 1320800 h 1797050"/>
                  <a:gd name="connsiteX154" fmla="*/ 1951038 w 2363788"/>
                  <a:gd name="connsiteY154" fmla="*/ 1336675 h 1797050"/>
                  <a:gd name="connsiteX155" fmla="*/ 1906588 w 2363788"/>
                  <a:gd name="connsiteY155" fmla="*/ 1336675 h 1797050"/>
                  <a:gd name="connsiteX156" fmla="*/ 1903413 w 2363788"/>
                  <a:gd name="connsiteY156" fmla="*/ 1387475 h 1797050"/>
                  <a:gd name="connsiteX157" fmla="*/ 1903413 w 2363788"/>
                  <a:gd name="connsiteY157" fmla="*/ 1387475 h 1797050"/>
                  <a:gd name="connsiteX158" fmla="*/ 1903413 w 2363788"/>
                  <a:gd name="connsiteY158" fmla="*/ 1406525 h 1797050"/>
                  <a:gd name="connsiteX159" fmla="*/ 1938338 w 2363788"/>
                  <a:gd name="connsiteY159" fmla="*/ 1447800 h 1797050"/>
                  <a:gd name="connsiteX160" fmla="*/ 1992313 w 2363788"/>
                  <a:gd name="connsiteY160" fmla="*/ 1447800 h 1797050"/>
                  <a:gd name="connsiteX161" fmla="*/ 2062163 w 2363788"/>
                  <a:gd name="connsiteY161" fmla="*/ 1476375 h 1797050"/>
                  <a:gd name="connsiteX162" fmla="*/ 2062163 w 2363788"/>
                  <a:gd name="connsiteY162" fmla="*/ 1504950 h 1797050"/>
                  <a:gd name="connsiteX163" fmla="*/ 2036763 w 2363788"/>
                  <a:gd name="connsiteY163" fmla="*/ 1571625 h 1797050"/>
                  <a:gd name="connsiteX164" fmla="*/ 2065338 w 2363788"/>
                  <a:gd name="connsiteY164" fmla="*/ 1587500 h 1797050"/>
                  <a:gd name="connsiteX165" fmla="*/ 2106613 w 2363788"/>
                  <a:gd name="connsiteY165" fmla="*/ 1660525 h 1797050"/>
                  <a:gd name="connsiteX166" fmla="*/ 2055813 w 2363788"/>
                  <a:gd name="connsiteY166" fmla="*/ 1736725 h 1797050"/>
                  <a:gd name="connsiteX167" fmla="*/ 2030413 w 2363788"/>
                  <a:gd name="connsiteY167" fmla="*/ 1730375 h 1797050"/>
                  <a:gd name="connsiteX168" fmla="*/ 2008188 w 2363788"/>
                  <a:gd name="connsiteY168" fmla="*/ 1717675 h 1797050"/>
                  <a:gd name="connsiteX169" fmla="*/ 2001838 w 2363788"/>
                  <a:gd name="connsiteY169" fmla="*/ 1736725 h 1797050"/>
                  <a:gd name="connsiteX170" fmla="*/ 1960563 w 2363788"/>
                  <a:gd name="connsiteY170" fmla="*/ 1746250 h 1797050"/>
                  <a:gd name="connsiteX171" fmla="*/ 1954213 w 2363788"/>
                  <a:gd name="connsiteY171" fmla="*/ 1778000 h 1797050"/>
                  <a:gd name="connsiteX172" fmla="*/ 1903413 w 2363788"/>
                  <a:gd name="connsiteY172" fmla="*/ 1797050 h 1797050"/>
                  <a:gd name="connsiteX173" fmla="*/ 1881188 w 2363788"/>
                  <a:gd name="connsiteY173" fmla="*/ 1758950 h 1797050"/>
                  <a:gd name="connsiteX174" fmla="*/ 1843088 w 2363788"/>
                  <a:gd name="connsiteY174" fmla="*/ 1768475 h 1797050"/>
                  <a:gd name="connsiteX175" fmla="*/ 1846263 w 2363788"/>
                  <a:gd name="connsiteY175" fmla="*/ 1730375 h 1797050"/>
                  <a:gd name="connsiteX176" fmla="*/ 1827213 w 2363788"/>
                  <a:gd name="connsiteY176" fmla="*/ 1704975 h 1797050"/>
                  <a:gd name="connsiteX177" fmla="*/ 1862138 w 2363788"/>
                  <a:gd name="connsiteY177" fmla="*/ 1685925 h 1797050"/>
                  <a:gd name="connsiteX178" fmla="*/ 1804988 w 2363788"/>
                  <a:gd name="connsiteY178" fmla="*/ 1666875 h 1797050"/>
                  <a:gd name="connsiteX179" fmla="*/ 1792288 w 2363788"/>
                  <a:gd name="connsiteY179" fmla="*/ 1692275 h 1797050"/>
                  <a:gd name="connsiteX180" fmla="*/ 1747838 w 2363788"/>
                  <a:gd name="connsiteY180" fmla="*/ 1711325 h 1797050"/>
                  <a:gd name="connsiteX181" fmla="*/ 1741488 w 2363788"/>
                  <a:gd name="connsiteY181" fmla="*/ 1733550 h 1797050"/>
                  <a:gd name="connsiteX182" fmla="*/ 1725613 w 2363788"/>
                  <a:gd name="connsiteY182" fmla="*/ 1739900 h 1797050"/>
                  <a:gd name="connsiteX183" fmla="*/ 1703388 w 2363788"/>
                  <a:gd name="connsiteY183" fmla="*/ 1739900 h 1797050"/>
                  <a:gd name="connsiteX184" fmla="*/ 1716088 w 2363788"/>
                  <a:gd name="connsiteY184" fmla="*/ 1704975 h 1797050"/>
                  <a:gd name="connsiteX185" fmla="*/ 1741488 w 2363788"/>
                  <a:gd name="connsiteY185" fmla="*/ 1679575 h 1797050"/>
                  <a:gd name="connsiteX186" fmla="*/ 1731963 w 2363788"/>
                  <a:gd name="connsiteY186" fmla="*/ 1654175 h 1797050"/>
                  <a:gd name="connsiteX187" fmla="*/ 1709738 w 2363788"/>
                  <a:gd name="connsiteY187" fmla="*/ 1654175 h 1797050"/>
                  <a:gd name="connsiteX188" fmla="*/ 1697038 w 2363788"/>
                  <a:gd name="connsiteY188" fmla="*/ 1679575 h 1797050"/>
                  <a:gd name="connsiteX189" fmla="*/ 1665288 w 2363788"/>
                  <a:gd name="connsiteY189" fmla="*/ 1685925 h 1797050"/>
                  <a:gd name="connsiteX190" fmla="*/ 1630363 w 2363788"/>
                  <a:gd name="connsiteY190" fmla="*/ 1698625 h 1797050"/>
                  <a:gd name="connsiteX191" fmla="*/ 1601788 w 2363788"/>
                  <a:gd name="connsiteY191" fmla="*/ 1670050 h 1797050"/>
                  <a:gd name="connsiteX192" fmla="*/ 1598613 w 2363788"/>
                  <a:gd name="connsiteY192" fmla="*/ 1635125 h 1797050"/>
                  <a:gd name="connsiteX193" fmla="*/ 1570038 w 2363788"/>
                  <a:gd name="connsiteY193" fmla="*/ 1619250 h 1797050"/>
                  <a:gd name="connsiteX194" fmla="*/ 1560513 w 2363788"/>
                  <a:gd name="connsiteY194" fmla="*/ 1584325 h 1797050"/>
                  <a:gd name="connsiteX195" fmla="*/ 1519238 w 2363788"/>
                  <a:gd name="connsiteY195" fmla="*/ 1555750 h 1797050"/>
                  <a:gd name="connsiteX196" fmla="*/ 1500188 w 2363788"/>
                  <a:gd name="connsiteY196" fmla="*/ 1558925 h 1797050"/>
                  <a:gd name="connsiteX197" fmla="*/ 1468438 w 2363788"/>
                  <a:gd name="connsiteY197" fmla="*/ 1603375 h 1797050"/>
                  <a:gd name="connsiteX198" fmla="*/ 1420813 w 2363788"/>
                  <a:gd name="connsiteY198" fmla="*/ 1622425 h 1797050"/>
                  <a:gd name="connsiteX199" fmla="*/ 1395413 w 2363788"/>
                  <a:gd name="connsiteY199" fmla="*/ 1587500 h 1797050"/>
                  <a:gd name="connsiteX200" fmla="*/ 1370013 w 2363788"/>
                  <a:gd name="connsiteY200" fmla="*/ 1587500 h 1797050"/>
                  <a:gd name="connsiteX201" fmla="*/ 1271588 w 2363788"/>
                  <a:gd name="connsiteY201" fmla="*/ 1511300 h 1797050"/>
                  <a:gd name="connsiteX202" fmla="*/ 1277938 w 2363788"/>
                  <a:gd name="connsiteY202" fmla="*/ 1463675 h 1797050"/>
                  <a:gd name="connsiteX203" fmla="*/ 1239838 w 2363788"/>
                  <a:gd name="connsiteY203" fmla="*/ 1457325 h 1797050"/>
                  <a:gd name="connsiteX204" fmla="*/ 1223963 w 2363788"/>
                  <a:gd name="connsiteY204" fmla="*/ 1482725 h 1797050"/>
                  <a:gd name="connsiteX205" fmla="*/ 1189038 w 2363788"/>
                  <a:gd name="connsiteY205" fmla="*/ 1482725 h 1797050"/>
                  <a:gd name="connsiteX206" fmla="*/ 1141413 w 2363788"/>
                  <a:gd name="connsiteY206" fmla="*/ 1460500 h 1797050"/>
                  <a:gd name="connsiteX207" fmla="*/ 1093788 w 2363788"/>
                  <a:gd name="connsiteY207" fmla="*/ 1495425 h 1797050"/>
                  <a:gd name="connsiteX208" fmla="*/ 1100138 w 2363788"/>
                  <a:gd name="connsiteY208" fmla="*/ 1511300 h 1797050"/>
                  <a:gd name="connsiteX209" fmla="*/ 1081088 w 2363788"/>
                  <a:gd name="connsiteY209" fmla="*/ 1530350 h 1797050"/>
                  <a:gd name="connsiteX210" fmla="*/ 1036638 w 2363788"/>
                  <a:gd name="connsiteY210" fmla="*/ 1530350 h 1797050"/>
                  <a:gd name="connsiteX211" fmla="*/ 1008063 w 2363788"/>
                  <a:gd name="connsiteY211" fmla="*/ 1574800 h 1797050"/>
                  <a:gd name="connsiteX212" fmla="*/ 960438 w 2363788"/>
                  <a:gd name="connsiteY212" fmla="*/ 1571625 h 1797050"/>
                  <a:gd name="connsiteX213" fmla="*/ 954088 w 2363788"/>
                  <a:gd name="connsiteY213" fmla="*/ 1587500 h 1797050"/>
                  <a:gd name="connsiteX214" fmla="*/ 966788 w 2363788"/>
                  <a:gd name="connsiteY214" fmla="*/ 1670050 h 1797050"/>
                  <a:gd name="connsiteX215" fmla="*/ 941388 w 2363788"/>
                  <a:gd name="connsiteY215" fmla="*/ 1714500 h 1797050"/>
                  <a:gd name="connsiteX216" fmla="*/ 903288 w 2363788"/>
                  <a:gd name="connsiteY216" fmla="*/ 1720850 h 1797050"/>
                  <a:gd name="connsiteX217" fmla="*/ 900113 w 2363788"/>
                  <a:gd name="connsiteY217" fmla="*/ 1746250 h 1797050"/>
                  <a:gd name="connsiteX218" fmla="*/ 871538 w 2363788"/>
                  <a:gd name="connsiteY218" fmla="*/ 1746250 h 1797050"/>
                  <a:gd name="connsiteX219" fmla="*/ 855663 w 2363788"/>
                  <a:gd name="connsiteY219" fmla="*/ 1758950 h 1797050"/>
                  <a:gd name="connsiteX220" fmla="*/ 849313 w 2363788"/>
                  <a:gd name="connsiteY220" fmla="*/ 1771650 h 1797050"/>
                  <a:gd name="connsiteX221" fmla="*/ 830263 w 2363788"/>
                  <a:gd name="connsiteY221" fmla="*/ 1765300 h 1797050"/>
                  <a:gd name="connsiteX222" fmla="*/ 820738 w 2363788"/>
                  <a:gd name="connsiteY222" fmla="*/ 1752600 h 1797050"/>
                  <a:gd name="connsiteX223" fmla="*/ 792163 w 2363788"/>
                  <a:gd name="connsiteY223" fmla="*/ 1771650 h 1797050"/>
                  <a:gd name="connsiteX224" fmla="*/ 693738 w 2363788"/>
                  <a:gd name="connsiteY224" fmla="*/ 1701800 h 1797050"/>
                  <a:gd name="connsiteX225" fmla="*/ 652463 w 2363788"/>
                  <a:gd name="connsiteY225" fmla="*/ 1720850 h 1797050"/>
                  <a:gd name="connsiteX226" fmla="*/ 617538 w 2363788"/>
                  <a:gd name="connsiteY226" fmla="*/ 1685925 h 1797050"/>
                  <a:gd name="connsiteX227" fmla="*/ 582613 w 2363788"/>
                  <a:gd name="connsiteY227" fmla="*/ 1689100 h 1797050"/>
                  <a:gd name="connsiteX228" fmla="*/ 573088 w 2363788"/>
                  <a:gd name="connsiteY228" fmla="*/ 1609725 h 1797050"/>
                  <a:gd name="connsiteX229" fmla="*/ 525463 w 2363788"/>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334420 w 2363788"/>
                  <a:gd name="connsiteY41" fmla="*/ 552668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3538 w 2363788"/>
                  <a:gd name="connsiteY39" fmla="*/ 587375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1313 w 2363788"/>
                  <a:gd name="connsiteY36" fmla="*/ 660400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66713 w 2363788"/>
                  <a:gd name="connsiteY35" fmla="*/ 666750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5288 w 2363788"/>
                  <a:gd name="connsiteY34" fmla="*/ 650875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4663 w 2363788"/>
                  <a:gd name="connsiteY32" fmla="*/ 698500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1638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6400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1788 w 2363788"/>
                  <a:gd name="connsiteY27" fmla="*/ 850900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5438 w 2363788"/>
                  <a:gd name="connsiteY26" fmla="*/ 901700 h 1797050"/>
                  <a:gd name="connsiteX27" fmla="*/ 334963 w 2363788"/>
                  <a:gd name="connsiteY27" fmla="*/ 849313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5350 h 1797050"/>
                  <a:gd name="connsiteX26" fmla="*/ 328613 w 2363788"/>
                  <a:gd name="connsiteY26" fmla="*/ 904081 h 1797050"/>
                  <a:gd name="connsiteX27" fmla="*/ 334963 w 2363788"/>
                  <a:gd name="connsiteY27" fmla="*/ 849313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957 w 2363788"/>
                  <a:gd name="connsiteY25" fmla="*/ 893762 h 1797050"/>
                  <a:gd name="connsiteX26" fmla="*/ 328613 w 2363788"/>
                  <a:gd name="connsiteY26" fmla="*/ 904081 h 1797050"/>
                  <a:gd name="connsiteX27" fmla="*/ 334963 w 2363788"/>
                  <a:gd name="connsiteY27" fmla="*/ 849313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4638 w 2363788"/>
                  <a:gd name="connsiteY19" fmla="*/ 1120775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7731 h 1797050"/>
                  <a:gd name="connsiteX26" fmla="*/ 328613 w 2363788"/>
                  <a:gd name="connsiteY26" fmla="*/ 904081 h 1797050"/>
                  <a:gd name="connsiteX27" fmla="*/ 334963 w 2363788"/>
                  <a:gd name="connsiteY27" fmla="*/ 849313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06525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8607 w 2363788"/>
                  <a:gd name="connsiteY19" fmla="*/ 1121569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7731 h 1797050"/>
                  <a:gd name="connsiteX26" fmla="*/ 328613 w 2363788"/>
                  <a:gd name="connsiteY26" fmla="*/ 904081 h 1797050"/>
                  <a:gd name="connsiteX27" fmla="*/ 334963 w 2363788"/>
                  <a:gd name="connsiteY27" fmla="*/ 849313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2250 h 1797050"/>
                  <a:gd name="connsiteX12" fmla="*/ 300038 w 2363788"/>
                  <a:gd name="connsiteY12" fmla="*/ 1444625 h 1797050"/>
                  <a:gd name="connsiteX13" fmla="*/ 271463 w 2363788"/>
                  <a:gd name="connsiteY13" fmla="*/ 1444625 h 1797050"/>
                  <a:gd name="connsiteX14" fmla="*/ 271463 w 2363788"/>
                  <a:gd name="connsiteY14" fmla="*/ 1411287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8607 w 2363788"/>
                  <a:gd name="connsiteY19" fmla="*/ 1121569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7731 h 1797050"/>
                  <a:gd name="connsiteX26" fmla="*/ 328613 w 2363788"/>
                  <a:gd name="connsiteY26" fmla="*/ 904081 h 1797050"/>
                  <a:gd name="connsiteX27" fmla="*/ 334963 w 2363788"/>
                  <a:gd name="connsiteY27" fmla="*/ 849313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7988 w 2363788"/>
                  <a:gd name="connsiteY9" fmla="*/ 1530350 h 1797050"/>
                  <a:gd name="connsiteX10" fmla="*/ 363538 w 2363788"/>
                  <a:gd name="connsiteY10" fmla="*/ 1498600 h 1797050"/>
                  <a:gd name="connsiteX11" fmla="*/ 338138 w 2363788"/>
                  <a:gd name="connsiteY11" fmla="*/ 1490663 h 1797050"/>
                  <a:gd name="connsiteX12" fmla="*/ 300038 w 2363788"/>
                  <a:gd name="connsiteY12" fmla="*/ 1444625 h 1797050"/>
                  <a:gd name="connsiteX13" fmla="*/ 271463 w 2363788"/>
                  <a:gd name="connsiteY13" fmla="*/ 1444625 h 1797050"/>
                  <a:gd name="connsiteX14" fmla="*/ 271463 w 2363788"/>
                  <a:gd name="connsiteY14" fmla="*/ 1411287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8607 w 2363788"/>
                  <a:gd name="connsiteY19" fmla="*/ 1121569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7731 h 1797050"/>
                  <a:gd name="connsiteX26" fmla="*/ 328613 w 2363788"/>
                  <a:gd name="connsiteY26" fmla="*/ 904081 h 1797050"/>
                  <a:gd name="connsiteX27" fmla="*/ 334963 w 2363788"/>
                  <a:gd name="connsiteY27" fmla="*/ 849313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20688 w 2363788"/>
                  <a:gd name="connsiteY8" fmla="*/ 1539875 h 1797050"/>
                  <a:gd name="connsiteX9" fmla="*/ 400844 w 2363788"/>
                  <a:gd name="connsiteY9" fmla="*/ 1527969 h 1797050"/>
                  <a:gd name="connsiteX10" fmla="*/ 363538 w 2363788"/>
                  <a:gd name="connsiteY10" fmla="*/ 1498600 h 1797050"/>
                  <a:gd name="connsiteX11" fmla="*/ 338138 w 2363788"/>
                  <a:gd name="connsiteY11" fmla="*/ 1490663 h 1797050"/>
                  <a:gd name="connsiteX12" fmla="*/ 300038 w 2363788"/>
                  <a:gd name="connsiteY12" fmla="*/ 1444625 h 1797050"/>
                  <a:gd name="connsiteX13" fmla="*/ 271463 w 2363788"/>
                  <a:gd name="connsiteY13" fmla="*/ 1444625 h 1797050"/>
                  <a:gd name="connsiteX14" fmla="*/ 271463 w 2363788"/>
                  <a:gd name="connsiteY14" fmla="*/ 1411287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8607 w 2363788"/>
                  <a:gd name="connsiteY19" fmla="*/ 1121569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7731 h 1797050"/>
                  <a:gd name="connsiteX26" fmla="*/ 328613 w 2363788"/>
                  <a:gd name="connsiteY26" fmla="*/ 904081 h 1797050"/>
                  <a:gd name="connsiteX27" fmla="*/ 334963 w 2363788"/>
                  <a:gd name="connsiteY27" fmla="*/ 849313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19100 w 2363788"/>
                  <a:gd name="connsiteY8" fmla="*/ 1532731 h 1797050"/>
                  <a:gd name="connsiteX9" fmla="*/ 400844 w 2363788"/>
                  <a:gd name="connsiteY9" fmla="*/ 1527969 h 1797050"/>
                  <a:gd name="connsiteX10" fmla="*/ 363538 w 2363788"/>
                  <a:gd name="connsiteY10" fmla="*/ 1498600 h 1797050"/>
                  <a:gd name="connsiteX11" fmla="*/ 338138 w 2363788"/>
                  <a:gd name="connsiteY11" fmla="*/ 1490663 h 1797050"/>
                  <a:gd name="connsiteX12" fmla="*/ 300038 w 2363788"/>
                  <a:gd name="connsiteY12" fmla="*/ 1444625 h 1797050"/>
                  <a:gd name="connsiteX13" fmla="*/ 271463 w 2363788"/>
                  <a:gd name="connsiteY13" fmla="*/ 1444625 h 1797050"/>
                  <a:gd name="connsiteX14" fmla="*/ 271463 w 2363788"/>
                  <a:gd name="connsiteY14" fmla="*/ 1411287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8607 w 2363788"/>
                  <a:gd name="connsiteY19" fmla="*/ 1121569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7731 h 1797050"/>
                  <a:gd name="connsiteX26" fmla="*/ 328613 w 2363788"/>
                  <a:gd name="connsiteY26" fmla="*/ 904081 h 1797050"/>
                  <a:gd name="connsiteX27" fmla="*/ 334963 w 2363788"/>
                  <a:gd name="connsiteY27" fmla="*/ 849313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19100 w 2363788"/>
                  <a:gd name="connsiteY8" fmla="*/ 1532731 h 1797050"/>
                  <a:gd name="connsiteX9" fmla="*/ 400844 w 2363788"/>
                  <a:gd name="connsiteY9" fmla="*/ 1527969 h 1797050"/>
                  <a:gd name="connsiteX10" fmla="*/ 363538 w 2363788"/>
                  <a:gd name="connsiteY10" fmla="*/ 1498600 h 1797050"/>
                  <a:gd name="connsiteX11" fmla="*/ 338138 w 2363788"/>
                  <a:gd name="connsiteY11" fmla="*/ 1490663 h 1797050"/>
                  <a:gd name="connsiteX12" fmla="*/ 300038 w 2363788"/>
                  <a:gd name="connsiteY12" fmla="*/ 1444625 h 1797050"/>
                  <a:gd name="connsiteX13" fmla="*/ 271463 w 2363788"/>
                  <a:gd name="connsiteY13" fmla="*/ 1444625 h 1797050"/>
                  <a:gd name="connsiteX14" fmla="*/ 271463 w 2363788"/>
                  <a:gd name="connsiteY14" fmla="*/ 1411287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8607 w 2363788"/>
                  <a:gd name="connsiteY19" fmla="*/ 1121569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7731 h 1797050"/>
                  <a:gd name="connsiteX26" fmla="*/ 328613 w 2363788"/>
                  <a:gd name="connsiteY26" fmla="*/ 904081 h 1797050"/>
                  <a:gd name="connsiteX27" fmla="*/ 334963 w 2363788"/>
                  <a:gd name="connsiteY27" fmla="*/ 849313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30213 w 2363788"/>
                  <a:gd name="connsiteY7" fmla="*/ 1549400 h 1797050"/>
                  <a:gd name="connsiteX8" fmla="*/ 419100 w 2363788"/>
                  <a:gd name="connsiteY8" fmla="*/ 1532731 h 1797050"/>
                  <a:gd name="connsiteX9" fmla="*/ 400844 w 2363788"/>
                  <a:gd name="connsiteY9" fmla="*/ 1527969 h 1797050"/>
                  <a:gd name="connsiteX10" fmla="*/ 363538 w 2363788"/>
                  <a:gd name="connsiteY10" fmla="*/ 1498600 h 1797050"/>
                  <a:gd name="connsiteX11" fmla="*/ 338138 w 2363788"/>
                  <a:gd name="connsiteY11" fmla="*/ 1490663 h 1797050"/>
                  <a:gd name="connsiteX12" fmla="*/ 300038 w 2363788"/>
                  <a:gd name="connsiteY12" fmla="*/ 1444625 h 1797050"/>
                  <a:gd name="connsiteX13" fmla="*/ 271463 w 2363788"/>
                  <a:gd name="connsiteY13" fmla="*/ 1444625 h 1797050"/>
                  <a:gd name="connsiteX14" fmla="*/ 271463 w 2363788"/>
                  <a:gd name="connsiteY14" fmla="*/ 1411287 h 1797050"/>
                  <a:gd name="connsiteX15" fmla="*/ 258763 w 2363788"/>
                  <a:gd name="connsiteY15" fmla="*/ 1387475 h 1797050"/>
                  <a:gd name="connsiteX16" fmla="*/ 258763 w 2363788"/>
                  <a:gd name="connsiteY16" fmla="*/ 1327150 h 1797050"/>
                  <a:gd name="connsiteX17" fmla="*/ 277813 w 2363788"/>
                  <a:gd name="connsiteY17" fmla="*/ 1209675 h 1797050"/>
                  <a:gd name="connsiteX18" fmla="*/ 258763 w 2363788"/>
                  <a:gd name="connsiteY18" fmla="*/ 1162050 h 1797050"/>
                  <a:gd name="connsiteX19" fmla="*/ 278607 w 2363788"/>
                  <a:gd name="connsiteY19" fmla="*/ 1121569 h 1797050"/>
                  <a:gd name="connsiteX20" fmla="*/ 258763 w 2363788"/>
                  <a:gd name="connsiteY20" fmla="*/ 1066800 h 1797050"/>
                  <a:gd name="connsiteX21" fmla="*/ 258763 w 2363788"/>
                  <a:gd name="connsiteY21" fmla="*/ 1025525 h 1797050"/>
                  <a:gd name="connsiteX22" fmla="*/ 227013 w 2363788"/>
                  <a:gd name="connsiteY22" fmla="*/ 984250 h 1797050"/>
                  <a:gd name="connsiteX23" fmla="*/ 246063 w 2363788"/>
                  <a:gd name="connsiteY23" fmla="*/ 949325 h 1797050"/>
                  <a:gd name="connsiteX24" fmla="*/ 246063 w 2363788"/>
                  <a:gd name="connsiteY24" fmla="*/ 911225 h 1797050"/>
                  <a:gd name="connsiteX25" fmla="*/ 284163 w 2363788"/>
                  <a:gd name="connsiteY25" fmla="*/ 897731 h 1797050"/>
                  <a:gd name="connsiteX26" fmla="*/ 328613 w 2363788"/>
                  <a:gd name="connsiteY26" fmla="*/ 904081 h 1797050"/>
                  <a:gd name="connsiteX27" fmla="*/ 334963 w 2363788"/>
                  <a:gd name="connsiteY27" fmla="*/ 849313 h 1797050"/>
                  <a:gd name="connsiteX28" fmla="*/ 354013 w 2363788"/>
                  <a:gd name="connsiteY28" fmla="*/ 812800 h 1797050"/>
                  <a:gd name="connsiteX29" fmla="*/ 404812 w 2363788"/>
                  <a:gd name="connsiteY29" fmla="*/ 819150 h 1797050"/>
                  <a:gd name="connsiteX30" fmla="*/ 442913 w 2363788"/>
                  <a:gd name="connsiteY30" fmla="*/ 784225 h 1797050"/>
                  <a:gd name="connsiteX31" fmla="*/ 442913 w 2363788"/>
                  <a:gd name="connsiteY31" fmla="*/ 733425 h 1797050"/>
                  <a:gd name="connsiteX32" fmla="*/ 472282 w 2363788"/>
                  <a:gd name="connsiteY32" fmla="*/ 700881 h 1797050"/>
                  <a:gd name="connsiteX33" fmla="*/ 420688 w 2363788"/>
                  <a:gd name="connsiteY33" fmla="*/ 682625 h 1797050"/>
                  <a:gd name="connsiteX34" fmla="*/ 391319 w 2363788"/>
                  <a:gd name="connsiteY34" fmla="*/ 654844 h 1797050"/>
                  <a:gd name="connsiteX35" fmla="*/ 374650 w 2363788"/>
                  <a:gd name="connsiteY35" fmla="*/ 668337 h 1797050"/>
                  <a:gd name="connsiteX36" fmla="*/ 342901 w 2363788"/>
                  <a:gd name="connsiteY36" fmla="*/ 663575 h 1797050"/>
                  <a:gd name="connsiteX37" fmla="*/ 354013 w 2363788"/>
                  <a:gd name="connsiteY37" fmla="*/ 628650 h 1797050"/>
                  <a:gd name="connsiteX38" fmla="*/ 341313 w 2363788"/>
                  <a:gd name="connsiteY38" fmla="*/ 600075 h 1797050"/>
                  <a:gd name="connsiteX39" fmla="*/ 367507 w 2363788"/>
                  <a:gd name="connsiteY39" fmla="*/ 585788 h 1797050"/>
                  <a:gd name="connsiteX40" fmla="*/ 373063 w 2363788"/>
                  <a:gd name="connsiteY40" fmla="*/ 561975 h 1797050"/>
                  <a:gd name="connsiteX41" fmla="*/ 334420 w 2363788"/>
                  <a:gd name="connsiteY41" fmla="*/ 548699 h 1797050"/>
                  <a:gd name="connsiteX42" fmla="*/ 265113 w 2363788"/>
                  <a:gd name="connsiteY42" fmla="*/ 535781 h 1797050"/>
                  <a:gd name="connsiteX43" fmla="*/ 223838 w 2363788"/>
                  <a:gd name="connsiteY43" fmla="*/ 511969 h 1797050"/>
                  <a:gd name="connsiteX44" fmla="*/ 182563 w 2363788"/>
                  <a:gd name="connsiteY44" fmla="*/ 473869 h 1797050"/>
                  <a:gd name="connsiteX45" fmla="*/ 177800 w 2363788"/>
                  <a:gd name="connsiteY45" fmla="*/ 415131 h 1797050"/>
                  <a:gd name="connsiteX46" fmla="*/ 128588 w 2363788"/>
                  <a:gd name="connsiteY46" fmla="*/ 415925 h 1797050"/>
                  <a:gd name="connsiteX47" fmla="*/ 92869 w 2363788"/>
                  <a:gd name="connsiteY47" fmla="*/ 403225 h 1797050"/>
                  <a:gd name="connsiteX48" fmla="*/ 77788 w 2363788"/>
                  <a:gd name="connsiteY48" fmla="*/ 422275 h 1797050"/>
                  <a:gd name="connsiteX49" fmla="*/ 39688 w 2363788"/>
                  <a:gd name="connsiteY49" fmla="*/ 420688 h 1797050"/>
                  <a:gd name="connsiteX50" fmla="*/ 0 w 2363788"/>
                  <a:gd name="connsiteY50" fmla="*/ 381794 h 1797050"/>
                  <a:gd name="connsiteX51" fmla="*/ 33338 w 2363788"/>
                  <a:gd name="connsiteY51" fmla="*/ 350838 h 1797050"/>
                  <a:gd name="connsiteX52" fmla="*/ 14288 w 2363788"/>
                  <a:gd name="connsiteY52" fmla="*/ 339725 h 1797050"/>
                  <a:gd name="connsiteX53" fmla="*/ 14288 w 2363788"/>
                  <a:gd name="connsiteY53" fmla="*/ 304800 h 1797050"/>
                  <a:gd name="connsiteX54" fmla="*/ 39688 w 2363788"/>
                  <a:gd name="connsiteY54" fmla="*/ 294481 h 1797050"/>
                  <a:gd name="connsiteX55" fmla="*/ 25400 w 2363788"/>
                  <a:gd name="connsiteY55" fmla="*/ 259556 h 1797050"/>
                  <a:gd name="connsiteX56" fmla="*/ 65883 w 2363788"/>
                  <a:gd name="connsiteY56" fmla="*/ 256381 h 1797050"/>
                  <a:gd name="connsiteX57" fmla="*/ 111126 w 2363788"/>
                  <a:gd name="connsiteY57" fmla="*/ 238125 h 1797050"/>
                  <a:gd name="connsiteX58" fmla="*/ 127794 w 2363788"/>
                  <a:gd name="connsiteY58" fmla="*/ 222250 h 1797050"/>
                  <a:gd name="connsiteX59" fmla="*/ 130969 w 2363788"/>
                  <a:gd name="connsiteY59" fmla="*/ 196057 h 1797050"/>
                  <a:gd name="connsiteX60" fmla="*/ 163513 w 2363788"/>
                  <a:gd name="connsiteY60" fmla="*/ 196850 h 1797050"/>
                  <a:gd name="connsiteX61" fmla="*/ 169863 w 2363788"/>
                  <a:gd name="connsiteY61" fmla="*/ 164306 h 1797050"/>
                  <a:gd name="connsiteX62" fmla="*/ 188913 w 2363788"/>
                  <a:gd name="connsiteY62" fmla="*/ 163513 h 1797050"/>
                  <a:gd name="connsiteX63" fmla="*/ 196057 w 2363788"/>
                  <a:gd name="connsiteY63" fmla="*/ 100806 h 1797050"/>
                  <a:gd name="connsiteX64" fmla="*/ 251619 w 2363788"/>
                  <a:gd name="connsiteY64" fmla="*/ 107950 h 1797050"/>
                  <a:gd name="connsiteX65" fmla="*/ 296863 w 2363788"/>
                  <a:gd name="connsiteY65" fmla="*/ 104775 h 1797050"/>
                  <a:gd name="connsiteX66" fmla="*/ 335757 w 2363788"/>
                  <a:gd name="connsiteY66" fmla="*/ 100807 h 1797050"/>
                  <a:gd name="connsiteX67" fmla="*/ 349251 w 2363788"/>
                  <a:gd name="connsiteY67" fmla="*/ 113507 h 1797050"/>
                  <a:gd name="connsiteX68" fmla="*/ 379412 w 2363788"/>
                  <a:gd name="connsiteY68" fmla="*/ 125413 h 1797050"/>
                  <a:gd name="connsiteX69" fmla="*/ 401638 w 2363788"/>
                  <a:gd name="connsiteY69" fmla="*/ 107950 h 1797050"/>
                  <a:gd name="connsiteX70" fmla="*/ 404813 w 2363788"/>
                  <a:gd name="connsiteY70" fmla="*/ 107950 h 1797050"/>
                  <a:gd name="connsiteX71" fmla="*/ 411163 w 2363788"/>
                  <a:gd name="connsiteY71" fmla="*/ 120650 h 1797050"/>
                  <a:gd name="connsiteX72" fmla="*/ 430213 w 2363788"/>
                  <a:gd name="connsiteY72" fmla="*/ 120650 h 1797050"/>
                  <a:gd name="connsiteX73" fmla="*/ 438151 w 2363788"/>
                  <a:gd name="connsiteY73" fmla="*/ 102394 h 1797050"/>
                  <a:gd name="connsiteX74" fmla="*/ 366713 w 2363788"/>
                  <a:gd name="connsiteY74" fmla="*/ 55563 h 1797050"/>
                  <a:gd name="connsiteX75" fmla="*/ 385763 w 2363788"/>
                  <a:gd name="connsiteY75" fmla="*/ 43656 h 1797050"/>
                  <a:gd name="connsiteX76" fmla="*/ 434976 w 2363788"/>
                  <a:gd name="connsiteY76" fmla="*/ 42862 h 1797050"/>
                  <a:gd name="connsiteX77" fmla="*/ 455613 w 2363788"/>
                  <a:gd name="connsiteY77" fmla="*/ 63500 h 1797050"/>
                  <a:gd name="connsiteX78" fmla="*/ 513557 w 2363788"/>
                  <a:gd name="connsiteY78" fmla="*/ 75406 h 1797050"/>
                  <a:gd name="connsiteX79" fmla="*/ 608013 w 2363788"/>
                  <a:gd name="connsiteY79" fmla="*/ 22225 h 1797050"/>
                  <a:gd name="connsiteX80" fmla="*/ 640557 w 2363788"/>
                  <a:gd name="connsiteY80" fmla="*/ 31750 h 1797050"/>
                  <a:gd name="connsiteX81" fmla="*/ 646113 w 2363788"/>
                  <a:gd name="connsiteY81" fmla="*/ 0 h 1797050"/>
                  <a:gd name="connsiteX82" fmla="*/ 716757 w 2363788"/>
                  <a:gd name="connsiteY82" fmla="*/ 5556 h 1797050"/>
                  <a:gd name="connsiteX83" fmla="*/ 725488 w 2363788"/>
                  <a:gd name="connsiteY83" fmla="*/ 31750 h 1797050"/>
                  <a:gd name="connsiteX84" fmla="*/ 752476 w 2363788"/>
                  <a:gd name="connsiteY84" fmla="*/ 63500 h 1797050"/>
                  <a:gd name="connsiteX85" fmla="*/ 767556 w 2363788"/>
                  <a:gd name="connsiteY85" fmla="*/ 44450 h 1797050"/>
                  <a:gd name="connsiteX86" fmla="*/ 808038 w 2363788"/>
                  <a:gd name="connsiteY86" fmla="*/ 41275 h 1797050"/>
                  <a:gd name="connsiteX87" fmla="*/ 827088 w 2363788"/>
                  <a:gd name="connsiteY87" fmla="*/ 34925 h 1797050"/>
                  <a:gd name="connsiteX88" fmla="*/ 846138 w 2363788"/>
                  <a:gd name="connsiteY88" fmla="*/ 6350 h 1797050"/>
                  <a:gd name="connsiteX89" fmla="*/ 889794 w 2363788"/>
                  <a:gd name="connsiteY89" fmla="*/ 12700 h 1797050"/>
                  <a:gd name="connsiteX90" fmla="*/ 902494 w 2363788"/>
                  <a:gd name="connsiteY90" fmla="*/ 83344 h 1797050"/>
                  <a:gd name="connsiteX91" fmla="*/ 954088 w 2363788"/>
                  <a:gd name="connsiteY91" fmla="*/ 123825 h 1797050"/>
                  <a:gd name="connsiteX92" fmla="*/ 998538 w 2363788"/>
                  <a:gd name="connsiteY92" fmla="*/ 203200 h 1797050"/>
                  <a:gd name="connsiteX93" fmla="*/ 1039020 w 2363788"/>
                  <a:gd name="connsiteY93" fmla="*/ 228600 h 1797050"/>
                  <a:gd name="connsiteX94" fmla="*/ 1075532 w 2363788"/>
                  <a:gd name="connsiteY94" fmla="*/ 230981 h 1797050"/>
                  <a:gd name="connsiteX95" fmla="*/ 1130830 w 2363788"/>
                  <a:gd name="connsiteY95" fmla="*/ 283633 h 1797050"/>
                  <a:gd name="connsiteX96" fmla="*/ 1171046 w 2363788"/>
                  <a:gd name="connsiteY96" fmla="*/ 281517 h 1797050"/>
                  <a:gd name="connsiteX97" fmla="*/ 1208088 w 2363788"/>
                  <a:gd name="connsiteY97" fmla="*/ 317500 h 1797050"/>
                  <a:gd name="connsiteX98" fmla="*/ 1208088 w 2363788"/>
                  <a:gd name="connsiteY98" fmla="*/ 346075 h 1797050"/>
                  <a:gd name="connsiteX99" fmla="*/ 1281113 w 2363788"/>
                  <a:gd name="connsiteY99" fmla="*/ 384175 h 1797050"/>
                  <a:gd name="connsiteX100" fmla="*/ 1303338 w 2363788"/>
                  <a:gd name="connsiteY100" fmla="*/ 416983 h 1797050"/>
                  <a:gd name="connsiteX101" fmla="*/ 1284288 w 2363788"/>
                  <a:gd name="connsiteY101" fmla="*/ 460375 h 1797050"/>
                  <a:gd name="connsiteX102" fmla="*/ 1338263 w 2363788"/>
                  <a:gd name="connsiteY102" fmla="*/ 504825 h 1797050"/>
                  <a:gd name="connsiteX103" fmla="*/ 1380332 w 2363788"/>
                  <a:gd name="connsiteY103" fmla="*/ 503238 h 1797050"/>
                  <a:gd name="connsiteX104" fmla="*/ 1404938 w 2363788"/>
                  <a:gd name="connsiteY104" fmla="*/ 530225 h 1797050"/>
                  <a:gd name="connsiteX105" fmla="*/ 1435895 w 2363788"/>
                  <a:gd name="connsiteY105" fmla="*/ 526475 h 1797050"/>
                  <a:gd name="connsiteX106" fmla="*/ 1470026 w 2363788"/>
                  <a:gd name="connsiteY106" fmla="*/ 548578 h 1797050"/>
                  <a:gd name="connsiteX107" fmla="*/ 1493838 w 2363788"/>
                  <a:gd name="connsiteY107" fmla="*/ 590550 h 1797050"/>
                  <a:gd name="connsiteX108" fmla="*/ 1481932 w 2363788"/>
                  <a:gd name="connsiteY108" fmla="*/ 612775 h 1797050"/>
                  <a:gd name="connsiteX109" fmla="*/ 1452563 w 2363788"/>
                  <a:gd name="connsiteY109" fmla="*/ 622300 h 1797050"/>
                  <a:gd name="connsiteX110" fmla="*/ 1512888 w 2363788"/>
                  <a:gd name="connsiteY110" fmla="*/ 638175 h 1797050"/>
                  <a:gd name="connsiteX111" fmla="*/ 1583532 w 2363788"/>
                  <a:gd name="connsiteY111" fmla="*/ 619919 h 1797050"/>
                  <a:gd name="connsiteX112" fmla="*/ 1624013 w 2363788"/>
                  <a:gd name="connsiteY112" fmla="*/ 613569 h 1797050"/>
                  <a:gd name="connsiteX113" fmla="*/ 1624807 w 2363788"/>
                  <a:gd name="connsiteY113" fmla="*/ 587375 h 1797050"/>
                  <a:gd name="connsiteX114" fmla="*/ 1643063 w 2363788"/>
                  <a:gd name="connsiteY114" fmla="*/ 593725 h 1797050"/>
                  <a:gd name="connsiteX115" fmla="*/ 1700213 w 2363788"/>
                  <a:gd name="connsiteY115" fmla="*/ 611981 h 1797050"/>
                  <a:gd name="connsiteX116" fmla="*/ 1705769 w 2363788"/>
                  <a:gd name="connsiteY116" fmla="*/ 575469 h 1797050"/>
                  <a:gd name="connsiteX117" fmla="*/ 1725613 w 2363788"/>
                  <a:gd name="connsiteY117" fmla="*/ 565150 h 1797050"/>
                  <a:gd name="connsiteX118" fmla="*/ 1804988 w 2363788"/>
                  <a:gd name="connsiteY118" fmla="*/ 508000 h 1797050"/>
                  <a:gd name="connsiteX119" fmla="*/ 1887538 w 2363788"/>
                  <a:gd name="connsiteY119" fmla="*/ 485775 h 1797050"/>
                  <a:gd name="connsiteX120" fmla="*/ 1954213 w 2363788"/>
                  <a:gd name="connsiteY120" fmla="*/ 415925 h 1797050"/>
                  <a:gd name="connsiteX121" fmla="*/ 1978819 w 2363788"/>
                  <a:gd name="connsiteY121" fmla="*/ 409575 h 1797050"/>
                  <a:gd name="connsiteX122" fmla="*/ 2008188 w 2363788"/>
                  <a:gd name="connsiteY122" fmla="*/ 396875 h 1797050"/>
                  <a:gd name="connsiteX123" fmla="*/ 2058194 w 2363788"/>
                  <a:gd name="connsiteY123" fmla="*/ 411956 h 1797050"/>
                  <a:gd name="connsiteX124" fmla="*/ 2079626 w 2363788"/>
                  <a:gd name="connsiteY124" fmla="*/ 452437 h 1797050"/>
                  <a:gd name="connsiteX125" fmla="*/ 2135188 w 2363788"/>
                  <a:gd name="connsiteY125" fmla="*/ 504825 h 1797050"/>
                  <a:gd name="connsiteX126" fmla="*/ 2196307 w 2363788"/>
                  <a:gd name="connsiteY126" fmla="*/ 536575 h 1797050"/>
                  <a:gd name="connsiteX127" fmla="*/ 2250282 w 2363788"/>
                  <a:gd name="connsiteY127" fmla="*/ 523081 h 1797050"/>
                  <a:gd name="connsiteX128" fmla="*/ 2267744 w 2363788"/>
                  <a:gd name="connsiteY128" fmla="*/ 531019 h 1797050"/>
                  <a:gd name="connsiteX129" fmla="*/ 2276475 w 2363788"/>
                  <a:gd name="connsiteY129" fmla="*/ 573881 h 1797050"/>
                  <a:gd name="connsiteX130" fmla="*/ 2325688 w 2363788"/>
                  <a:gd name="connsiteY130" fmla="*/ 606425 h 1797050"/>
                  <a:gd name="connsiteX131" fmla="*/ 2363788 w 2363788"/>
                  <a:gd name="connsiteY131" fmla="*/ 644525 h 1797050"/>
                  <a:gd name="connsiteX132" fmla="*/ 2312445 w 2363788"/>
                  <a:gd name="connsiteY132" fmla="*/ 772537 h 1797050"/>
                  <a:gd name="connsiteX133" fmla="*/ 2274888 w 2363788"/>
                  <a:gd name="connsiteY133" fmla="*/ 895350 h 1797050"/>
                  <a:gd name="connsiteX134" fmla="*/ 2249488 w 2363788"/>
                  <a:gd name="connsiteY134" fmla="*/ 949325 h 1797050"/>
                  <a:gd name="connsiteX135" fmla="*/ 2198688 w 2363788"/>
                  <a:gd name="connsiteY135" fmla="*/ 949325 h 1797050"/>
                  <a:gd name="connsiteX136" fmla="*/ 2176463 w 2363788"/>
                  <a:gd name="connsiteY136" fmla="*/ 993775 h 1797050"/>
                  <a:gd name="connsiteX137" fmla="*/ 2176463 w 2363788"/>
                  <a:gd name="connsiteY137" fmla="*/ 993775 h 1797050"/>
                  <a:gd name="connsiteX138" fmla="*/ 2182813 w 2363788"/>
                  <a:gd name="connsiteY138" fmla="*/ 1022350 h 1797050"/>
                  <a:gd name="connsiteX139" fmla="*/ 2147888 w 2363788"/>
                  <a:gd name="connsiteY139" fmla="*/ 1031875 h 1797050"/>
                  <a:gd name="connsiteX140" fmla="*/ 2097088 w 2363788"/>
                  <a:gd name="connsiteY140" fmla="*/ 1019175 h 1797050"/>
                  <a:gd name="connsiteX141" fmla="*/ 2103438 w 2363788"/>
                  <a:gd name="connsiteY141" fmla="*/ 1073150 h 1797050"/>
                  <a:gd name="connsiteX142" fmla="*/ 2116138 w 2363788"/>
                  <a:gd name="connsiteY142" fmla="*/ 1117600 h 1797050"/>
                  <a:gd name="connsiteX143" fmla="*/ 2052638 w 2363788"/>
                  <a:gd name="connsiteY143" fmla="*/ 1152525 h 1797050"/>
                  <a:gd name="connsiteX144" fmla="*/ 2068513 w 2363788"/>
                  <a:gd name="connsiteY144" fmla="*/ 1174750 h 1797050"/>
                  <a:gd name="connsiteX145" fmla="*/ 2049463 w 2363788"/>
                  <a:gd name="connsiteY145" fmla="*/ 1196975 h 1797050"/>
                  <a:gd name="connsiteX146" fmla="*/ 1970088 w 2363788"/>
                  <a:gd name="connsiteY146" fmla="*/ 1171575 h 1797050"/>
                  <a:gd name="connsiteX147" fmla="*/ 1944688 w 2363788"/>
                  <a:gd name="connsiteY147" fmla="*/ 1187450 h 1797050"/>
                  <a:gd name="connsiteX148" fmla="*/ 1909763 w 2363788"/>
                  <a:gd name="connsiteY148" fmla="*/ 1187450 h 1797050"/>
                  <a:gd name="connsiteX149" fmla="*/ 1909763 w 2363788"/>
                  <a:gd name="connsiteY149" fmla="*/ 1247775 h 1797050"/>
                  <a:gd name="connsiteX150" fmla="*/ 1925638 w 2363788"/>
                  <a:gd name="connsiteY150" fmla="*/ 1263650 h 1797050"/>
                  <a:gd name="connsiteX151" fmla="*/ 1935163 w 2363788"/>
                  <a:gd name="connsiteY151" fmla="*/ 1279525 h 1797050"/>
                  <a:gd name="connsiteX152" fmla="*/ 1944688 w 2363788"/>
                  <a:gd name="connsiteY152" fmla="*/ 1279525 h 1797050"/>
                  <a:gd name="connsiteX153" fmla="*/ 1935163 w 2363788"/>
                  <a:gd name="connsiteY153" fmla="*/ 1304925 h 1797050"/>
                  <a:gd name="connsiteX154" fmla="*/ 1954213 w 2363788"/>
                  <a:gd name="connsiteY154" fmla="*/ 1320800 h 1797050"/>
                  <a:gd name="connsiteX155" fmla="*/ 1951038 w 2363788"/>
                  <a:gd name="connsiteY155" fmla="*/ 1336675 h 1797050"/>
                  <a:gd name="connsiteX156" fmla="*/ 1906588 w 2363788"/>
                  <a:gd name="connsiteY156" fmla="*/ 1336675 h 1797050"/>
                  <a:gd name="connsiteX157" fmla="*/ 1903413 w 2363788"/>
                  <a:gd name="connsiteY157" fmla="*/ 1387475 h 1797050"/>
                  <a:gd name="connsiteX158" fmla="*/ 1903413 w 2363788"/>
                  <a:gd name="connsiteY158" fmla="*/ 1387475 h 1797050"/>
                  <a:gd name="connsiteX159" fmla="*/ 1903413 w 2363788"/>
                  <a:gd name="connsiteY159" fmla="*/ 1406525 h 1797050"/>
                  <a:gd name="connsiteX160" fmla="*/ 1938338 w 2363788"/>
                  <a:gd name="connsiteY160" fmla="*/ 1447800 h 1797050"/>
                  <a:gd name="connsiteX161" fmla="*/ 1992313 w 2363788"/>
                  <a:gd name="connsiteY161" fmla="*/ 1447800 h 1797050"/>
                  <a:gd name="connsiteX162" fmla="*/ 2062163 w 2363788"/>
                  <a:gd name="connsiteY162" fmla="*/ 1476375 h 1797050"/>
                  <a:gd name="connsiteX163" fmla="*/ 2062163 w 2363788"/>
                  <a:gd name="connsiteY163" fmla="*/ 1504950 h 1797050"/>
                  <a:gd name="connsiteX164" fmla="*/ 2036763 w 2363788"/>
                  <a:gd name="connsiteY164" fmla="*/ 1571625 h 1797050"/>
                  <a:gd name="connsiteX165" fmla="*/ 2065338 w 2363788"/>
                  <a:gd name="connsiteY165" fmla="*/ 1587500 h 1797050"/>
                  <a:gd name="connsiteX166" fmla="*/ 2106613 w 2363788"/>
                  <a:gd name="connsiteY166" fmla="*/ 1660525 h 1797050"/>
                  <a:gd name="connsiteX167" fmla="*/ 2055813 w 2363788"/>
                  <a:gd name="connsiteY167" fmla="*/ 1736725 h 1797050"/>
                  <a:gd name="connsiteX168" fmla="*/ 2030413 w 2363788"/>
                  <a:gd name="connsiteY168" fmla="*/ 1730375 h 1797050"/>
                  <a:gd name="connsiteX169" fmla="*/ 2008188 w 2363788"/>
                  <a:gd name="connsiteY169" fmla="*/ 1717675 h 1797050"/>
                  <a:gd name="connsiteX170" fmla="*/ 2001838 w 2363788"/>
                  <a:gd name="connsiteY170" fmla="*/ 1736725 h 1797050"/>
                  <a:gd name="connsiteX171" fmla="*/ 1960563 w 2363788"/>
                  <a:gd name="connsiteY171" fmla="*/ 1746250 h 1797050"/>
                  <a:gd name="connsiteX172" fmla="*/ 1954213 w 2363788"/>
                  <a:gd name="connsiteY172" fmla="*/ 1778000 h 1797050"/>
                  <a:gd name="connsiteX173" fmla="*/ 1903413 w 2363788"/>
                  <a:gd name="connsiteY173" fmla="*/ 1797050 h 1797050"/>
                  <a:gd name="connsiteX174" fmla="*/ 1881188 w 2363788"/>
                  <a:gd name="connsiteY174" fmla="*/ 1758950 h 1797050"/>
                  <a:gd name="connsiteX175" fmla="*/ 1843088 w 2363788"/>
                  <a:gd name="connsiteY175" fmla="*/ 1768475 h 1797050"/>
                  <a:gd name="connsiteX176" fmla="*/ 1846263 w 2363788"/>
                  <a:gd name="connsiteY176" fmla="*/ 1730375 h 1797050"/>
                  <a:gd name="connsiteX177" fmla="*/ 1827213 w 2363788"/>
                  <a:gd name="connsiteY177" fmla="*/ 1704975 h 1797050"/>
                  <a:gd name="connsiteX178" fmla="*/ 1862138 w 2363788"/>
                  <a:gd name="connsiteY178" fmla="*/ 1685925 h 1797050"/>
                  <a:gd name="connsiteX179" fmla="*/ 1804988 w 2363788"/>
                  <a:gd name="connsiteY179" fmla="*/ 1666875 h 1797050"/>
                  <a:gd name="connsiteX180" fmla="*/ 1792288 w 2363788"/>
                  <a:gd name="connsiteY180" fmla="*/ 1692275 h 1797050"/>
                  <a:gd name="connsiteX181" fmla="*/ 1747838 w 2363788"/>
                  <a:gd name="connsiteY181" fmla="*/ 1711325 h 1797050"/>
                  <a:gd name="connsiteX182" fmla="*/ 1741488 w 2363788"/>
                  <a:gd name="connsiteY182" fmla="*/ 1733550 h 1797050"/>
                  <a:gd name="connsiteX183" fmla="*/ 1725613 w 2363788"/>
                  <a:gd name="connsiteY183" fmla="*/ 1739900 h 1797050"/>
                  <a:gd name="connsiteX184" fmla="*/ 1703388 w 2363788"/>
                  <a:gd name="connsiteY184" fmla="*/ 1739900 h 1797050"/>
                  <a:gd name="connsiteX185" fmla="*/ 1716088 w 2363788"/>
                  <a:gd name="connsiteY185" fmla="*/ 1704975 h 1797050"/>
                  <a:gd name="connsiteX186" fmla="*/ 1741488 w 2363788"/>
                  <a:gd name="connsiteY186" fmla="*/ 1679575 h 1797050"/>
                  <a:gd name="connsiteX187" fmla="*/ 1731963 w 2363788"/>
                  <a:gd name="connsiteY187" fmla="*/ 1654175 h 1797050"/>
                  <a:gd name="connsiteX188" fmla="*/ 1709738 w 2363788"/>
                  <a:gd name="connsiteY188" fmla="*/ 1654175 h 1797050"/>
                  <a:gd name="connsiteX189" fmla="*/ 1697038 w 2363788"/>
                  <a:gd name="connsiteY189" fmla="*/ 1679575 h 1797050"/>
                  <a:gd name="connsiteX190" fmla="*/ 1665288 w 2363788"/>
                  <a:gd name="connsiteY190" fmla="*/ 1685925 h 1797050"/>
                  <a:gd name="connsiteX191" fmla="*/ 1630363 w 2363788"/>
                  <a:gd name="connsiteY191" fmla="*/ 1698625 h 1797050"/>
                  <a:gd name="connsiteX192" fmla="*/ 1601788 w 2363788"/>
                  <a:gd name="connsiteY192" fmla="*/ 1670050 h 1797050"/>
                  <a:gd name="connsiteX193" fmla="*/ 1598613 w 2363788"/>
                  <a:gd name="connsiteY193" fmla="*/ 1635125 h 1797050"/>
                  <a:gd name="connsiteX194" fmla="*/ 1570038 w 2363788"/>
                  <a:gd name="connsiteY194" fmla="*/ 1619250 h 1797050"/>
                  <a:gd name="connsiteX195" fmla="*/ 1560513 w 2363788"/>
                  <a:gd name="connsiteY195" fmla="*/ 1584325 h 1797050"/>
                  <a:gd name="connsiteX196" fmla="*/ 1519238 w 2363788"/>
                  <a:gd name="connsiteY196" fmla="*/ 1555750 h 1797050"/>
                  <a:gd name="connsiteX197" fmla="*/ 1500188 w 2363788"/>
                  <a:gd name="connsiteY197" fmla="*/ 1558925 h 1797050"/>
                  <a:gd name="connsiteX198" fmla="*/ 1468438 w 2363788"/>
                  <a:gd name="connsiteY198" fmla="*/ 1603375 h 1797050"/>
                  <a:gd name="connsiteX199" fmla="*/ 1420813 w 2363788"/>
                  <a:gd name="connsiteY199" fmla="*/ 1622425 h 1797050"/>
                  <a:gd name="connsiteX200" fmla="*/ 1395413 w 2363788"/>
                  <a:gd name="connsiteY200" fmla="*/ 1587500 h 1797050"/>
                  <a:gd name="connsiteX201" fmla="*/ 1370013 w 2363788"/>
                  <a:gd name="connsiteY201" fmla="*/ 1587500 h 1797050"/>
                  <a:gd name="connsiteX202" fmla="*/ 1271588 w 2363788"/>
                  <a:gd name="connsiteY202" fmla="*/ 1511300 h 1797050"/>
                  <a:gd name="connsiteX203" fmla="*/ 1277938 w 2363788"/>
                  <a:gd name="connsiteY203" fmla="*/ 1463675 h 1797050"/>
                  <a:gd name="connsiteX204" fmla="*/ 1239838 w 2363788"/>
                  <a:gd name="connsiteY204" fmla="*/ 1457325 h 1797050"/>
                  <a:gd name="connsiteX205" fmla="*/ 1223963 w 2363788"/>
                  <a:gd name="connsiteY205" fmla="*/ 1482725 h 1797050"/>
                  <a:gd name="connsiteX206" fmla="*/ 1189038 w 2363788"/>
                  <a:gd name="connsiteY206" fmla="*/ 1482725 h 1797050"/>
                  <a:gd name="connsiteX207" fmla="*/ 1141413 w 2363788"/>
                  <a:gd name="connsiteY207" fmla="*/ 1460500 h 1797050"/>
                  <a:gd name="connsiteX208" fmla="*/ 1093788 w 2363788"/>
                  <a:gd name="connsiteY208" fmla="*/ 1495425 h 1797050"/>
                  <a:gd name="connsiteX209" fmla="*/ 1100138 w 2363788"/>
                  <a:gd name="connsiteY209" fmla="*/ 1511300 h 1797050"/>
                  <a:gd name="connsiteX210" fmla="*/ 1081088 w 2363788"/>
                  <a:gd name="connsiteY210" fmla="*/ 1530350 h 1797050"/>
                  <a:gd name="connsiteX211" fmla="*/ 1036638 w 2363788"/>
                  <a:gd name="connsiteY211" fmla="*/ 1530350 h 1797050"/>
                  <a:gd name="connsiteX212" fmla="*/ 1008063 w 2363788"/>
                  <a:gd name="connsiteY212" fmla="*/ 1574800 h 1797050"/>
                  <a:gd name="connsiteX213" fmla="*/ 960438 w 2363788"/>
                  <a:gd name="connsiteY213" fmla="*/ 1571625 h 1797050"/>
                  <a:gd name="connsiteX214" fmla="*/ 954088 w 2363788"/>
                  <a:gd name="connsiteY214" fmla="*/ 1587500 h 1797050"/>
                  <a:gd name="connsiteX215" fmla="*/ 966788 w 2363788"/>
                  <a:gd name="connsiteY215" fmla="*/ 1670050 h 1797050"/>
                  <a:gd name="connsiteX216" fmla="*/ 941388 w 2363788"/>
                  <a:gd name="connsiteY216" fmla="*/ 1714500 h 1797050"/>
                  <a:gd name="connsiteX217" fmla="*/ 903288 w 2363788"/>
                  <a:gd name="connsiteY217" fmla="*/ 1720850 h 1797050"/>
                  <a:gd name="connsiteX218" fmla="*/ 900113 w 2363788"/>
                  <a:gd name="connsiteY218" fmla="*/ 1746250 h 1797050"/>
                  <a:gd name="connsiteX219" fmla="*/ 871538 w 2363788"/>
                  <a:gd name="connsiteY219" fmla="*/ 1746250 h 1797050"/>
                  <a:gd name="connsiteX220" fmla="*/ 855663 w 2363788"/>
                  <a:gd name="connsiteY220" fmla="*/ 1758950 h 1797050"/>
                  <a:gd name="connsiteX221" fmla="*/ 849313 w 2363788"/>
                  <a:gd name="connsiteY221" fmla="*/ 1771650 h 1797050"/>
                  <a:gd name="connsiteX222" fmla="*/ 830263 w 2363788"/>
                  <a:gd name="connsiteY222" fmla="*/ 1765300 h 1797050"/>
                  <a:gd name="connsiteX223" fmla="*/ 820738 w 2363788"/>
                  <a:gd name="connsiteY223" fmla="*/ 1752600 h 1797050"/>
                  <a:gd name="connsiteX224" fmla="*/ 792163 w 2363788"/>
                  <a:gd name="connsiteY224" fmla="*/ 1771650 h 1797050"/>
                  <a:gd name="connsiteX225" fmla="*/ 693738 w 2363788"/>
                  <a:gd name="connsiteY225" fmla="*/ 1701800 h 1797050"/>
                  <a:gd name="connsiteX226" fmla="*/ 652463 w 2363788"/>
                  <a:gd name="connsiteY226" fmla="*/ 1720850 h 1797050"/>
                  <a:gd name="connsiteX227" fmla="*/ 617538 w 2363788"/>
                  <a:gd name="connsiteY227" fmla="*/ 1685925 h 1797050"/>
                  <a:gd name="connsiteX228" fmla="*/ 582613 w 2363788"/>
                  <a:gd name="connsiteY228" fmla="*/ 1689100 h 1797050"/>
                  <a:gd name="connsiteX229" fmla="*/ 573088 w 2363788"/>
                  <a:gd name="connsiteY229" fmla="*/ 1609725 h 1797050"/>
                  <a:gd name="connsiteX230" fmla="*/ 525463 w 2363788"/>
                  <a:gd name="connsiteY230"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39738 w 2363788"/>
                  <a:gd name="connsiteY6" fmla="*/ 1552575 h 1797050"/>
                  <a:gd name="connsiteX7" fmla="*/ 419100 w 2363788"/>
                  <a:gd name="connsiteY7" fmla="*/ 1532731 h 1797050"/>
                  <a:gd name="connsiteX8" fmla="*/ 400844 w 2363788"/>
                  <a:gd name="connsiteY8" fmla="*/ 1527969 h 1797050"/>
                  <a:gd name="connsiteX9" fmla="*/ 363538 w 2363788"/>
                  <a:gd name="connsiteY9" fmla="*/ 1498600 h 1797050"/>
                  <a:gd name="connsiteX10" fmla="*/ 338138 w 2363788"/>
                  <a:gd name="connsiteY10" fmla="*/ 1490663 h 1797050"/>
                  <a:gd name="connsiteX11" fmla="*/ 300038 w 2363788"/>
                  <a:gd name="connsiteY11" fmla="*/ 1444625 h 1797050"/>
                  <a:gd name="connsiteX12" fmla="*/ 271463 w 2363788"/>
                  <a:gd name="connsiteY12" fmla="*/ 1444625 h 1797050"/>
                  <a:gd name="connsiteX13" fmla="*/ 271463 w 2363788"/>
                  <a:gd name="connsiteY13" fmla="*/ 1411287 h 1797050"/>
                  <a:gd name="connsiteX14" fmla="*/ 258763 w 2363788"/>
                  <a:gd name="connsiteY14" fmla="*/ 1387475 h 1797050"/>
                  <a:gd name="connsiteX15" fmla="*/ 258763 w 2363788"/>
                  <a:gd name="connsiteY15" fmla="*/ 1327150 h 1797050"/>
                  <a:gd name="connsiteX16" fmla="*/ 277813 w 2363788"/>
                  <a:gd name="connsiteY16" fmla="*/ 1209675 h 1797050"/>
                  <a:gd name="connsiteX17" fmla="*/ 258763 w 2363788"/>
                  <a:gd name="connsiteY17" fmla="*/ 1162050 h 1797050"/>
                  <a:gd name="connsiteX18" fmla="*/ 278607 w 2363788"/>
                  <a:gd name="connsiteY18" fmla="*/ 1121569 h 1797050"/>
                  <a:gd name="connsiteX19" fmla="*/ 258763 w 2363788"/>
                  <a:gd name="connsiteY19" fmla="*/ 1066800 h 1797050"/>
                  <a:gd name="connsiteX20" fmla="*/ 258763 w 2363788"/>
                  <a:gd name="connsiteY20" fmla="*/ 1025525 h 1797050"/>
                  <a:gd name="connsiteX21" fmla="*/ 227013 w 2363788"/>
                  <a:gd name="connsiteY21" fmla="*/ 984250 h 1797050"/>
                  <a:gd name="connsiteX22" fmla="*/ 246063 w 2363788"/>
                  <a:gd name="connsiteY22" fmla="*/ 949325 h 1797050"/>
                  <a:gd name="connsiteX23" fmla="*/ 246063 w 2363788"/>
                  <a:gd name="connsiteY23" fmla="*/ 911225 h 1797050"/>
                  <a:gd name="connsiteX24" fmla="*/ 284163 w 2363788"/>
                  <a:gd name="connsiteY24" fmla="*/ 897731 h 1797050"/>
                  <a:gd name="connsiteX25" fmla="*/ 328613 w 2363788"/>
                  <a:gd name="connsiteY25" fmla="*/ 904081 h 1797050"/>
                  <a:gd name="connsiteX26" fmla="*/ 334963 w 2363788"/>
                  <a:gd name="connsiteY26" fmla="*/ 849313 h 1797050"/>
                  <a:gd name="connsiteX27" fmla="*/ 354013 w 2363788"/>
                  <a:gd name="connsiteY27" fmla="*/ 812800 h 1797050"/>
                  <a:gd name="connsiteX28" fmla="*/ 404812 w 2363788"/>
                  <a:gd name="connsiteY28" fmla="*/ 819150 h 1797050"/>
                  <a:gd name="connsiteX29" fmla="*/ 442913 w 2363788"/>
                  <a:gd name="connsiteY29" fmla="*/ 784225 h 1797050"/>
                  <a:gd name="connsiteX30" fmla="*/ 442913 w 2363788"/>
                  <a:gd name="connsiteY30" fmla="*/ 733425 h 1797050"/>
                  <a:gd name="connsiteX31" fmla="*/ 472282 w 2363788"/>
                  <a:gd name="connsiteY31" fmla="*/ 700881 h 1797050"/>
                  <a:gd name="connsiteX32" fmla="*/ 420688 w 2363788"/>
                  <a:gd name="connsiteY32" fmla="*/ 682625 h 1797050"/>
                  <a:gd name="connsiteX33" fmla="*/ 391319 w 2363788"/>
                  <a:gd name="connsiteY33" fmla="*/ 654844 h 1797050"/>
                  <a:gd name="connsiteX34" fmla="*/ 374650 w 2363788"/>
                  <a:gd name="connsiteY34" fmla="*/ 668337 h 1797050"/>
                  <a:gd name="connsiteX35" fmla="*/ 342901 w 2363788"/>
                  <a:gd name="connsiteY35" fmla="*/ 663575 h 1797050"/>
                  <a:gd name="connsiteX36" fmla="*/ 354013 w 2363788"/>
                  <a:gd name="connsiteY36" fmla="*/ 628650 h 1797050"/>
                  <a:gd name="connsiteX37" fmla="*/ 341313 w 2363788"/>
                  <a:gd name="connsiteY37" fmla="*/ 600075 h 1797050"/>
                  <a:gd name="connsiteX38" fmla="*/ 367507 w 2363788"/>
                  <a:gd name="connsiteY38" fmla="*/ 585788 h 1797050"/>
                  <a:gd name="connsiteX39" fmla="*/ 373063 w 2363788"/>
                  <a:gd name="connsiteY39" fmla="*/ 561975 h 1797050"/>
                  <a:gd name="connsiteX40" fmla="*/ 334420 w 2363788"/>
                  <a:gd name="connsiteY40" fmla="*/ 548699 h 1797050"/>
                  <a:gd name="connsiteX41" fmla="*/ 265113 w 2363788"/>
                  <a:gd name="connsiteY41" fmla="*/ 535781 h 1797050"/>
                  <a:gd name="connsiteX42" fmla="*/ 223838 w 2363788"/>
                  <a:gd name="connsiteY42" fmla="*/ 511969 h 1797050"/>
                  <a:gd name="connsiteX43" fmla="*/ 182563 w 2363788"/>
                  <a:gd name="connsiteY43" fmla="*/ 473869 h 1797050"/>
                  <a:gd name="connsiteX44" fmla="*/ 177800 w 2363788"/>
                  <a:gd name="connsiteY44" fmla="*/ 415131 h 1797050"/>
                  <a:gd name="connsiteX45" fmla="*/ 128588 w 2363788"/>
                  <a:gd name="connsiteY45" fmla="*/ 415925 h 1797050"/>
                  <a:gd name="connsiteX46" fmla="*/ 92869 w 2363788"/>
                  <a:gd name="connsiteY46" fmla="*/ 403225 h 1797050"/>
                  <a:gd name="connsiteX47" fmla="*/ 77788 w 2363788"/>
                  <a:gd name="connsiteY47" fmla="*/ 422275 h 1797050"/>
                  <a:gd name="connsiteX48" fmla="*/ 39688 w 2363788"/>
                  <a:gd name="connsiteY48" fmla="*/ 420688 h 1797050"/>
                  <a:gd name="connsiteX49" fmla="*/ 0 w 2363788"/>
                  <a:gd name="connsiteY49" fmla="*/ 381794 h 1797050"/>
                  <a:gd name="connsiteX50" fmla="*/ 33338 w 2363788"/>
                  <a:gd name="connsiteY50" fmla="*/ 350838 h 1797050"/>
                  <a:gd name="connsiteX51" fmla="*/ 14288 w 2363788"/>
                  <a:gd name="connsiteY51" fmla="*/ 339725 h 1797050"/>
                  <a:gd name="connsiteX52" fmla="*/ 14288 w 2363788"/>
                  <a:gd name="connsiteY52" fmla="*/ 304800 h 1797050"/>
                  <a:gd name="connsiteX53" fmla="*/ 39688 w 2363788"/>
                  <a:gd name="connsiteY53" fmla="*/ 294481 h 1797050"/>
                  <a:gd name="connsiteX54" fmla="*/ 25400 w 2363788"/>
                  <a:gd name="connsiteY54" fmla="*/ 259556 h 1797050"/>
                  <a:gd name="connsiteX55" fmla="*/ 65883 w 2363788"/>
                  <a:gd name="connsiteY55" fmla="*/ 256381 h 1797050"/>
                  <a:gd name="connsiteX56" fmla="*/ 111126 w 2363788"/>
                  <a:gd name="connsiteY56" fmla="*/ 238125 h 1797050"/>
                  <a:gd name="connsiteX57" fmla="*/ 127794 w 2363788"/>
                  <a:gd name="connsiteY57" fmla="*/ 222250 h 1797050"/>
                  <a:gd name="connsiteX58" fmla="*/ 130969 w 2363788"/>
                  <a:gd name="connsiteY58" fmla="*/ 196057 h 1797050"/>
                  <a:gd name="connsiteX59" fmla="*/ 163513 w 2363788"/>
                  <a:gd name="connsiteY59" fmla="*/ 196850 h 1797050"/>
                  <a:gd name="connsiteX60" fmla="*/ 169863 w 2363788"/>
                  <a:gd name="connsiteY60" fmla="*/ 164306 h 1797050"/>
                  <a:gd name="connsiteX61" fmla="*/ 188913 w 2363788"/>
                  <a:gd name="connsiteY61" fmla="*/ 163513 h 1797050"/>
                  <a:gd name="connsiteX62" fmla="*/ 196057 w 2363788"/>
                  <a:gd name="connsiteY62" fmla="*/ 100806 h 1797050"/>
                  <a:gd name="connsiteX63" fmla="*/ 251619 w 2363788"/>
                  <a:gd name="connsiteY63" fmla="*/ 107950 h 1797050"/>
                  <a:gd name="connsiteX64" fmla="*/ 296863 w 2363788"/>
                  <a:gd name="connsiteY64" fmla="*/ 104775 h 1797050"/>
                  <a:gd name="connsiteX65" fmla="*/ 335757 w 2363788"/>
                  <a:gd name="connsiteY65" fmla="*/ 100807 h 1797050"/>
                  <a:gd name="connsiteX66" fmla="*/ 349251 w 2363788"/>
                  <a:gd name="connsiteY66" fmla="*/ 113507 h 1797050"/>
                  <a:gd name="connsiteX67" fmla="*/ 379412 w 2363788"/>
                  <a:gd name="connsiteY67" fmla="*/ 125413 h 1797050"/>
                  <a:gd name="connsiteX68" fmla="*/ 401638 w 2363788"/>
                  <a:gd name="connsiteY68" fmla="*/ 107950 h 1797050"/>
                  <a:gd name="connsiteX69" fmla="*/ 404813 w 2363788"/>
                  <a:gd name="connsiteY69" fmla="*/ 107950 h 1797050"/>
                  <a:gd name="connsiteX70" fmla="*/ 411163 w 2363788"/>
                  <a:gd name="connsiteY70" fmla="*/ 120650 h 1797050"/>
                  <a:gd name="connsiteX71" fmla="*/ 430213 w 2363788"/>
                  <a:gd name="connsiteY71" fmla="*/ 120650 h 1797050"/>
                  <a:gd name="connsiteX72" fmla="*/ 438151 w 2363788"/>
                  <a:gd name="connsiteY72" fmla="*/ 102394 h 1797050"/>
                  <a:gd name="connsiteX73" fmla="*/ 366713 w 2363788"/>
                  <a:gd name="connsiteY73" fmla="*/ 55563 h 1797050"/>
                  <a:gd name="connsiteX74" fmla="*/ 385763 w 2363788"/>
                  <a:gd name="connsiteY74" fmla="*/ 43656 h 1797050"/>
                  <a:gd name="connsiteX75" fmla="*/ 434976 w 2363788"/>
                  <a:gd name="connsiteY75" fmla="*/ 42862 h 1797050"/>
                  <a:gd name="connsiteX76" fmla="*/ 455613 w 2363788"/>
                  <a:gd name="connsiteY76" fmla="*/ 63500 h 1797050"/>
                  <a:gd name="connsiteX77" fmla="*/ 513557 w 2363788"/>
                  <a:gd name="connsiteY77" fmla="*/ 75406 h 1797050"/>
                  <a:gd name="connsiteX78" fmla="*/ 608013 w 2363788"/>
                  <a:gd name="connsiteY78" fmla="*/ 22225 h 1797050"/>
                  <a:gd name="connsiteX79" fmla="*/ 640557 w 2363788"/>
                  <a:gd name="connsiteY79" fmla="*/ 31750 h 1797050"/>
                  <a:gd name="connsiteX80" fmla="*/ 646113 w 2363788"/>
                  <a:gd name="connsiteY80" fmla="*/ 0 h 1797050"/>
                  <a:gd name="connsiteX81" fmla="*/ 716757 w 2363788"/>
                  <a:gd name="connsiteY81" fmla="*/ 5556 h 1797050"/>
                  <a:gd name="connsiteX82" fmla="*/ 725488 w 2363788"/>
                  <a:gd name="connsiteY82" fmla="*/ 31750 h 1797050"/>
                  <a:gd name="connsiteX83" fmla="*/ 752476 w 2363788"/>
                  <a:gd name="connsiteY83" fmla="*/ 63500 h 1797050"/>
                  <a:gd name="connsiteX84" fmla="*/ 767556 w 2363788"/>
                  <a:gd name="connsiteY84" fmla="*/ 44450 h 1797050"/>
                  <a:gd name="connsiteX85" fmla="*/ 808038 w 2363788"/>
                  <a:gd name="connsiteY85" fmla="*/ 41275 h 1797050"/>
                  <a:gd name="connsiteX86" fmla="*/ 827088 w 2363788"/>
                  <a:gd name="connsiteY86" fmla="*/ 34925 h 1797050"/>
                  <a:gd name="connsiteX87" fmla="*/ 846138 w 2363788"/>
                  <a:gd name="connsiteY87" fmla="*/ 6350 h 1797050"/>
                  <a:gd name="connsiteX88" fmla="*/ 889794 w 2363788"/>
                  <a:gd name="connsiteY88" fmla="*/ 12700 h 1797050"/>
                  <a:gd name="connsiteX89" fmla="*/ 902494 w 2363788"/>
                  <a:gd name="connsiteY89" fmla="*/ 83344 h 1797050"/>
                  <a:gd name="connsiteX90" fmla="*/ 954088 w 2363788"/>
                  <a:gd name="connsiteY90" fmla="*/ 123825 h 1797050"/>
                  <a:gd name="connsiteX91" fmla="*/ 998538 w 2363788"/>
                  <a:gd name="connsiteY91" fmla="*/ 203200 h 1797050"/>
                  <a:gd name="connsiteX92" fmla="*/ 1039020 w 2363788"/>
                  <a:gd name="connsiteY92" fmla="*/ 228600 h 1797050"/>
                  <a:gd name="connsiteX93" fmla="*/ 1075532 w 2363788"/>
                  <a:gd name="connsiteY93" fmla="*/ 230981 h 1797050"/>
                  <a:gd name="connsiteX94" fmla="*/ 1130830 w 2363788"/>
                  <a:gd name="connsiteY94" fmla="*/ 283633 h 1797050"/>
                  <a:gd name="connsiteX95" fmla="*/ 1171046 w 2363788"/>
                  <a:gd name="connsiteY95" fmla="*/ 281517 h 1797050"/>
                  <a:gd name="connsiteX96" fmla="*/ 1208088 w 2363788"/>
                  <a:gd name="connsiteY96" fmla="*/ 317500 h 1797050"/>
                  <a:gd name="connsiteX97" fmla="*/ 1208088 w 2363788"/>
                  <a:gd name="connsiteY97" fmla="*/ 346075 h 1797050"/>
                  <a:gd name="connsiteX98" fmla="*/ 1281113 w 2363788"/>
                  <a:gd name="connsiteY98" fmla="*/ 384175 h 1797050"/>
                  <a:gd name="connsiteX99" fmla="*/ 1303338 w 2363788"/>
                  <a:gd name="connsiteY99" fmla="*/ 416983 h 1797050"/>
                  <a:gd name="connsiteX100" fmla="*/ 1284288 w 2363788"/>
                  <a:gd name="connsiteY100" fmla="*/ 460375 h 1797050"/>
                  <a:gd name="connsiteX101" fmla="*/ 1338263 w 2363788"/>
                  <a:gd name="connsiteY101" fmla="*/ 504825 h 1797050"/>
                  <a:gd name="connsiteX102" fmla="*/ 1380332 w 2363788"/>
                  <a:gd name="connsiteY102" fmla="*/ 503238 h 1797050"/>
                  <a:gd name="connsiteX103" fmla="*/ 1404938 w 2363788"/>
                  <a:gd name="connsiteY103" fmla="*/ 530225 h 1797050"/>
                  <a:gd name="connsiteX104" fmla="*/ 1435895 w 2363788"/>
                  <a:gd name="connsiteY104" fmla="*/ 526475 h 1797050"/>
                  <a:gd name="connsiteX105" fmla="*/ 1470026 w 2363788"/>
                  <a:gd name="connsiteY105" fmla="*/ 548578 h 1797050"/>
                  <a:gd name="connsiteX106" fmla="*/ 1493838 w 2363788"/>
                  <a:gd name="connsiteY106" fmla="*/ 590550 h 1797050"/>
                  <a:gd name="connsiteX107" fmla="*/ 1481932 w 2363788"/>
                  <a:gd name="connsiteY107" fmla="*/ 612775 h 1797050"/>
                  <a:gd name="connsiteX108" fmla="*/ 1452563 w 2363788"/>
                  <a:gd name="connsiteY108" fmla="*/ 622300 h 1797050"/>
                  <a:gd name="connsiteX109" fmla="*/ 1512888 w 2363788"/>
                  <a:gd name="connsiteY109" fmla="*/ 638175 h 1797050"/>
                  <a:gd name="connsiteX110" fmla="*/ 1583532 w 2363788"/>
                  <a:gd name="connsiteY110" fmla="*/ 619919 h 1797050"/>
                  <a:gd name="connsiteX111" fmla="*/ 1624013 w 2363788"/>
                  <a:gd name="connsiteY111" fmla="*/ 613569 h 1797050"/>
                  <a:gd name="connsiteX112" fmla="*/ 1624807 w 2363788"/>
                  <a:gd name="connsiteY112" fmla="*/ 587375 h 1797050"/>
                  <a:gd name="connsiteX113" fmla="*/ 1643063 w 2363788"/>
                  <a:gd name="connsiteY113" fmla="*/ 593725 h 1797050"/>
                  <a:gd name="connsiteX114" fmla="*/ 1700213 w 2363788"/>
                  <a:gd name="connsiteY114" fmla="*/ 611981 h 1797050"/>
                  <a:gd name="connsiteX115" fmla="*/ 1705769 w 2363788"/>
                  <a:gd name="connsiteY115" fmla="*/ 575469 h 1797050"/>
                  <a:gd name="connsiteX116" fmla="*/ 1725613 w 2363788"/>
                  <a:gd name="connsiteY116" fmla="*/ 565150 h 1797050"/>
                  <a:gd name="connsiteX117" fmla="*/ 1804988 w 2363788"/>
                  <a:gd name="connsiteY117" fmla="*/ 508000 h 1797050"/>
                  <a:gd name="connsiteX118" fmla="*/ 1887538 w 2363788"/>
                  <a:gd name="connsiteY118" fmla="*/ 485775 h 1797050"/>
                  <a:gd name="connsiteX119" fmla="*/ 1954213 w 2363788"/>
                  <a:gd name="connsiteY119" fmla="*/ 415925 h 1797050"/>
                  <a:gd name="connsiteX120" fmla="*/ 1978819 w 2363788"/>
                  <a:gd name="connsiteY120" fmla="*/ 409575 h 1797050"/>
                  <a:gd name="connsiteX121" fmla="*/ 2008188 w 2363788"/>
                  <a:gd name="connsiteY121" fmla="*/ 396875 h 1797050"/>
                  <a:gd name="connsiteX122" fmla="*/ 2058194 w 2363788"/>
                  <a:gd name="connsiteY122" fmla="*/ 411956 h 1797050"/>
                  <a:gd name="connsiteX123" fmla="*/ 2079626 w 2363788"/>
                  <a:gd name="connsiteY123" fmla="*/ 452437 h 1797050"/>
                  <a:gd name="connsiteX124" fmla="*/ 2135188 w 2363788"/>
                  <a:gd name="connsiteY124" fmla="*/ 504825 h 1797050"/>
                  <a:gd name="connsiteX125" fmla="*/ 2196307 w 2363788"/>
                  <a:gd name="connsiteY125" fmla="*/ 536575 h 1797050"/>
                  <a:gd name="connsiteX126" fmla="*/ 2250282 w 2363788"/>
                  <a:gd name="connsiteY126" fmla="*/ 523081 h 1797050"/>
                  <a:gd name="connsiteX127" fmla="*/ 2267744 w 2363788"/>
                  <a:gd name="connsiteY127" fmla="*/ 531019 h 1797050"/>
                  <a:gd name="connsiteX128" fmla="*/ 2276475 w 2363788"/>
                  <a:gd name="connsiteY128" fmla="*/ 573881 h 1797050"/>
                  <a:gd name="connsiteX129" fmla="*/ 2325688 w 2363788"/>
                  <a:gd name="connsiteY129" fmla="*/ 606425 h 1797050"/>
                  <a:gd name="connsiteX130" fmla="*/ 2363788 w 2363788"/>
                  <a:gd name="connsiteY130" fmla="*/ 644525 h 1797050"/>
                  <a:gd name="connsiteX131" fmla="*/ 2312445 w 2363788"/>
                  <a:gd name="connsiteY131" fmla="*/ 772537 h 1797050"/>
                  <a:gd name="connsiteX132" fmla="*/ 2274888 w 2363788"/>
                  <a:gd name="connsiteY132" fmla="*/ 895350 h 1797050"/>
                  <a:gd name="connsiteX133" fmla="*/ 2249488 w 2363788"/>
                  <a:gd name="connsiteY133" fmla="*/ 949325 h 1797050"/>
                  <a:gd name="connsiteX134" fmla="*/ 2198688 w 2363788"/>
                  <a:gd name="connsiteY134" fmla="*/ 949325 h 1797050"/>
                  <a:gd name="connsiteX135" fmla="*/ 2176463 w 2363788"/>
                  <a:gd name="connsiteY135" fmla="*/ 993775 h 1797050"/>
                  <a:gd name="connsiteX136" fmla="*/ 2176463 w 2363788"/>
                  <a:gd name="connsiteY136" fmla="*/ 993775 h 1797050"/>
                  <a:gd name="connsiteX137" fmla="*/ 2182813 w 2363788"/>
                  <a:gd name="connsiteY137" fmla="*/ 1022350 h 1797050"/>
                  <a:gd name="connsiteX138" fmla="*/ 2147888 w 2363788"/>
                  <a:gd name="connsiteY138" fmla="*/ 1031875 h 1797050"/>
                  <a:gd name="connsiteX139" fmla="*/ 2097088 w 2363788"/>
                  <a:gd name="connsiteY139" fmla="*/ 1019175 h 1797050"/>
                  <a:gd name="connsiteX140" fmla="*/ 2103438 w 2363788"/>
                  <a:gd name="connsiteY140" fmla="*/ 1073150 h 1797050"/>
                  <a:gd name="connsiteX141" fmla="*/ 2116138 w 2363788"/>
                  <a:gd name="connsiteY141" fmla="*/ 1117600 h 1797050"/>
                  <a:gd name="connsiteX142" fmla="*/ 2052638 w 2363788"/>
                  <a:gd name="connsiteY142" fmla="*/ 1152525 h 1797050"/>
                  <a:gd name="connsiteX143" fmla="*/ 2068513 w 2363788"/>
                  <a:gd name="connsiteY143" fmla="*/ 1174750 h 1797050"/>
                  <a:gd name="connsiteX144" fmla="*/ 2049463 w 2363788"/>
                  <a:gd name="connsiteY144" fmla="*/ 1196975 h 1797050"/>
                  <a:gd name="connsiteX145" fmla="*/ 1970088 w 2363788"/>
                  <a:gd name="connsiteY145" fmla="*/ 1171575 h 1797050"/>
                  <a:gd name="connsiteX146" fmla="*/ 1944688 w 2363788"/>
                  <a:gd name="connsiteY146" fmla="*/ 1187450 h 1797050"/>
                  <a:gd name="connsiteX147" fmla="*/ 1909763 w 2363788"/>
                  <a:gd name="connsiteY147" fmla="*/ 1187450 h 1797050"/>
                  <a:gd name="connsiteX148" fmla="*/ 1909763 w 2363788"/>
                  <a:gd name="connsiteY148" fmla="*/ 1247775 h 1797050"/>
                  <a:gd name="connsiteX149" fmla="*/ 1925638 w 2363788"/>
                  <a:gd name="connsiteY149" fmla="*/ 1263650 h 1797050"/>
                  <a:gd name="connsiteX150" fmla="*/ 1935163 w 2363788"/>
                  <a:gd name="connsiteY150" fmla="*/ 1279525 h 1797050"/>
                  <a:gd name="connsiteX151" fmla="*/ 1944688 w 2363788"/>
                  <a:gd name="connsiteY151" fmla="*/ 1279525 h 1797050"/>
                  <a:gd name="connsiteX152" fmla="*/ 1935163 w 2363788"/>
                  <a:gd name="connsiteY152" fmla="*/ 1304925 h 1797050"/>
                  <a:gd name="connsiteX153" fmla="*/ 1954213 w 2363788"/>
                  <a:gd name="connsiteY153" fmla="*/ 1320800 h 1797050"/>
                  <a:gd name="connsiteX154" fmla="*/ 1951038 w 2363788"/>
                  <a:gd name="connsiteY154" fmla="*/ 1336675 h 1797050"/>
                  <a:gd name="connsiteX155" fmla="*/ 1906588 w 2363788"/>
                  <a:gd name="connsiteY155" fmla="*/ 1336675 h 1797050"/>
                  <a:gd name="connsiteX156" fmla="*/ 1903413 w 2363788"/>
                  <a:gd name="connsiteY156" fmla="*/ 1387475 h 1797050"/>
                  <a:gd name="connsiteX157" fmla="*/ 1903413 w 2363788"/>
                  <a:gd name="connsiteY157" fmla="*/ 1387475 h 1797050"/>
                  <a:gd name="connsiteX158" fmla="*/ 1903413 w 2363788"/>
                  <a:gd name="connsiteY158" fmla="*/ 1406525 h 1797050"/>
                  <a:gd name="connsiteX159" fmla="*/ 1938338 w 2363788"/>
                  <a:gd name="connsiteY159" fmla="*/ 1447800 h 1797050"/>
                  <a:gd name="connsiteX160" fmla="*/ 1992313 w 2363788"/>
                  <a:gd name="connsiteY160" fmla="*/ 1447800 h 1797050"/>
                  <a:gd name="connsiteX161" fmla="*/ 2062163 w 2363788"/>
                  <a:gd name="connsiteY161" fmla="*/ 1476375 h 1797050"/>
                  <a:gd name="connsiteX162" fmla="*/ 2062163 w 2363788"/>
                  <a:gd name="connsiteY162" fmla="*/ 1504950 h 1797050"/>
                  <a:gd name="connsiteX163" fmla="*/ 2036763 w 2363788"/>
                  <a:gd name="connsiteY163" fmla="*/ 1571625 h 1797050"/>
                  <a:gd name="connsiteX164" fmla="*/ 2065338 w 2363788"/>
                  <a:gd name="connsiteY164" fmla="*/ 1587500 h 1797050"/>
                  <a:gd name="connsiteX165" fmla="*/ 2106613 w 2363788"/>
                  <a:gd name="connsiteY165" fmla="*/ 1660525 h 1797050"/>
                  <a:gd name="connsiteX166" fmla="*/ 2055813 w 2363788"/>
                  <a:gd name="connsiteY166" fmla="*/ 1736725 h 1797050"/>
                  <a:gd name="connsiteX167" fmla="*/ 2030413 w 2363788"/>
                  <a:gd name="connsiteY167" fmla="*/ 1730375 h 1797050"/>
                  <a:gd name="connsiteX168" fmla="*/ 2008188 w 2363788"/>
                  <a:gd name="connsiteY168" fmla="*/ 1717675 h 1797050"/>
                  <a:gd name="connsiteX169" fmla="*/ 2001838 w 2363788"/>
                  <a:gd name="connsiteY169" fmla="*/ 1736725 h 1797050"/>
                  <a:gd name="connsiteX170" fmla="*/ 1960563 w 2363788"/>
                  <a:gd name="connsiteY170" fmla="*/ 1746250 h 1797050"/>
                  <a:gd name="connsiteX171" fmla="*/ 1954213 w 2363788"/>
                  <a:gd name="connsiteY171" fmla="*/ 1778000 h 1797050"/>
                  <a:gd name="connsiteX172" fmla="*/ 1903413 w 2363788"/>
                  <a:gd name="connsiteY172" fmla="*/ 1797050 h 1797050"/>
                  <a:gd name="connsiteX173" fmla="*/ 1881188 w 2363788"/>
                  <a:gd name="connsiteY173" fmla="*/ 1758950 h 1797050"/>
                  <a:gd name="connsiteX174" fmla="*/ 1843088 w 2363788"/>
                  <a:gd name="connsiteY174" fmla="*/ 1768475 h 1797050"/>
                  <a:gd name="connsiteX175" fmla="*/ 1846263 w 2363788"/>
                  <a:gd name="connsiteY175" fmla="*/ 1730375 h 1797050"/>
                  <a:gd name="connsiteX176" fmla="*/ 1827213 w 2363788"/>
                  <a:gd name="connsiteY176" fmla="*/ 1704975 h 1797050"/>
                  <a:gd name="connsiteX177" fmla="*/ 1862138 w 2363788"/>
                  <a:gd name="connsiteY177" fmla="*/ 1685925 h 1797050"/>
                  <a:gd name="connsiteX178" fmla="*/ 1804988 w 2363788"/>
                  <a:gd name="connsiteY178" fmla="*/ 1666875 h 1797050"/>
                  <a:gd name="connsiteX179" fmla="*/ 1792288 w 2363788"/>
                  <a:gd name="connsiteY179" fmla="*/ 1692275 h 1797050"/>
                  <a:gd name="connsiteX180" fmla="*/ 1747838 w 2363788"/>
                  <a:gd name="connsiteY180" fmla="*/ 1711325 h 1797050"/>
                  <a:gd name="connsiteX181" fmla="*/ 1741488 w 2363788"/>
                  <a:gd name="connsiteY181" fmla="*/ 1733550 h 1797050"/>
                  <a:gd name="connsiteX182" fmla="*/ 1725613 w 2363788"/>
                  <a:gd name="connsiteY182" fmla="*/ 1739900 h 1797050"/>
                  <a:gd name="connsiteX183" fmla="*/ 1703388 w 2363788"/>
                  <a:gd name="connsiteY183" fmla="*/ 1739900 h 1797050"/>
                  <a:gd name="connsiteX184" fmla="*/ 1716088 w 2363788"/>
                  <a:gd name="connsiteY184" fmla="*/ 1704975 h 1797050"/>
                  <a:gd name="connsiteX185" fmla="*/ 1741488 w 2363788"/>
                  <a:gd name="connsiteY185" fmla="*/ 1679575 h 1797050"/>
                  <a:gd name="connsiteX186" fmla="*/ 1731963 w 2363788"/>
                  <a:gd name="connsiteY186" fmla="*/ 1654175 h 1797050"/>
                  <a:gd name="connsiteX187" fmla="*/ 1709738 w 2363788"/>
                  <a:gd name="connsiteY187" fmla="*/ 1654175 h 1797050"/>
                  <a:gd name="connsiteX188" fmla="*/ 1697038 w 2363788"/>
                  <a:gd name="connsiteY188" fmla="*/ 1679575 h 1797050"/>
                  <a:gd name="connsiteX189" fmla="*/ 1665288 w 2363788"/>
                  <a:gd name="connsiteY189" fmla="*/ 1685925 h 1797050"/>
                  <a:gd name="connsiteX190" fmla="*/ 1630363 w 2363788"/>
                  <a:gd name="connsiteY190" fmla="*/ 1698625 h 1797050"/>
                  <a:gd name="connsiteX191" fmla="*/ 1601788 w 2363788"/>
                  <a:gd name="connsiteY191" fmla="*/ 1670050 h 1797050"/>
                  <a:gd name="connsiteX192" fmla="*/ 1598613 w 2363788"/>
                  <a:gd name="connsiteY192" fmla="*/ 1635125 h 1797050"/>
                  <a:gd name="connsiteX193" fmla="*/ 1570038 w 2363788"/>
                  <a:gd name="connsiteY193" fmla="*/ 1619250 h 1797050"/>
                  <a:gd name="connsiteX194" fmla="*/ 1560513 w 2363788"/>
                  <a:gd name="connsiteY194" fmla="*/ 1584325 h 1797050"/>
                  <a:gd name="connsiteX195" fmla="*/ 1519238 w 2363788"/>
                  <a:gd name="connsiteY195" fmla="*/ 1555750 h 1797050"/>
                  <a:gd name="connsiteX196" fmla="*/ 1500188 w 2363788"/>
                  <a:gd name="connsiteY196" fmla="*/ 1558925 h 1797050"/>
                  <a:gd name="connsiteX197" fmla="*/ 1468438 w 2363788"/>
                  <a:gd name="connsiteY197" fmla="*/ 1603375 h 1797050"/>
                  <a:gd name="connsiteX198" fmla="*/ 1420813 w 2363788"/>
                  <a:gd name="connsiteY198" fmla="*/ 1622425 h 1797050"/>
                  <a:gd name="connsiteX199" fmla="*/ 1395413 w 2363788"/>
                  <a:gd name="connsiteY199" fmla="*/ 1587500 h 1797050"/>
                  <a:gd name="connsiteX200" fmla="*/ 1370013 w 2363788"/>
                  <a:gd name="connsiteY200" fmla="*/ 1587500 h 1797050"/>
                  <a:gd name="connsiteX201" fmla="*/ 1271588 w 2363788"/>
                  <a:gd name="connsiteY201" fmla="*/ 1511300 h 1797050"/>
                  <a:gd name="connsiteX202" fmla="*/ 1277938 w 2363788"/>
                  <a:gd name="connsiteY202" fmla="*/ 1463675 h 1797050"/>
                  <a:gd name="connsiteX203" fmla="*/ 1239838 w 2363788"/>
                  <a:gd name="connsiteY203" fmla="*/ 1457325 h 1797050"/>
                  <a:gd name="connsiteX204" fmla="*/ 1223963 w 2363788"/>
                  <a:gd name="connsiteY204" fmla="*/ 1482725 h 1797050"/>
                  <a:gd name="connsiteX205" fmla="*/ 1189038 w 2363788"/>
                  <a:gd name="connsiteY205" fmla="*/ 1482725 h 1797050"/>
                  <a:gd name="connsiteX206" fmla="*/ 1141413 w 2363788"/>
                  <a:gd name="connsiteY206" fmla="*/ 1460500 h 1797050"/>
                  <a:gd name="connsiteX207" fmla="*/ 1093788 w 2363788"/>
                  <a:gd name="connsiteY207" fmla="*/ 1495425 h 1797050"/>
                  <a:gd name="connsiteX208" fmla="*/ 1100138 w 2363788"/>
                  <a:gd name="connsiteY208" fmla="*/ 1511300 h 1797050"/>
                  <a:gd name="connsiteX209" fmla="*/ 1081088 w 2363788"/>
                  <a:gd name="connsiteY209" fmla="*/ 1530350 h 1797050"/>
                  <a:gd name="connsiteX210" fmla="*/ 1036638 w 2363788"/>
                  <a:gd name="connsiteY210" fmla="*/ 1530350 h 1797050"/>
                  <a:gd name="connsiteX211" fmla="*/ 1008063 w 2363788"/>
                  <a:gd name="connsiteY211" fmla="*/ 1574800 h 1797050"/>
                  <a:gd name="connsiteX212" fmla="*/ 960438 w 2363788"/>
                  <a:gd name="connsiteY212" fmla="*/ 1571625 h 1797050"/>
                  <a:gd name="connsiteX213" fmla="*/ 954088 w 2363788"/>
                  <a:gd name="connsiteY213" fmla="*/ 1587500 h 1797050"/>
                  <a:gd name="connsiteX214" fmla="*/ 966788 w 2363788"/>
                  <a:gd name="connsiteY214" fmla="*/ 1670050 h 1797050"/>
                  <a:gd name="connsiteX215" fmla="*/ 941388 w 2363788"/>
                  <a:gd name="connsiteY215" fmla="*/ 1714500 h 1797050"/>
                  <a:gd name="connsiteX216" fmla="*/ 903288 w 2363788"/>
                  <a:gd name="connsiteY216" fmla="*/ 1720850 h 1797050"/>
                  <a:gd name="connsiteX217" fmla="*/ 900113 w 2363788"/>
                  <a:gd name="connsiteY217" fmla="*/ 1746250 h 1797050"/>
                  <a:gd name="connsiteX218" fmla="*/ 871538 w 2363788"/>
                  <a:gd name="connsiteY218" fmla="*/ 1746250 h 1797050"/>
                  <a:gd name="connsiteX219" fmla="*/ 855663 w 2363788"/>
                  <a:gd name="connsiteY219" fmla="*/ 1758950 h 1797050"/>
                  <a:gd name="connsiteX220" fmla="*/ 849313 w 2363788"/>
                  <a:gd name="connsiteY220" fmla="*/ 1771650 h 1797050"/>
                  <a:gd name="connsiteX221" fmla="*/ 830263 w 2363788"/>
                  <a:gd name="connsiteY221" fmla="*/ 1765300 h 1797050"/>
                  <a:gd name="connsiteX222" fmla="*/ 820738 w 2363788"/>
                  <a:gd name="connsiteY222" fmla="*/ 1752600 h 1797050"/>
                  <a:gd name="connsiteX223" fmla="*/ 792163 w 2363788"/>
                  <a:gd name="connsiteY223" fmla="*/ 1771650 h 1797050"/>
                  <a:gd name="connsiteX224" fmla="*/ 693738 w 2363788"/>
                  <a:gd name="connsiteY224" fmla="*/ 1701800 h 1797050"/>
                  <a:gd name="connsiteX225" fmla="*/ 652463 w 2363788"/>
                  <a:gd name="connsiteY225" fmla="*/ 1720850 h 1797050"/>
                  <a:gd name="connsiteX226" fmla="*/ 617538 w 2363788"/>
                  <a:gd name="connsiteY226" fmla="*/ 1685925 h 1797050"/>
                  <a:gd name="connsiteX227" fmla="*/ 582613 w 2363788"/>
                  <a:gd name="connsiteY227" fmla="*/ 1689100 h 1797050"/>
                  <a:gd name="connsiteX228" fmla="*/ 573088 w 2363788"/>
                  <a:gd name="connsiteY228" fmla="*/ 1609725 h 1797050"/>
                  <a:gd name="connsiteX229" fmla="*/ 525463 w 2363788"/>
                  <a:gd name="connsiteY229"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19100 w 2363788"/>
                  <a:gd name="connsiteY6" fmla="*/ 1532731 h 1797050"/>
                  <a:gd name="connsiteX7" fmla="*/ 400844 w 2363788"/>
                  <a:gd name="connsiteY7" fmla="*/ 1527969 h 1797050"/>
                  <a:gd name="connsiteX8" fmla="*/ 363538 w 2363788"/>
                  <a:gd name="connsiteY8" fmla="*/ 1498600 h 1797050"/>
                  <a:gd name="connsiteX9" fmla="*/ 338138 w 2363788"/>
                  <a:gd name="connsiteY9" fmla="*/ 1490663 h 1797050"/>
                  <a:gd name="connsiteX10" fmla="*/ 300038 w 2363788"/>
                  <a:gd name="connsiteY10" fmla="*/ 1444625 h 1797050"/>
                  <a:gd name="connsiteX11" fmla="*/ 271463 w 2363788"/>
                  <a:gd name="connsiteY11" fmla="*/ 1444625 h 1797050"/>
                  <a:gd name="connsiteX12" fmla="*/ 271463 w 2363788"/>
                  <a:gd name="connsiteY12" fmla="*/ 1411287 h 1797050"/>
                  <a:gd name="connsiteX13" fmla="*/ 258763 w 2363788"/>
                  <a:gd name="connsiteY13" fmla="*/ 1387475 h 1797050"/>
                  <a:gd name="connsiteX14" fmla="*/ 258763 w 2363788"/>
                  <a:gd name="connsiteY14" fmla="*/ 1327150 h 1797050"/>
                  <a:gd name="connsiteX15" fmla="*/ 277813 w 2363788"/>
                  <a:gd name="connsiteY15" fmla="*/ 1209675 h 1797050"/>
                  <a:gd name="connsiteX16" fmla="*/ 258763 w 2363788"/>
                  <a:gd name="connsiteY16" fmla="*/ 1162050 h 1797050"/>
                  <a:gd name="connsiteX17" fmla="*/ 278607 w 2363788"/>
                  <a:gd name="connsiteY17" fmla="*/ 1121569 h 1797050"/>
                  <a:gd name="connsiteX18" fmla="*/ 258763 w 2363788"/>
                  <a:gd name="connsiteY18" fmla="*/ 1066800 h 1797050"/>
                  <a:gd name="connsiteX19" fmla="*/ 258763 w 2363788"/>
                  <a:gd name="connsiteY19" fmla="*/ 1025525 h 1797050"/>
                  <a:gd name="connsiteX20" fmla="*/ 227013 w 2363788"/>
                  <a:gd name="connsiteY20" fmla="*/ 984250 h 1797050"/>
                  <a:gd name="connsiteX21" fmla="*/ 246063 w 2363788"/>
                  <a:gd name="connsiteY21" fmla="*/ 949325 h 1797050"/>
                  <a:gd name="connsiteX22" fmla="*/ 246063 w 2363788"/>
                  <a:gd name="connsiteY22" fmla="*/ 911225 h 1797050"/>
                  <a:gd name="connsiteX23" fmla="*/ 284163 w 2363788"/>
                  <a:gd name="connsiteY23" fmla="*/ 897731 h 1797050"/>
                  <a:gd name="connsiteX24" fmla="*/ 328613 w 2363788"/>
                  <a:gd name="connsiteY24" fmla="*/ 904081 h 1797050"/>
                  <a:gd name="connsiteX25" fmla="*/ 334963 w 2363788"/>
                  <a:gd name="connsiteY25" fmla="*/ 849313 h 1797050"/>
                  <a:gd name="connsiteX26" fmla="*/ 354013 w 2363788"/>
                  <a:gd name="connsiteY26" fmla="*/ 812800 h 1797050"/>
                  <a:gd name="connsiteX27" fmla="*/ 404812 w 2363788"/>
                  <a:gd name="connsiteY27" fmla="*/ 819150 h 1797050"/>
                  <a:gd name="connsiteX28" fmla="*/ 442913 w 2363788"/>
                  <a:gd name="connsiteY28" fmla="*/ 784225 h 1797050"/>
                  <a:gd name="connsiteX29" fmla="*/ 442913 w 2363788"/>
                  <a:gd name="connsiteY29" fmla="*/ 733425 h 1797050"/>
                  <a:gd name="connsiteX30" fmla="*/ 472282 w 2363788"/>
                  <a:gd name="connsiteY30" fmla="*/ 700881 h 1797050"/>
                  <a:gd name="connsiteX31" fmla="*/ 420688 w 2363788"/>
                  <a:gd name="connsiteY31" fmla="*/ 682625 h 1797050"/>
                  <a:gd name="connsiteX32" fmla="*/ 391319 w 2363788"/>
                  <a:gd name="connsiteY32" fmla="*/ 654844 h 1797050"/>
                  <a:gd name="connsiteX33" fmla="*/ 374650 w 2363788"/>
                  <a:gd name="connsiteY33" fmla="*/ 668337 h 1797050"/>
                  <a:gd name="connsiteX34" fmla="*/ 342901 w 2363788"/>
                  <a:gd name="connsiteY34" fmla="*/ 663575 h 1797050"/>
                  <a:gd name="connsiteX35" fmla="*/ 354013 w 2363788"/>
                  <a:gd name="connsiteY35" fmla="*/ 628650 h 1797050"/>
                  <a:gd name="connsiteX36" fmla="*/ 341313 w 2363788"/>
                  <a:gd name="connsiteY36" fmla="*/ 600075 h 1797050"/>
                  <a:gd name="connsiteX37" fmla="*/ 367507 w 2363788"/>
                  <a:gd name="connsiteY37" fmla="*/ 585788 h 1797050"/>
                  <a:gd name="connsiteX38" fmla="*/ 373063 w 2363788"/>
                  <a:gd name="connsiteY38" fmla="*/ 561975 h 1797050"/>
                  <a:gd name="connsiteX39" fmla="*/ 334420 w 2363788"/>
                  <a:gd name="connsiteY39" fmla="*/ 548699 h 1797050"/>
                  <a:gd name="connsiteX40" fmla="*/ 265113 w 2363788"/>
                  <a:gd name="connsiteY40" fmla="*/ 535781 h 1797050"/>
                  <a:gd name="connsiteX41" fmla="*/ 223838 w 2363788"/>
                  <a:gd name="connsiteY41" fmla="*/ 511969 h 1797050"/>
                  <a:gd name="connsiteX42" fmla="*/ 182563 w 2363788"/>
                  <a:gd name="connsiteY42" fmla="*/ 473869 h 1797050"/>
                  <a:gd name="connsiteX43" fmla="*/ 177800 w 2363788"/>
                  <a:gd name="connsiteY43" fmla="*/ 415131 h 1797050"/>
                  <a:gd name="connsiteX44" fmla="*/ 128588 w 2363788"/>
                  <a:gd name="connsiteY44" fmla="*/ 415925 h 1797050"/>
                  <a:gd name="connsiteX45" fmla="*/ 92869 w 2363788"/>
                  <a:gd name="connsiteY45" fmla="*/ 403225 h 1797050"/>
                  <a:gd name="connsiteX46" fmla="*/ 77788 w 2363788"/>
                  <a:gd name="connsiteY46" fmla="*/ 422275 h 1797050"/>
                  <a:gd name="connsiteX47" fmla="*/ 39688 w 2363788"/>
                  <a:gd name="connsiteY47" fmla="*/ 420688 h 1797050"/>
                  <a:gd name="connsiteX48" fmla="*/ 0 w 2363788"/>
                  <a:gd name="connsiteY48" fmla="*/ 381794 h 1797050"/>
                  <a:gd name="connsiteX49" fmla="*/ 33338 w 2363788"/>
                  <a:gd name="connsiteY49" fmla="*/ 350838 h 1797050"/>
                  <a:gd name="connsiteX50" fmla="*/ 14288 w 2363788"/>
                  <a:gd name="connsiteY50" fmla="*/ 339725 h 1797050"/>
                  <a:gd name="connsiteX51" fmla="*/ 14288 w 2363788"/>
                  <a:gd name="connsiteY51" fmla="*/ 304800 h 1797050"/>
                  <a:gd name="connsiteX52" fmla="*/ 39688 w 2363788"/>
                  <a:gd name="connsiteY52" fmla="*/ 294481 h 1797050"/>
                  <a:gd name="connsiteX53" fmla="*/ 25400 w 2363788"/>
                  <a:gd name="connsiteY53" fmla="*/ 259556 h 1797050"/>
                  <a:gd name="connsiteX54" fmla="*/ 65883 w 2363788"/>
                  <a:gd name="connsiteY54" fmla="*/ 256381 h 1797050"/>
                  <a:gd name="connsiteX55" fmla="*/ 111126 w 2363788"/>
                  <a:gd name="connsiteY55" fmla="*/ 238125 h 1797050"/>
                  <a:gd name="connsiteX56" fmla="*/ 127794 w 2363788"/>
                  <a:gd name="connsiteY56" fmla="*/ 222250 h 1797050"/>
                  <a:gd name="connsiteX57" fmla="*/ 130969 w 2363788"/>
                  <a:gd name="connsiteY57" fmla="*/ 196057 h 1797050"/>
                  <a:gd name="connsiteX58" fmla="*/ 163513 w 2363788"/>
                  <a:gd name="connsiteY58" fmla="*/ 196850 h 1797050"/>
                  <a:gd name="connsiteX59" fmla="*/ 169863 w 2363788"/>
                  <a:gd name="connsiteY59" fmla="*/ 164306 h 1797050"/>
                  <a:gd name="connsiteX60" fmla="*/ 188913 w 2363788"/>
                  <a:gd name="connsiteY60" fmla="*/ 163513 h 1797050"/>
                  <a:gd name="connsiteX61" fmla="*/ 196057 w 2363788"/>
                  <a:gd name="connsiteY61" fmla="*/ 100806 h 1797050"/>
                  <a:gd name="connsiteX62" fmla="*/ 251619 w 2363788"/>
                  <a:gd name="connsiteY62" fmla="*/ 107950 h 1797050"/>
                  <a:gd name="connsiteX63" fmla="*/ 296863 w 2363788"/>
                  <a:gd name="connsiteY63" fmla="*/ 104775 h 1797050"/>
                  <a:gd name="connsiteX64" fmla="*/ 335757 w 2363788"/>
                  <a:gd name="connsiteY64" fmla="*/ 100807 h 1797050"/>
                  <a:gd name="connsiteX65" fmla="*/ 349251 w 2363788"/>
                  <a:gd name="connsiteY65" fmla="*/ 113507 h 1797050"/>
                  <a:gd name="connsiteX66" fmla="*/ 379412 w 2363788"/>
                  <a:gd name="connsiteY66" fmla="*/ 125413 h 1797050"/>
                  <a:gd name="connsiteX67" fmla="*/ 401638 w 2363788"/>
                  <a:gd name="connsiteY67" fmla="*/ 107950 h 1797050"/>
                  <a:gd name="connsiteX68" fmla="*/ 404813 w 2363788"/>
                  <a:gd name="connsiteY68" fmla="*/ 107950 h 1797050"/>
                  <a:gd name="connsiteX69" fmla="*/ 411163 w 2363788"/>
                  <a:gd name="connsiteY69" fmla="*/ 120650 h 1797050"/>
                  <a:gd name="connsiteX70" fmla="*/ 430213 w 2363788"/>
                  <a:gd name="connsiteY70" fmla="*/ 120650 h 1797050"/>
                  <a:gd name="connsiteX71" fmla="*/ 438151 w 2363788"/>
                  <a:gd name="connsiteY71" fmla="*/ 102394 h 1797050"/>
                  <a:gd name="connsiteX72" fmla="*/ 366713 w 2363788"/>
                  <a:gd name="connsiteY72" fmla="*/ 55563 h 1797050"/>
                  <a:gd name="connsiteX73" fmla="*/ 385763 w 2363788"/>
                  <a:gd name="connsiteY73" fmla="*/ 43656 h 1797050"/>
                  <a:gd name="connsiteX74" fmla="*/ 434976 w 2363788"/>
                  <a:gd name="connsiteY74" fmla="*/ 42862 h 1797050"/>
                  <a:gd name="connsiteX75" fmla="*/ 455613 w 2363788"/>
                  <a:gd name="connsiteY75" fmla="*/ 63500 h 1797050"/>
                  <a:gd name="connsiteX76" fmla="*/ 513557 w 2363788"/>
                  <a:gd name="connsiteY76" fmla="*/ 75406 h 1797050"/>
                  <a:gd name="connsiteX77" fmla="*/ 608013 w 2363788"/>
                  <a:gd name="connsiteY77" fmla="*/ 22225 h 1797050"/>
                  <a:gd name="connsiteX78" fmla="*/ 640557 w 2363788"/>
                  <a:gd name="connsiteY78" fmla="*/ 31750 h 1797050"/>
                  <a:gd name="connsiteX79" fmla="*/ 646113 w 2363788"/>
                  <a:gd name="connsiteY79" fmla="*/ 0 h 1797050"/>
                  <a:gd name="connsiteX80" fmla="*/ 716757 w 2363788"/>
                  <a:gd name="connsiteY80" fmla="*/ 5556 h 1797050"/>
                  <a:gd name="connsiteX81" fmla="*/ 725488 w 2363788"/>
                  <a:gd name="connsiteY81" fmla="*/ 31750 h 1797050"/>
                  <a:gd name="connsiteX82" fmla="*/ 752476 w 2363788"/>
                  <a:gd name="connsiteY82" fmla="*/ 63500 h 1797050"/>
                  <a:gd name="connsiteX83" fmla="*/ 767556 w 2363788"/>
                  <a:gd name="connsiteY83" fmla="*/ 44450 h 1797050"/>
                  <a:gd name="connsiteX84" fmla="*/ 808038 w 2363788"/>
                  <a:gd name="connsiteY84" fmla="*/ 41275 h 1797050"/>
                  <a:gd name="connsiteX85" fmla="*/ 827088 w 2363788"/>
                  <a:gd name="connsiteY85" fmla="*/ 34925 h 1797050"/>
                  <a:gd name="connsiteX86" fmla="*/ 846138 w 2363788"/>
                  <a:gd name="connsiteY86" fmla="*/ 6350 h 1797050"/>
                  <a:gd name="connsiteX87" fmla="*/ 889794 w 2363788"/>
                  <a:gd name="connsiteY87" fmla="*/ 12700 h 1797050"/>
                  <a:gd name="connsiteX88" fmla="*/ 902494 w 2363788"/>
                  <a:gd name="connsiteY88" fmla="*/ 83344 h 1797050"/>
                  <a:gd name="connsiteX89" fmla="*/ 954088 w 2363788"/>
                  <a:gd name="connsiteY89" fmla="*/ 123825 h 1797050"/>
                  <a:gd name="connsiteX90" fmla="*/ 998538 w 2363788"/>
                  <a:gd name="connsiteY90" fmla="*/ 203200 h 1797050"/>
                  <a:gd name="connsiteX91" fmla="*/ 1039020 w 2363788"/>
                  <a:gd name="connsiteY91" fmla="*/ 228600 h 1797050"/>
                  <a:gd name="connsiteX92" fmla="*/ 1075532 w 2363788"/>
                  <a:gd name="connsiteY92" fmla="*/ 230981 h 1797050"/>
                  <a:gd name="connsiteX93" fmla="*/ 1130830 w 2363788"/>
                  <a:gd name="connsiteY93" fmla="*/ 283633 h 1797050"/>
                  <a:gd name="connsiteX94" fmla="*/ 1171046 w 2363788"/>
                  <a:gd name="connsiteY94" fmla="*/ 281517 h 1797050"/>
                  <a:gd name="connsiteX95" fmla="*/ 1208088 w 2363788"/>
                  <a:gd name="connsiteY95" fmla="*/ 317500 h 1797050"/>
                  <a:gd name="connsiteX96" fmla="*/ 1208088 w 2363788"/>
                  <a:gd name="connsiteY96" fmla="*/ 346075 h 1797050"/>
                  <a:gd name="connsiteX97" fmla="*/ 1281113 w 2363788"/>
                  <a:gd name="connsiteY97" fmla="*/ 384175 h 1797050"/>
                  <a:gd name="connsiteX98" fmla="*/ 1303338 w 2363788"/>
                  <a:gd name="connsiteY98" fmla="*/ 416983 h 1797050"/>
                  <a:gd name="connsiteX99" fmla="*/ 1284288 w 2363788"/>
                  <a:gd name="connsiteY99" fmla="*/ 460375 h 1797050"/>
                  <a:gd name="connsiteX100" fmla="*/ 1338263 w 2363788"/>
                  <a:gd name="connsiteY100" fmla="*/ 504825 h 1797050"/>
                  <a:gd name="connsiteX101" fmla="*/ 1380332 w 2363788"/>
                  <a:gd name="connsiteY101" fmla="*/ 503238 h 1797050"/>
                  <a:gd name="connsiteX102" fmla="*/ 1404938 w 2363788"/>
                  <a:gd name="connsiteY102" fmla="*/ 530225 h 1797050"/>
                  <a:gd name="connsiteX103" fmla="*/ 1435895 w 2363788"/>
                  <a:gd name="connsiteY103" fmla="*/ 526475 h 1797050"/>
                  <a:gd name="connsiteX104" fmla="*/ 1470026 w 2363788"/>
                  <a:gd name="connsiteY104" fmla="*/ 548578 h 1797050"/>
                  <a:gd name="connsiteX105" fmla="*/ 1493838 w 2363788"/>
                  <a:gd name="connsiteY105" fmla="*/ 590550 h 1797050"/>
                  <a:gd name="connsiteX106" fmla="*/ 1481932 w 2363788"/>
                  <a:gd name="connsiteY106" fmla="*/ 612775 h 1797050"/>
                  <a:gd name="connsiteX107" fmla="*/ 1452563 w 2363788"/>
                  <a:gd name="connsiteY107" fmla="*/ 622300 h 1797050"/>
                  <a:gd name="connsiteX108" fmla="*/ 1512888 w 2363788"/>
                  <a:gd name="connsiteY108" fmla="*/ 638175 h 1797050"/>
                  <a:gd name="connsiteX109" fmla="*/ 1583532 w 2363788"/>
                  <a:gd name="connsiteY109" fmla="*/ 619919 h 1797050"/>
                  <a:gd name="connsiteX110" fmla="*/ 1624013 w 2363788"/>
                  <a:gd name="connsiteY110" fmla="*/ 613569 h 1797050"/>
                  <a:gd name="connsiteX111" fmla="*/ 1624807 w 2363788"/>
                  <a:gd name="connsiteY111" fmla="*/ 587375 h 1797050"/>
                  <a:gd name="connsiteX112" fmla="*/ 1643063 w 2363788"/>
                  <a:gd name="connsiteY112" fmla="*/ 593725 h 1797050"/>
                  <a:gd name="connsiteX113" fmla="*/ 1700213 w 2363788"/>
                  <a:gd name="connsiteY113" fmla="*/ 611981 h 1797050"/>
                  <a:gd name="connsiteX114" fmla="*/ 1705769 w 2363788"/>
                  <a:gd name="connsiteY114" fmla="*/ 575469 h 1797050"/>
                  <a:gd name="connsiteX115" fmla="*/ 1725613 w 2363788"/>
                  <a:gd name="connsiteY115" fmla="*/ 565150 h 1797050"/>
                  <a:gd name="connsiteX116" fmla="*/ 1804988 w 2363788"/>
                  <a:gd name="connsiteY116" fmla="*/ 508000 h 1797050"/>
                  <a:gd name="connsiteX117" fmla="*/ 1887538 w 2363788"/>
                  <a:gd name="connsiteY117" fmla="*/ 485775 h 1797050"/>
                  <a:gd name="connsiteX118" fmla="*/ 1954213 w 2363788"/>
                  <a:gd name="connsiteY118" fmla="*/ 415925 h 1797050"/>
                  <a:gd name="connsiteX119" fmla="*/ 1978819 w 2363788"/>
                  <a:gd name="connsiteY119" fmla="*/ 409575 h 1797050"/>
                  <a:gd name="connsiteX120" fmla="*/ 2008188 w 2363788"/>
                  <a:gd name="connsiteY120" fmla="*/ 396875 h 1797050"/>
                  <a:gd name="connsiteX121" fmla="*/ 2058194 w 2363788"/>
                  <a:gd name="connsiteY121" fmla="*/ 411956 h 1797050"/>
                  <a:gd name="connsiteX122" fmla="*/ 2079626 w 2363788"/>
                  <a:gd name="connsiteY122" fmla="*/ 452437 h 1797050"/>
                  <a:gd name="connsiteX123" fmla="*/ 2135188 w 2363788"/>
                  <a:gd name="connsiteY123" fmla="*/ 504825 h 1797050"/>
                  <a:gd name="connsiteX124" fmla="*/ 2196307 w 2363788"/>
                  <a:gd name="connsiteY124" fmla="*/ 536575 h 1797050"/>
                  <a:gd name="connsiteX125" fmla="*/ 2250282 w 2363788"/>
                  <a:gd name="connsiteY125" fmla="*/ 523081 h 1797050"/>
                  <a:gd name="connsiteX126" fmla="*/ 2267744 w 2363788"/>
                  <a:gd name="connsiteY126" fmla="*/ 531019 h 1797050"/>
                  <a:gd name="connsiteX127" fmla="*/ 2276475 w 2363788"/>
                  <a:gd name="connsiteY127" fmla="*/ 573881 h 1797050"/>
                  <a:gd name="connsiteX128" fmla="*/ 2325688 w 2363788"/>
                  <a:gd name="connsiteY128" fmla="*/ 606425 h 1797050"/>
                  <a:gd name="connsiteX129" fmla="*/ 2363788 w 2363788"/>
                  <a:gd name="connsiteY129" fmla="*/ 644525 h 1797050"/>
                  <a:gd name="connsiteX130" fmla="*/ 2312445 w 2363788"/>
                  <a:gd name="connsiteY130" fmla="*/ 772537 h 1797050"/>
                  <a:gd name="connsiteX131" fmla="*/ 2274888 w 2363788"/>
                  <a:gd name="connsiteY131" fmla="*/ 895350 h 1797050"/>
                  <a:gd name="connsiteX132" fmla="*/ 2249488 w 2363788"/>
                  <a:gd name="connsiteY132" fmla="*/ 949325 h 1797050"/>
                  <a:gd name="connsiteX133" fmla="*/ 2198688 w 2363788"/>
                  <a:gd name="connsiteY133" fmla="*/ 949325 h 1797050"/>
                  <a:gd name="connsiteX134" fmla="*/ 2176463 w 2363788"/>
                  <a:gd name="connsiteY134" fmla="*/ 993775 h 1797050"/>
                  <a:gd name="connsiteX135" fmla="*/ 2176463 w 2363788"/>
                  <a:gd name="connsiteY135" fmla="*/ 993775 h 1797050"/>
                  <a:gd name="connsiteX136" fmla="*/ 2182813 w 2363788"/>
                  <a:gd name="connsiteY136" fmla="*/ 1022350 h 1797050"/>
                  <a:gd name="connsiteX137" fmla="*/ 2147888 w 2363788"/>
                  <a:gd name="connsiteY137" fmla="*/ 1031875 h 1797050"/>
                  <a:gd name="connsiteX138" fmla="*/ 2097088 w 2363788"/>
                  <a:gd name="connsiteY138" fmla="*/ 1019175 h 1797050"/>
                  <a:gd name="connsiteX139" fmla="*/ 2103438 w 2363788"/>
                  <a:gd name="connsiteY139" fmla="*/ 1073150 h 1797050"/>
                  <a:gd name="connsiteX140" fmla="*/ 2116138 w 2363788"/>
                  <a:gd name="connsiteY140" fmla="*/ 1117600 h 1797050"/>
                  <a:gd name="connsiteX141" fmla="*/ 2052638 w 2363788"/>
                  <a:gd name="connsiteY141" fmla="*/ 1152525 h 1797050"/>
                  <a:gd name="connsiteX142" fmla="*/ 2068513 w 2363788"/>
                  <a:gd name="connsiteY142" fmla="*/ 1174750 h 1797050"/>
                  <a:gd name="connsiteX143" fmla="*/ 2049463 w 2363788"/>
                  <a:gd name="connsiteY143" fmla="*/ 1196975 h 1797050"/>
                  <a:gd name="connsiteX144" fmla="*/ 1970088 w 2363788"/>
                  <a:gd name="connsiteY144" fmla="*/ 1171575 h 1797050"/>
                  <a:gd name="connsiteX145" fmla="*/ 1944688 w 2363788"/>
                  <a:gd name="connsiteY145" fmla="*/ 1187450 h 1797050"/>
                  <a:gd name="connsiteX146" fmla="*/ 1909763 w 2363788"/>
                  <a:gd name="connsiteY146" fmla="*/ 1187450 h 1797050"/>
                  <a:gd name="connsiteX147" fmla="*/ 1909763 w 2363788"/>
                  <a:gd name="connsiteY147" fmla="*/ 1247775 h 1797050"/>
                  <a:gd name="connsiteX148" fmla="*/ 1925638 w 2363788"/>
                  <a:gd name="connsiteY148" fmla="*/ 1263650 h 1797050"/>
                  <a:gd name="connsiteX149" fmla="*/ 1935163 w 2363788"/>
                  <a:gd name="connsiteY149" fmla="*/ 1279525 h 1797050"/>
                  <a:gd name="connsiteX150" fmla="*/ 1944688 w 2363788"/>
                  <a:gd name="connsiteY150" fmla="*/ 1279525 h 1797050"/>
                  <a:gd name="connsiteX151" fmla="*/ 1935163 w 2363788"/>
                  <a:gd name="connsiteY151" fmla="*/ 1304925 h 1797050"/>
                  <a:gd name="connsiteX152" fmla="*/ 1954213 w 2363788"/>
                  <a:gd name="connsiteY152" fmla="*/ 1320800 h 1797050"/>
                  <a:gd name="connsiteX153" fmla="*/ 1951038 w 2363788"/>
                  <a:gd name="connsiteY153" fmla="*/ 1336675 h 1797050"/>
                  <a:gd name="connsiteX154" fmla="*/ 1906588 w 2363788"/>
                  <a:gd name="connsiteY154" fmla="*/ 1336675 h 1797050"/>
                  <a:gd name="connsiteX155" fmla="*/ 1903413 w 2363788"/>
                  <a:gd name="connsiteY155" fmla="*/ 1387475 h 1797050"/>
                  <a:gd name="connsiteX156" fmla="*/ 1903413 w 2363788"/>
                  <a:gd name="connsiteY156" fmla="*/ 1387475 h 1797050"/>
                  <a:gd name="connsiteX157" fmla="*/ 1903413 w 2363788"/>
                  <a:gd name="connsiteY157" fmla="*/ 1406525 h 1797050"/>
                  <a:gd name="connsiteX158" fmla="*/ 1938338 w 2363788"/>
                  <a:gd name="connsiteY158" fmla="*/ 1447800 h 1797050"/>
                  <a:gd name="connsiteX159" fmla="*/ 1992313 w 2363788"/>
                  <a:gd name="connsiteY159" fmla="*/ 1447800 h 1797050"/>
                  <a:gd name="connsiteX160" fmla="*/ 2062163 w 2363788"/>
                  <a:gd name="connsiteY160" fmla="*/ 1476375 h 1797050"/>
                  <a:gd name="connsiteX161" fmla="*/ 2062163 w 2363788"/>
                  <a:gd name="connsiteY161" fmla="*/ 1504950 h 1797050"/>
                  <a:gd name="connsiteX162" fmla="*/ 2036763 w 2363788"/>
                  <a:gd name="connsiteY162" fmla="*/ 1571625 h 1797050"/>
                  <a:gd name="connsiteX163" fmla="*/ 2065338 w 2363788"/>
                  <a:gd name="connsiteY163" fmla="*/ 1587500 h 1797050"/>
                  <a:gd name="connsiteX164" fmla="*/ 2106613 w 2363788"/>
                  <a:gd name="connsiteY164" fmla="*/ 1660525 h 1797050"/>
                  <a:gd name="connsiteX165" fmla="*/ 2055813 w 2363788"/>
                  <a:gd name="connsiteY165" fmla="*/ 1736725 h 1797050"/>
                  <a:gd name="connsiteX166" fmla="*/ 2030413 w 2363788"/>
                  <a:gd name="connsiteY166" fmla="*/ 1730375 h 1797050"/>
                  <a:gd name="connsiteX167" fmla="*/ 2008188 w 2363788"/>
                  <a:gd name="connsiteY167" fmla="*/ 1717675 h 1797050"/>
                  <a:gd name="connsiteX168" fmla="*/ 2001838 w 2363788"/>
                  <a:gd name="connsiteY168" fmla="*/ 1736725 h 1797050"/>
                  <a:gd name="connsiteX169" fmla="*/ 1960563 w 2363788"/>
                  <a:gd name="connsiteY169" fmla="*/ 1746250 h 1797050"/>
                  <a:gd name="connsiteX170" fmla="*/ 1954213 w 2363788"/>
                  <a:gd name="connsiteY170" fmla="*/ 1778000 h 1797050"/>
                  <a:gd name="connsiteX171" fmla="*/ 1903413 w 2363788"/>
                  <a:gd name="connsiteY171" fmla="*/ 1797050 h 1797050"/>
                  <a:gd name="connsiteX172" fmla="*/ 1881188 w 2363788"/>
                  <a:gd name="connsiteY172" fmla="*/ 1758950 h 1797050"/>
                  <a:gd name="connsiteX173" fmla="*/ 1843088 w 2363788"/>
                  <a:gd name="connsiteY173" fmla="*/ 1768475 h 1797050"/>
                  <a:gd name="connsiteX174" fmla="*/ 1846263 w 2363788"/>
                  <a:gd name="connsiteY174" fmla="*/ 1730375 h 1797050"/>
                  <a:gd name="connsiteX175" fmla="*/ 1827213 w 2363788"/>
                  <a:gd name="connsiteY175" fmla="*/ 1704975 h 1797050"/>
                  <a:gd name="connsiteX176" fmla="*/ 1862138 w 2363788"/>
                  <a:gd name="connsiteY176" fmla="*/ 1685925 h 1797050"/>
                  <a:gd name="connsiteX177" fmla="*/ 1804988 w 2363788"/>
                  <a:gd name="connsiteY177" fmla="*/ 1666875 h 1797050"/>
                  <a:gd name="connsiteX178" fmla="*/ 1792288 w 2363788"/>
                  <a:gd name="connsiteY178" fmla="*/ 1692275 h 1797050"/>
                  <a:gd name="connsiteX179" fmla="*/ 1747838 w 2363788"/>
                  <a:gd name="connsiteY179" fmla="*/ 1711325 h 1797050"/>
                  <a:gd name="connsiteX180" fmla="*/ 1741488 w 2363788"/>
                  <a:gd name="connsiteY180" fmla="*/ 1733550 h 1797050"/>
                  <a:gd name="connsiteX181" fmla="*/ 1725613 w 2363788"/>
                  <a:gd name="connsiteY181" fmla="*/ 1739900 h 1797050"/>
                  <a:gd name="connsiteX182" fmla="*/ 1703388 w 2363788"/>
                  <a:gd name="connsiteY182" fmla="*/ 1739900 h 1797050"/>
                  <a:gd name="connsiteX183" fmla="*/ 1716088 w 2363788"/>
                  <a:gd name="connsiteY183" fmla="*/ 1704975 h 1797050"/>
                  <a:gd name="connsiteX184" fmla="*/ 1741488 w 2363788"/>
                  <a:gd name="connsiteY184" fmla="*/ 1679575 h 1797050"/>
                  <a:gd name="connsiteX185" fmla="*/ 1731963 w 2363788"/>
                  <a:gd name="connsiteY185" fmla="*/ 1654175 h 1797050"/>
                  <a:gd name="connsiteX186" fmla="*/ 1709738 w 2363788"/>
                  <a:gd name="connsiteY186" fmla="*/ 1654175 h 1797050"/>
                  <a:gd name="connsiteX187" fmla="*/ 1697038 w 2363788"/>
                  <a:gd name="connsiteY187" fmla="*/ 1679575 h 1797050"/>
                  <a:gd name="connsiteX188" fmla="*/ 1665288 w 2363788"/>
                  <a:gd name="connsiteY188" fmla="*/ 1685925 h 1797050"/>
                  <a:gd name="connsiteX189" fmla="*/ 1630363 w 2363788"/>
                  <a:gd name="connsiteY189" fmla="*/ 1698625 h 1797050"/>
                  <a:gd name="connsiteX190" fmla="*/ 1601788 w 2363788"/>
                  <a:gd name="connsiteY190" fmla="*/ 1670050 h 1797050"/>
                  <a:gd name="connsiteX191" fmla="*/ 1598613 w 2363788"/>
                  <a:gd name="connsiteY191" fmla="*/ 1635125 h 1797050"/>
                  <a:gd name="connsiteX192" fmla="*/ 1570038 w 2363788"/>
                  <a:gd name="connsiteY192" fmla="*/ 1619250 h 1797050"/>
                  <a:gd name="connsiteX193" fmla="*/ 1560513 w 2363788"/>
                  <a:gd name="connsiteY193" fmla="*/ 1584325 h 1797050"/>
                  <a:gd name="connsiteX194" fmla="*/ 1519238 w 2363788"/>
                  <a:gd name="connsiteY194" fmla="*/ 1555750 h 1797050"/>
                  <a:gd name="connsiteX195" fmla="*/ 1500188 w 2363788"/>
                  <a:gd name="connsiteY195" fmla="*/ 1558925 h 1797050"/>
                  <a:gd name="connsiteX196" fmla="*/ 1468438 w 2363788"/>
                  <a:gd name="connsiteY196" fmla="*/ 1603375 h 1797050"/>
                  <a:gd name="connsiteX197" fmla="*/ 1420813 w 2363788"/>
                  <a:gd name="connsiteY197" fmla="*/ 1622425 h 1797050"/>
                  <a:gd name="connsiteX198" fmla="*/ 1395413 w 2363788"/>
                  <a:gd name="connsiteY198" fmla="*/ 1587500 h 1797050"/>
                  <a:gd name="connsiteX199" fmla="*/ 1370013 w 2363788"/>
                  <a:gd name="connsiteY199" fmla="*/ 1587500 h 1797050"/>
                  <a:gd name="connsiteX200" fmla="*/ 1271588 w 2363788"/>
                  <a:gd name="connsiteY200" fmla="*/ 1511300 h 1797050"/>
                  <a:gd name="connsiteX201" fmla="*/ 1277938 w 2363788"/>
                  <a:gd name="connsiteY201" fmla="*/ 1463675 h 1797050"/>
                  <a:gd name="connsiteX202" fmla="*/ 1239838 w 2363788"/>
                  <a:gd name="connsiteY202" fmla="*/ 1457325 h 1797050"/>
                  <a:gd name="connsiteX203" fmla="*/ 1223963 w 2363788"/>
                  <a:gd name="connsiteY203" fmla="*/ 1482725 h 1797050"/>
                  <a:gd name="connsiteX204" fmla="*/ 1189038 w 2363788"/>
                  <a:gd name="connsiteY204" fmla="*/ 1482725 h 1797050"/>
                  <a:gd name="connsiteX205" fmla="*/ 1141413 w 2363788"/>
                  <a:gd name="connsiteY205" fmla="*/ 1460500 h 1797050"/>
                  <a:gd name="connsiteX206" fmla="*/ 1093788 w 2363788"/>
                  <a:gd name="connsiteY206" fmla="*/ 1495425 h 1797050"/>
                  <a:gd name="connsiteX207" fmla="*/ 1100138 w 2363788"/>
                  <a:gd name="connsiteY207" fmla="*/ 1511300 h 1797050"/>
                  <a:gd name="connsiteX208" fmla="*/ 1081088 w 2363788"/>
                  <a:gd name="connsiteY208" fmla="*/ 1530350 h 1797050"/>
                  <a:gd name="connsiteX209" fmla="*/ 1036638 w 2363788"/>
                  <a:gd name="connsiteY209" fmla="*/ 1530350 h 1797050"/>
                  <a:gd name="connsiteX210" fmla="*/ 1008063 w 2363788"/>
                  <a:gd name="connsiteY210" fmla="*/ 1574800 h 1797050"/>
                  <a:gd name="connsiteX211" fmla="*/ 960438 w 2363788"/>
                  <a:gd name="connsiteY211" fmla="*/ 1571625 h 1797050"/>
                  <a:gd name="connsiteX212" fmla="*/ 954088 w 2363788"/>
                  <a:gd name="connsiteY212" fmla="*/ 1587500 h 1797050"/>
                  <a:gd name="connsiteX213" fmla="*/ 966788 w 2363788"/>
                  <a:gd name="connsiteY213" fmla="*/ 1670050 h 1797050"/>
                  <a:gd name="connsiteX214" fmla="*/ 941388 w 2363788"/>
                  <a:gd name="connsiteY214" fmla="*/ 1714500 h 1797050"/>
                  <a:gd name="connsiteX215" fmla="*/ 903288 w 2363788"/>
                  <a:gd name="connsiteY215" fmla="*/ 1720850 h 1797050"/>
                  <a:gd name="connsiteX216" fmla="*/ 900113 w 2363788"/>
                  <a:gd name="connsiteY216" fmla="*/ 1746250 h 1797050"/>
                  <a:gd name="connsiteX217" fmla="*/ 871538 w 2363788"/>
                  <a:gd name="connsiteY217" fmla="*/ 1746250 h 1797050"/>
                  <a:gd name="connsiteX218" fmla="*/ 855663 w 2363788"/>
                  <a:gd name="connsiteY218" fmla="*/ 1758950 h 1797050"/>
                  <a:gd name="connsiteX219" fmla="*/ 849313 w 2363788"/>
                  <a:gd name="connsiteY219" fmla="*/ 1771650 h 1797050"/>
                  <a:gd name="connsiteX220" fmla="*/ 830263 w 2363788"/>
                  <a:gd name="connsiteY220" fmla="*/ 1765300 h 1797050"/>
                  <a:gd name="connsiteX221" fmla="*/ 820738 w 2363788"/>
                  <a:gd name="connsiteY221" fmla="*/ 1752600 h 1797050"/>
                  <a:gd name="connsiteX222" fmla="*/ 792163 w 2363788"/>
                  <a:gd name="connsiteY222" fmla="*/ 1771650 h 1797050"/>
                  <a:gd name="connsiteX223" fmla="*/ 693738 w 2363788"/>
                  <a:gd name="connsiteY223" fmla="*/ 1701800 h 1797050"/>
                  <a:gd name="connsiteX224" fmla="*/ 652463 w 2363788"/>
                  <a:gd name="connsiteY224" fmla="*/ 1720850 h 1797050"/>
                  <a:gd name="connsiteX225" fmla="*/ 617538 w 2363788"/>
                  <a:gd name="connsiteY225" fmla="*/ 1685925 h 1797050"/>
                  <a:gd name="connsiteX226" fmla="*/ 582613 w 2363788"/>
                  <a:gd name="connsiteY226" fmla="*/ 1689100 h 1797050"/>
                  <a:gd name="connsiteX227" fmla="*/ 573088 w 2363788"/>
                  <a:gd name="connsiteY227" fmla="*/ 1609725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65138 w 2363788"/>
                  <a:gd name="connsiteY4" fmla="*/ 1568450 h 1797050"/>
                  <a:gd name="connsiteX5" fmla="*/ 458788 w 2363788"/>
                  <a:gd name="connsiteY5" fmla="*/ 1558925 h 1797050"/>
                  <a:gd name="connsiteX6" fmla="*/ 419100 w 2363788"/>
                  <a:gd name="connsiteY6" fmla="*/ 1532731 h 1797050"/>
                  <a:gd name="connsiteX7" fmla="*/ 400844 w 2363788"/>
                  <a:gd name="connsiteY7" fmla="*/ 1527969 h 1797050"/>
                  <a:gd name="connsiteX8" fmla="*/ 363538 w 2363788"/>
                  <a:gd name="connsiteY8" fmla="*/ 1498600 h 1797050"/>
                  <a:gd name="connsiteX9" fmla="*/ 338138 w 2363788"/>
                  <a:gd name="connsiteY9" fmla="*/ 1490663 h 1797050"/>
                  <a:gd name="connsiteX10" fmla="*/ 300038 w 2363788"/>
                  <a:gd name="connsiteY10" fmla="*/ 1444625 h 1797050"/>
                  <a:gd name="connsiteX11" fmla="*/ 271463 w 2363788"/>
                  <a:gd name="connsiteY11" fmla="*/ 1444625 h 1797050"/>
                  <a:gd name="connsiteX12" fmla="*/ 271463 w 2363788"/>
                  <a:gd name="connsiteY12" fmla="*/ 1411287 h 1797050"/>
                  <a:gd name="connsiteX13" fmla="*/ 258763 w 2363788"/>
                  <a:gd name="connsiteY13" fmla="*/ 1387475 h 1797050"/>
                  <a:gd name="connsiteX14" fmla="*/ 258763 w 2363788"/>
                  <a:gd name="connsiteY14" fmla="*/ 1327150 h 1797050"/>
                  <a:gd name="connsiteX15" fmla="*/ 277813 w 2363788"/>
                  <a:gd name="connsiteY15" fmla="*/ 1209675 h 1797050"/>
                  <a:gd name="connsiteX16" fmla="*/ 258763 w 2363788"/>
                  <a:gd name="connsiteY16" fmla="*/ 1162050 h 1797050"/>
                  <a:gd name="connsiteX17" fmla="*/ 278607 w 2363788"/>
                  <a:gd name="connsiteY17" fmla="*/ 1121569 h 1797050"/>
                  <a:gd name="connsiteX18" fmla="*/ 258763 w 2363788"/>
                  <a:gd name="connsiteY18" fmla="*/ 1066800 h 1797050"/>
                  <a:gd name="connsiteX19" fmla="*/ 258763 w 2363788"/>
                  <a:gd name="connsiteY19" fmla="*/ 1025525 h 1797050"/>
                  <a:gd name="connsiteX20" fmla="*/ 227013 w 2363788"/>
                  <a:gd name="connsiteY20" fmla="*/ 984250 h 1797050"/>
                  <a:gd name="connsiteX21" fmla="*/ 246063 w 2363788"/>
                  <a:gd name="connsiteY21" fmla="*/ 949325 h 1797050"/>
                  <a:gd name="connsiteX22" fmla="*/ 246063 w 2363788"/>
                  <a:gd name="connsiteY22" fmla="*/ 911225 h 1797050"/>
                  <a:gd name="connsiteX23" fmla="*/ 284163 w 2363788"/>
                  <a:gd name="connsiteY23" fmla="*/ 897731 h 1797050"/>
                  <a:gd name="connsiteX24" fmla="*/ 328613 w 2363788"/>
                  <a:gd name="connsiteY24" fmla="*/ 904081 h 1797050"/>
                  <a:gd name="connsiteX25" fmla="*/ 334963 w 2363788"/>
                  <a:gd name="connsiteY25" fmla="*/ 849313 h 1797050"/>
                  <a:gd name="connsiteX26" fmla="*/ 354013 w 2363788"/>
                  <a:gd name="connsiteY26" fmla="*/ 812800 h 1797050"/>
                  <a:gd name="connsiteX27" fmla="*/ 404812 w 2363788"/>
                  <a:gd name="connsiteY27" fmla="*/ 819150 h 1797050"/>
                  <a:gd name="connsiteX28" fmla="*/ 442913 w 2363788"/>
                  <a:gd name="connsiteY28" fmla="*/ 784225 h 1797050"/>
                  <a:gd name="connsiteX29" fmla="*/ 442913 w 2363788"/>
                  <a:gd name="connsiteY29" fmla="*/ 733425 h 1797050"/>
                  <a:gd name="connsiteX30" fmla="*/ 472282 w 2363788"/>
                  <a:gd name="connsiteY30" fmla="*/ 700881 h 1797050"/>
                  <a:gd name="connsiteX31" fmla="*/ 420688 w 2363788"/>
                  <a:gd name="connsiteY31" fmla="*/ 682625 h 1797050"/>
                  <a:gd name="connsiteX32" fmla="*/ 391319 w 2363788"/>
                  <a:gd name="connsiteY32" fmla="*/ 654844 h 1797050"/>
                  <a:gd name="connsiteX33" fmla="*/ 374650 w 2363788"/>
                  <a:gd name="connsiteY33" fmla="*/ 668337 h 1797050"/>
                  <a:gd name="connsiteX34" fmla="*/ 342901 w 2363788"/>
                  <a:gd name="connsiteY34" fmla="*/ 663575 h 1797050"/>
                  <a:gd name="connsiteX35" fmla="*/ 354013 w 2363788"/>
                  <a:gd name="connsiteY35" fmla="*/ 628650 h 1797050"/>
                  <a:gd name="connsiteX36" fmla="*/ 341313 w 2363788"/>
                  <a:gd name="connsiteY36" fmla="*/ 600075 h 1797050"/>
                  <a:gd name="connsiteX37" fmla="*/ 367507 w 2363788"/>
                  <a:gd name="connsiteY37" fmla="*/ 585788 h 1797050"/>
                  <a:gd name="connsiteX38" fmla="*/ 373063 w 2363788"/>
                  <a:gd name="connsiteY38" fmla="*/ 561975 h 1797050"/>
                  <a:gd name="connsiteX39" fmla="*/ 334420 w 2363788"/>
                  <a:gd name="connsiteY39" fmla="*/ 548699 h 1797050"/>
                  <a:gd name="connsiteX40" fmla="*/ 265113 w 2363788"/>
                  <a:gd name="connsiteY40" fmla="*/ 535781 h 1797050"/>
                  <a:gd name="connsiteX41" fmla="*/ 223838 w 2363788"/>
                  <a:gd name="connsiteY41" fmla="*/ 511969 h 1797050"/>
                  <a:gd name="connsiteX42" fmla="*/ 182563 w 2363788"/>
                  <a:gd name="connsiteY42" fmla="*/ 473869 h 1797050"/>
                  <a:gd name="connsiteX43" fmla="*/ 177800 w 2363788"/>
                  <a:gd name="connsiteY43" fmla="*/ 415131 h 1797050"/>
                  <a:gd name="connsiteX44" fmla="*/ 128588 w 2363788"/>
                  <a:gd name="connsiteY44" fmla="*/ 415925 h 1797050"/>
                  <a:gd name="connsiteX45" fmla="*/ 92869 w 2363788"/>
                  <a:gd name="connsiteY45" fmla="*/ 403225 h 1797050"/>
                  <a:gd name="connsiteX46" fmla="*/ 77788 w 2363788"/>
                  <a:gd name="connsiteY46" fmla="*/ 422275 h 1797050"/>
                  <a:gd name="connsiteX47" fmla="*/ 39688 w 2363788"/>
                  <a:gd name="connsiteY47" fmla="*/ 420688 h 1797050"/>
                  <a:gd name="connsiteX48" fmla="*/ 0 w 2363788"/>
                  <a:gd name="connsiteY48" fmla="*/ 381794 h 1797050"/>
                  <a:gd name="connsiteX49" fmla="*/ 33338 w 2363788"/>
                  <a:gd name="connsiteY49" fmla="*/ 350838 h 1797050"/>
                  <a:gd name="connsiteX50" fmla="*/ 14288 w 2363788"/>
                  <a:gd name="connsiteY50" fmla="*/ 339725 h 1797050"/>
                  <a:gd name="connsiteX51" fmla="*/ 14288 w 2363788"/>
                  <a:gd name="connsiteY51" fmla="*/ 304800 h 1797050"/>
                  <a:gd name="connsiteX52" fmla="*/ 39688 w 2363788"/>
                  <a:gd name="connsiteY52" fmla="*/ 294481 h 1797050"/>
                  <a:gd name="connsiteX53" fmla="*/ 25400 w 2363788"/>
                  <a:gd name="connsiteY53" fmla="*/ 259556 h 1797050"/>
                  <a:gd name="connsiteX54" fmla="*/ 65883 w 2363788"/>
                  <a:gd name="connsiteY54" fmla="*/ 256381 h 1797050"/>
                  <a:gd name="connsiteX55" fmla="*/ 111126 w 2363788"/>
                  <a:gd name="connsiteY55" fmla="*/ 238125 h 1797050"/>
                  <a:gd name="connsiteX56" fmla="*/ 127794 w 2363788"/>
                  <a:gd name="connsiteY56" fmla="*/ 222250 h 1797050"/>
                  <a:gd name="connsiteX57" fmla="*/ 130969 w 2363788"/>
                  <a:gd name="connsiteY57" fmla="*/ 196057 h 1797050"/>
                  <a:gd name="connsiteX58" fmla="*/ 163513 w 2363788"/>
                  <a:gd name="connsiteY58" fmla="*/ 196850 h 1797050"/>
                  <a:gd name="connsiteX59" fmla="*/ 169863 w 2363788"/>
                  <a:gd name="connsiteY59" fmla="*/ 164306 h 1797050"/>
                  <a:gd name="connsiteX60" fmla="*/ 188913 w 2363788"/>
                  <a:gd name="connsiteY60" fmla="*/ 163513 h 1797050"/>
                  <a:gd name="connsiteX61" fmla="*/ 196057 w 2363788"/>
                  <a:gd name="connsiteY61" fmla="*/ 100806 h 1797050"/>
                  <a:gd name="connsiteX62" fmla="*/ 251619 w 2363788"/>
                  <a:gd name="connsiteY62" fmla="*/ 107950 h 1797050"/>
                  <a:gd name="connsiteX63" fmla="*/ 296863 w 2363788"/>
                  <a:gd name="connsiteY63" fmla="*/ 104775 h 1797050"/>
                  <a:gd name="connsiteX64" fmla="*/ 335757 w 2363788"/>
                  <a:gd name="connsiteY64" fmla="*/ 100807 h 1797050"/>
                  <a:gd name="connsiteX65" fmla="*/ 349251 w 2363788"/>
                  <a:gd name="connsiteY65" fmla="*/ 113507 h 1797050"/>
                  <a:gd name="connsiteX66" fmla="*/ 379412 w 2363788"/>
                  <a:gd name="connsiteY66" fmla="*/ 125413 h 1797050"/>
                  <a:gd name="connsiteX67" fmla="*/ 401638 w 2363788"/>
                  <a:gd name="connsiteY67" fmla="*/ 107950 h 1797050"/>
                  <a:gd name="connsiteX68" fmla="*/ 404813 w 2363788"/>
                  <a:gd name="connsiteY68" fmla="*/ 107950 h 1797050"/>
                  <a:gd name="connsiteX69" fmla="*/ 411163 w 2363788"/>
                  <a:gd name="connsiteY69" fmla="*/ 120650 h 1797050"/>
                  <a:gd name="connsiteX70" fmla="*/ 430213 w 2363788"/>
                  <a:gd name="connsiteY70" fmla="*/ 120650 h 1797050"/>
                  <a:gd name="connsiteX71" fmla="*/ 438151 w 2363788"/>
                  <a:gd name="connsiteY71" fmla="*/ 102394 h 1797050"/>
                  <a:gd name="connsiteX72" fmla="*/ 366713 w 2363788"/>
                  <a:gd name="connsiteY72" fmla="*/ 55563 h 1797050"/>
                  <a:gd name="connsiteX73" fmla="*/ 385763 w 2363788"/>
                  <a:gd name="connsiteY73" fmla="*/ 43656 h 1797050"/>
                  <a:gd name="connsiteX74" fmla="*/ 434976 w 2363788"/>
                  <a:gd name="connsiteY74" fmla="*/ 42862 h 1797050"/>
                  <a:gd name="connsiteX75" fmla="*/ 455613 w 2363788"/>
                  <a:gd name="connsiteY75" fmla="*/ 63500 h 1797050"/>
                  <a:gd name="connsiteX76" fmla="*/ 513557 w 2363788"/>
                  <a:gd name="connsiteY76" fmla="*/ 75406 h 1797050"/>
                  <a:gd name="connsiteX77" fmla="*/ 608013 w 2363788"/>
                  <a:gd name="connsiteY77" fmla="*/ 22225 h 1797050"/>
                  <a:gd name="connsiteX78" fmla="*/ 640557 w 2363788"/>
                  <a:gd name="connsiteY78" fmla="*/ 31750 h 1797050"/>
                  <a:gd name="connsiteX79" fmla="*/ 646113 w 2363788"/>
                  <a:gd name="connsiteY79" fmla="*/ 0 h 1797050"/>
                  <a:gd name="connsiteX80" fmla="*/ 716757 w 2363788"/>
                  <a:gd name="connsiteY80" fmla="*/ 5556 h 1797050"/>
                  <a:gd name="connsiteX81" fmla="*/ 725488 w 2363788"/>
                  <a:gd name="connsiteY81" fmla="*/ 31750 h 1797050"/>
                  <a:gd name="connsiteX82" fmla="*/ 752476 w 2363788"/>
                  <a:gd name="connsiteY82" fmla="*/ 63500 h 1797050"/>
                  <a:gd name="connsiteX83" fmla="*/ 767556 w 2363788"/>
                  <a:gd name="connsiteY83" fmla="*/ 44450 h 1797050"/>
                  <a:gd name="connsiteX84" fmla="*/ 808038 w 2363788"/>
                  <a:gd name="connsiteY84" fmla="*/ 41275 h 1797050"/>
                  <a:gd name="connsiteX85" fmla="*/ 827088 w 2363788"/>
                  <a:gd name="connsiteY85" fmla="*/ 34925 h 1797050"/>
                  <a:gd name="connsiteX86" fmla="*/ 846138 w 2363788"/>
                  <a:gd name="connsiteY86" fmla="*/ 6350 h 1797050"/>
                  <a:gd name="connsiteX87" fmla="*/ 889794 w 2363788"/>
                  <a:gd name="connsiteY87" fmla="*/ 12700 h 1797050"/>
                  <a:gd name="connsiteX88" fmla="*/ 902494 w 2363788"/>
                  <a:gd name="connsiteY88" fmla="*/ 83344 h 1797050"/>
                  <a:gd name="connsiteX89" fmla="*/ 954088 w 2363788"/>
                  <a:gd name="connsiteY89" fmla="*/ 123825 h 1797050"/>
                  <a:gd name="connsiteX90" fmla="*/ 998538 w 2363788"/>
                  <a:gd name="connsiteY90" fmla="*/ 203200 h 1797050"/>
                  <a:gd name="connsiteX91" fmla="*/ 1039020 w 2363788"/>
                  <a:gd name="connsiteY91" fmla="*/ 228600 h 1797050"/>
                  <a:gd name="connsiteX92" fmla="*/ 1075532 w 2363788"/>
                  <a:gd name="connsiteY92" fmla="*/ 230981 h 1797050"/>
                  <a:gd name="connsiteX93" fmla="*/ 1130830 w 2363788"/>
                  <a:gd name="connsiteY93" fmla="*/ 283633 h 1797050"/>
                  <a:gd name="connsiteX94" fmla="*/ 1171046 w 2363788"/>
                  <a:gd name="connsiteY94" fmla="*/ 281517 h 1797050"/>
                  <a:gd name="connsiteX95" fmla="*/ 1208088 w 2363788"/>
                  <a:gd name="connsiteY95" fmla="*/ 317500 h 1797050"/>
                  <a:gd name="connsiteX96" fmla="*/ 1208088 w 2363788"/>
                  <a:gd name="connsiteY96" fmla="*/ 346075 h 1797050"/>
                  <a:gd name="connsiteX97" fmla="*/ 1281113 w 2363788"/>
                  <a:gd name="connsiteY97" fmla="*/ 384175 h 1797050"/>
                  <a:gd name="connsiteX98" fmla="*/ 1303338 w 2363788"/>
                  <a:gd name="connsiteY98" fmla="*/ 416983 h 1797050"/>
                  <a:gd name="connsiteX99" fmla="*/ 1284288 w 2363788"/>
                  <a:gd name="connsiteY99" fmla="*/ 460375 h 1797050"/>
                  <a:gd name="connsiteX100" fmla="*/ 1338263 w 2363788"/>
                  <a:gd name="connsiteY100" fmla="*/ 504825 h 1797050"/>
                  <a:gd name="connsiteX101" fmla="*/ 1380332 w 2363788"/>
                  <a:gd name="connsiteY101" fmla="*/ 503238 h 1797050"/>
                  <a:gd name="connsiteX102" fmla="*/ 1404938 w 2363788"/>
                  <a:gd name="connsiteY102" fmla="*/ 530225 h 1797050"/>
                  <a:gd name="connsiteX103" fmla="*/ 1435895 w 2363788"/>
                  <a:gd name="connsiteY103" fmla="*/ 526475 h 1797050"/>
                  <a:gd name="connsiteX104" fmla="*/ 1470026 w 2363788"/>
                  <a:gd name="connsiteY104" fmla="*/ 548578 h 1797050"/>
                  <a:gd name="connsiteX105" fmla="*/ 1493838 w 2363788"/>
                  <a:gd name="connsiteY105" fmla="*/ 590550 h 1797050"/>
                  <a:gd name="connsiteX106" fmla="*/ 1481932 w 2363788"/>
                  <a:gd name="connsiteY106" fmla="*/ 612775 h 1797050"/>
                  <a:gd name="connsiteX107" fmla="*/ 1452563 w 2363788"/>
                  <a:gd name="connsiteY107" fmla="*/ 622300 h 1797050"/>
                  <a:gd name="connsiteX108" fmla="*/ 1512888 w 2363788"/>
                  <a:gd name="connsiteY108" fmla="*/ 638175 h 1797050"/>
                  <a:gd name="connsiteX109" fmla="*/ 1583532 w 2363788"/>
                  <a:gd name="connsiteY109" fmla="*/ 619919 h 1797050"/>
                  <a:gd name="connsiteX110" fmla="*/ 1624013 w 2363788"/>
                  <a:gd name="connsiteY110" fmla="*/ 613569 h 1797050"/>
                  <a:gd name="connsiteX111" fmla="*/ 1624807 w 2363788"/>
                  <a:gd name="connsiteY111" fmla="*/ 587375 h 1797050"/>
                  <a:gd name="connsiteX112" fmla="*/ 1643063 w 2363788"/>
                  <a:gd name="connsiteY112" fmla="*/ 593725 h 1797050"/>
                  <a:gd name="connsiteX113" fmla="*/ 1700213 w 2363788"/>
                  <a:gd name="connsiteY113" fmla="*/ 611981 h 1797050"/>
                  <a:gd name="connsiteX114" fmla="*/ 1705769 w 2363788"/>
                  <a:gd name="connsiteY114" fmla="*/ 575469 h 1797050"/>
                  <a:gd name="connsiteX115" fmla="*/ 1725613 w 2363788"/>
                  <a:gd name="connsiteY115" fmla="*/ 565150 h 1797050"/>
                  <a:gd name="connsiteX116" fmla="*/ 1804988 w 2363788"/>
                  <a:gd name="connsiteY116" fmla="*/ 508000 h 1797050"/>
                  <a:gd name="connsiteX117" fmla="*/ 1887538 w 2363788"/>
                  <a:gd name="connsiteY117" fmla="*/ 485775 h 1797050"/>
                  <a:gd name="connsiteX118" fmla="*/ 1954213 w 2363788"/>
                  <a:gd name="connsiteY118" fmla="*/ 415925 h 1797050"/>
                  <a:gd name="connsiteX119" fmla="*/ 1978819 w 2363788"/>
                  <a:gd name="connsiteY119" fmla="*/ 409575 h 1797050"/>
                  <a:gd name="connsiteX120" fmla="*/ 2008188 w 2363788"/>
                  <a:gd name="connsiteY120" fmla="*/ 396875 h 1797050"/>
                  <a:gd name="connsiteX121" fmla="*/ 2058194 w 2363788"/>
                  <a:gd name="connsiteY121" fmla="*/ 411956 h 1797050"/>
                  <a:gd name="connsiteX122" fmla="*/ 2079626 w 2363788"/>
                  <a:gd name="connsiteY122" fmla="*/ 452437 h 1797050"/>
                  <a:gd name="connsiteX123" fmla="*/ 2135188 w 2363788"/>
                  <a:gd name="connsiteY123" fmla="*/ 504825 h 1797050"/>
                  <a:gd name="connsiteX124" fmla="*/ 2196307 w 2363788"/>
                  <a:gd name="connsiteY124" fmla="*/ 536575 h 1797050"/>
                  <a:gd name="connsiteX125" fmla="*/ 2250282 w 2363788"/>
                  <a:gd name="connsiteY125" fmla="*/ 523081 h 1797050"/>
                  <a:gd name="connsiteX126" fmla="*/ 2267744 w 2363788"/>
                  <a:gd name="connsiteY126" fmla="*/ 531019 h 1797050"/>
                  <a:gd name="connsiteX127" fmla="*/ 2276475 w 2363788"/>
                  <a:gd name="connsiteY127" fmla="*/ 573881 h 1797050"/>
                  <a:gd name="connsiteX128" fmla="*/ 2325688 w 2363788"/>
                  <a:gd name="connsiteY128" fmla="*/ 606425 h 1797050"/>
                  <a:gd name="connsiteX129" fmla="*/ 2363788 w 2363788"/>
                  <a:gd name="connsiteY129" fmla="*/ 644525 h 1797050"/>
                  <a:gd name="connsiteX130" fmla="*/ 2312445 w 2363788"/>
                  <a:gd name="connsiteY130" fmla="*/ 772537 h 1797050"/>
                  <a:gd name="connsiteX131" fmla="*/ 2274888 w 2363788"/>
                  <a:gd name="connsiteY131" fmla="*/ 895350 h 1797050"/>
                  <a:gd name="connsiteX132" fmla="*/ 2249488 w 2363788"/>
                  <a:gd name="connsiteY132" fmla="*/ 949325 h 1797050"/>
                  <a:gd name="connsiteX133" fmla="*/ 2198688 w 2363788"/>
                  <a:gd name="connsiteY133" fmla="*/ 949325 h 1797050"/>
                  <a:gd name="connsiteX134" fmla="*/ 2176463 w 2363788"/>
                  <a:gd name="connsiteY134" fmla="*/ 993775 h 1797050"/>
                  <a:gd name="connsiteX135" fmla="*/ 2176463 w 2363788"/>
                  <a:gd name="connsiteY135" fmla="*/ 993775 h 1797050"/>
                  <a:gd name="connsiteX136" fmla="*/ 2182813 w 2363788"/>
                  <a:gd name="connsiteY136" fmla="*/ 1022350 h 1797050"/>
                  <a:gd name="connsiteX137" fmla="*/ 2147888 w 2363788"/>
                  <a:gd name="connsiteY137" fmla="*/ 1031875 h 1797050"/>
                  <a:gd name="connsiteX138" fmla="*/ 2097088 w 2363788"/>
                  <a:gd name="connsiteY138" fmla="*/ 1019175 h 1797050"/>
                  <a:gd name="connsiteX139" fmla="*/ 2103438 w 2363788"/>
                  <a:gd name="connsiteY139" fmla="*/ 1073150 h 1797050"/>
                  <a:gd name="connsiteX140" fmla="*/ 2116138 w 2363788"/>
                  <a:gd name="connsiteY140" fmla="*/ 1117600 h 1797050"/>
                  <a:gd name="connsiteX141" fmla="*/ 2052638 w 2363788"/>
                  <a:gd name="connsiteY141" fmla="*/ 1152525 h 1797050"/>
                  <a:gd name="connsiteX142" fmla="*/ 2068513 w 2363788"/>
                  <a:gd name="connsiteY142" fmla="*/ 1174750 h 1797050"/>
                  <a:gd name="connsiteX143" fmla="*/ 2049463 w 2363788"/>
                  <a:gd name="connsiteY143" fmla="*/ 1196975 h 1797050"/>
                  <a:gd name="connsiteX144" fmla="*/ 1970088 w 2363788"/>
                  <a:gd name="connsiteY144" fmla="*/ 1171575 h 1797050"/>
                  <a:gd name="connsiteX145" fmla="*/ 1944688 w 2363788"/>
                  <a:gd name="connsiteY145" fmla="*/ 1187450 h 1797050"/>
                  <a:gd name="connsiteX146" fmla="*/ 1909763 w 2363788"/>
                  <a:gd name="connsiteY146" fmla="*/ 1187450 h 1797050"/>
                  <a:gd name="connsiteX147" fmla="*/ 1909763 w 2363788"/>
                  <a:gd name="connsiteY147" fmla="*/ 1247775 h 1797050"/>
                  <a:gd name="connsiteX148" fmla="*/ 1925638 w 2363788"/>
                  <a:gd name="connsiteY148" fmla="*/ 1263650 h 1797050"/>
                  <a:gd name="connsiteX149" fmla="*/ 1935163 w 2363788"/>
                  <a:gd name="connsiteY149" fmla="*/ 1279525 h 1797050"/>
                  <a:gd name="connsiteX150" fmla="*/ 1944688 w 2363788"/>
                  <a:gd name="connsiteY150" fmla="*/ 1279525 h 1797050"/>
                  <a:gd name="connsiteX151" fmla="*/ 1935163 w 2363788"/>
                  <a:gd name="connsiteY151" fmla="*/ 1304925 h 1797050"/>
                  <a:gd name="connsiteX152" fmla="*/ 1954213 w 2363788"/>
                  <a:gd name="connsiteY152" fmla="*/ 1320800 h 1797050"/>
                  <a:gd name="connsiteX153" fmla="*/ 1951038 w 2363788"/>
                  <a:gd name="connsiteY153" fmla="*/ 1336675 h 1797050"/>
                  <a:gd name="connsiteX154" fmla="*/ 1906588 w 2363788"/>
                  <a:gd name="connsiteY154" fmla="*/ 1336675 h 1797050"/>
                  <a:gd name="connsiteX155" fmla="*/ 1903413 w 2363788"/>
                  <a:gd name="connsiteY155" fmla="*/ 1387475 h 1797050"/>
                  <a:gd name="connsiteX156" fmla="*/ 1903413 w 2363788"/>
                  <a:gd name="connsiteY156" fmla="*/ 1387475 h 1797050"/>
                  <a:gd name="connsiteX157" fmla="*/ 1903413 w 2363788"/>
                  <a:gd name="connsiteY157" fmla="*/ 1406525 h 1797050"/>
                  <a:gd name="connsiteX158" fmla="*/ 1938338 w 2363788"/>
                  <a:gd name="connsiteY158" fmla="*/ 1447800 h 1797050"/>
                  <a:gd name="connsiteX159" fmla="*/ 1992313 w 2363788"/>
                  <a:gd name="connsiteY159" fmla="*/ 1447800 h 1797050"/>
                  <a:gd name="connsiteX160" fmla="*/ 2062163 w 2363788"/>
                  <a:gd name="connsiteY160" fmla="*/ 1476375 h 1797050"/>
                  <a:gd name="connsiteX161" fmla="*/ 2062163 w 2363788"/>
                  <a:gd name="connsiteY161" fmla="*/ 1504950 h 1797050"/>
                  <a:gd name="connsiteX162" fmla="*/ 2036763 w 2363788"/>
                  <a:gd name="connsiteY162" fmla="*/ 1571625 h 1797050"/>
                  <a:gd name="connsiteX163" fmla="*/ 2065338 w 2363788"/>
                  <a:gd name="connsiteY163" fmla="*/ 1587500 h 1797050"/>
                  <a:gd name="connsiteX164" fmla="*/ 2106613 w 2363788"/>
                  <a:gd name="connsiteY164" fmla="*/ 1660525 h 1797050"/>
                  <a:gd name="connsiteX165" fmla="*/ 2055813 w 2363788"/>
                  <a:gd name="connsiteY165" fmla="*/ 1736725 h 1797050"/>
                  <a:gd name="connsiteX166" fmla="*/ 2030413 w 2363788"/>
                  <a:gd name="connsiteY166" fmla="*/ 1730375 h 1797050"/>
                  <a:gd name="connsiteX167" fmla="*/ 2008188 w 2363788"/>
                  <a:gd name="connsiteY167" fmla="*/ 1717675 h 1797050"/>
                  <a:gd name="connsiteX168" fmla="*/ 2001838 w 2363788"/>
                  <a:gd name="connsiteY168" fmla="*/ 1736725 h 1797050"/>
                  <a:gd name="connsiteX169" fmla="*/ 1960563 w 2363788"/>
                  <a:gd name="connsiteY169" fmla="*/ 1746250 h 1797050"/>
                  <a:gd name="connsiteX170" fmla="*/ 1954213 w 2363788"/>
                  <a:gd name="connsiteY170" fmla="*/ 1778000 h 1797050"/>
                  <a:gd name="connsiteX171" fmla="*/ 1903413 w 2363788"/>
                  <a:gd name="connsiteY171" fmla="*/ 1797050 h 1797050"/>
                  <a:gd name="connsiteX172" fmla="*/ 1881188 w 2363788"/>
                  <a:gd name="connsiteY172" fmla="*/ 1758950 h 1797050"/>
                  <a:gd name="connsiteX173" fmla="*/ 1843088 w 2363788"/>
                  <a:gd name="connsiteY173" fmla="*/ 1768475 h 1797050"/>
                  <a:gd name="connsiteX174" fmla="*/ 1846263 w 2363788"/>
                  <a:gd name="connsiteY174" fmla="*/ 1730375 h 1797050"/>
                  <a:gd name="connsiteX175" fmla="*/ 1827213 w 2363788"/>
                  <a:gd name="connsiteY175" fmla="*/ 1704975 h 1797050"/>
                  <a:gd name="connsiteX176" fmla="*/ 1862138 w 2363788"/>
                  <a:gd name="connsiteY176" fmla="*/ 1685925 h 1797050"/>
                  <a:gd name="connsiteX177" fmla="*/ 1804988 w 2363788"/>
                  <a:gd name="connsiteY177" fmla="*/ 1666875 h 1797050"/>
                  <a:gd name="connsiteX178" fmla="*/ 1792288 w 2363788"/>
                  <a:gd name="connsiteY178" fmla="*/ 1692275 h 1797050"/>
                  <a:gd name="connsiteX179" fmla="*/ 1747838 w 2363788"/>
                  <a:gd name="connsiteY179" fmla="*/ 1711325 h 1797050"/>
                  <a:gd name="connsiteX180" fmla="*/ 1741488 w 2363788"/>
                  <a:gd name="connsiteY180" fmla="*/ 1733550 h 1797050"/>
                  <a:gd name="connsiteX181" fmla="*/ 1725613 w 2363788"/>
                  <a:gd name="connsiteY181" fmla="*/ 1739900 h 1797050"/>
                  <a:gd name="connsiteX182" fmla="*/ 1703388 w 2363788"/>
                  <a:gd name="connsiteY182" fmla="*/ 1739900 h 1797050"/>
                  <a:gd name="connsiteX183" fmla="*/ 1716088 w 2363788"/>
                  <a:gd name="connsiteY183" fmla="*/ 1704975 h 1797050"/>
                  <a:gd name="connsiteX184" fmla="*/ 1741488 w 2363788"/>
                  <a:gd name="connsiteY184" fmla="*/ 1679575 h 1797050"/>
                  <a:gd name="connsiteX185" fmla="*/ 1731963 w 2363788"/>
                  <a:gd name="connsiteY185" fmla="*/ 1654175 h 1797050"/>
                  <a:gd name="connsiteX186" fmla="*/ 1709738 w 2363788"/>
                  <a:gd name="connsiteY186" fmla="*/ 1654175 h 1797050"/>
                  <a:gd name="connsiteX187" fmla="*/ 1697038 w 2363788"/>
                  <a:gd name="connsiteY187" fmla="*/ 1679575 h 1797050"/>
                  <a:gd name="connsiteX188" fmla="*/ 1665288 w 2363788"/>
                  <a:gd name="connsiteY188" fmla="*/ 1685925 h 1797050"/>
                  <a:gd name="connsiteX189" fmla="*/ 1630363 w 2363788"/>
                  <a:gd name="connsiteY189" fmla="*/ 1698625 h 1797050"/>
                  <a:gd name="connsiteX190" fmla="*/ 1601788 w 2363788"/>
                  <a:gd name="connsiteY190" fmla="*/ 1670050 h 1797050"/>
                  <a:gd name="connsiteX191" fmla="*/ 1598613 w 2363788"/>
                  <a:gd name="connsiteY191" fmla="*/ 1635125 h 1797050"/>
                  <a:gd name="connsiteX192" fmla="*/ 1570038 w 2363788"/>
                  <a:gd name="connsiteY192" fmla="*/ 1619250 h 1797050"/>
                  <a:gd name="connsiteX193" fmla="*/ 1560513 w 2363788"/>
                  <a:gd name="connsiteY193" fmla="*/ 1584325 h 1797050"/>
                  <a:gd name="connsiteX194" fmla="*/ 1519238 w 2363788"/>
                  <a:gd name="connsiteY194" fmla="*/ 1555750 h 1797050"/>
                  <a:gd name="connsiteX195" fmla="*/ 1500188 w 2363788"/>
                  <a:gd name="connsiteY195" fmla="*/ 1558925 h 1797050"/>
                  <a:gd name="connsiteX196" fmla="*/ 1468438 w 2363788"/>
                  <a:gd name="connsiteY196" fmla="*/ 1603375 h 1797050"/>
                  <a:gd name="connsiteX197" fmla="*/ 1420813 w 2363788"/>
                  <a:gd name="connsiteY197" fmla="*/ 1622425 h 1797050"/>
                  <a:gd name="connsiteX198" fmla="*/ 1395413 w 2363788"/>
                  <a:gd name="connsiteY198" fmla="*/ 1587500 h 1797050"/>
                  <a:gd name="connsiteX199" fmla="*/ 1370013 w 2363788"/>
                  <a:gd name="connsiteY199" fmla="*/ 1587500 h 1797050"/>
                  <a:gd name="connsiteX200" fmla="*/ 1271588 w 2363788"/>
                  <a:gd name="connsiteY200" fmla="*/ 1511300 h 1797050"/>
                  <a:gd name="connsiteX201" fmla="*/ 1277938 w 2363788"/>
                  <a:gd name="connsiteY201" fmla="*/ 1463675 h 1797050"/>
                  <a:gd name="connsiteX202" fmla="*/ 1239838 w 2363788"/>
                  <a:gd name="connsiteY202" fmla="*/ 1457325 h 1797050"/>
                  <a:gd name="connsiteX203" fmla="*/ 1223963 w 2363788"/>
                  <a:gd name="connsiteY203" fmla="*/ 1482725 h 1797050"/>
                  <a:gd name="connsiteX204" fmla="*/ 1189038 w 2363788"/>
                  <a:gd name="connsiteY204" fmla="*/ 1482725 h 1797050"/>
                  <a:gd name="connsiteX205" fmla="*/ 1141413 w 2363788"/>
                  <a:gd name="connsiteY205" fmla="*/ 1460500 h 1797050"/>
                  <a:gd name="connsiteX206" fmla="*/ 1093788 w 2363788"/>
                  <a:gd name="connsiteY206" fmla="*/ 1495425 h 1797050"/>
                  <a:gd name="connsiteX207" fmla="*/ 1100138 w 2363788"/>
                  <a:gd name="connsiteY207" fmla="*/ 1511300 h 1797050"/>
                  <a:gd name="connsiteX208" fmla="*/ 1081088 w 2363788"/>
                  <a:gd name="connsiteY208" fmla="*/ 1530350 h 1797050"/>
                  <a:gd name="connsiteX209" fmla="*/ 1036638 w 2363788"/>
                  <a:gd name="connsiteY209" fmla="*/ 1530350 h 1797050"/>
                  <a:gd name="connsiteX210" fmla="*/ 1008063 w 2363788"/>
                  <a:gd name="connsiteY210" fmla="*/ 1574800 h 1797050"/>
                  <a:gd name="connsiteX211" fmla="*/ 960438 w 2363788"/>
                  <a:gd name="connsiteY211" fmla="*/ 1571625 h 1797050"/>
                  <a:gd name="connsiteX212" fmla="*/ 954088 w 2363788"/>
                  <a:gd name="connsiteY212" fmla="*/ 1587500 h 1797050"/>
                  <a:gd name="connsiteX213" fmla="*/ 966788 w 2363788"/>
                  <a:gd name="connsiteY213" fmla="*/ 1670050 h 1797050"/>
                  <a:gd name="connsiteX214" fmla="*/ 941388 w 2363788"/>
                  <a:gd name="connsiteY214" fmla="*/ 1714500 h 1797050"/>
                  <a:gd name="connsiteX215" fmla="*/ 903288 w 2363788"/>
                  <a:gd name="connsiteY215" fmla="*/ 1720850 h 1797050"/>
                  <a:gd name="connsiteX216" fmla="*/ 900113 w 2363788"/>
                  <a:gd name="connsiteY216" fmla="*/ 1746250 h 1797050"/>
                  <a:gd name="connsiteX217" fmla="*/ 871538 w 2363788"/>
                  <a:gd name="connsiteY217" fmla="*/ 1746250 h 1797050"/>
                  <a:gd name="connsiteX218" fmla="*/ 855663 w 2363788"/>
                  <a:gd name="connsiteY218" fmla="*/ 1758950 h 1797050"/>
                  <a:gd name="connsiteX219" fmla="*/ 849313 w 2363788"/>
                  <a:gd name="connsiteY219" fmla="*/ 1771650 h 1797050"/>
                  <a:gd name="connsiteX220" fmla="*/ 830263 w 2363788"/>
                  <a:gd name="connsiteY220" fmla="*/ 1765300 h 1797050"/>
                  <a:gd name="connsiteX221" fmla="*/ 820738 w 2363788"/>
                  <a:gd name="connsiteY221" fmla="*/ 1752600 h 1797050"/>
                  <a:gd name="connsiteX222" fmla="*/ 792163 w 2363788"/>
                  <a:gd name="connsiteY222" fmla="*/ 1771650 h 1797050"/>
                  <a:gd name="connsiteX223" fmla="*/ 693738 w 2363788"/>
                  <a:gd name="connsiteY223" fmla="*/ 1701800 h 1797050"/>
                  <a:gd name="connsiteX224" fmla="*/ 652463 w 2363788"/>
                  <a:gd name="connsiteY224" fmla="*/ 1720850 h 1797050"/>
                  <a:gd name="connsiteX225" fmla="*/ 617538 w 2363788"/>
                  <a:gd name="connsiteY225" fmla="*/ 1685925 h 1797050"/>
                  <a:gd name="connsiteX226" fmla="*/ 582613 w 2363788"/>
                  <a:gd name="connsiteY226" fmla="*/ 1689100 h 1797050"/>
                  <a:gd name="connsiteX227" fmla="*/ 573088 w 2363788"/>
                  <a:gd name="connsiteY227" fmla="*/ 1609725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96888 w 2363788"/>
                  <a:gd name="connsiteY2" fmla="*/ 1574800 h 1797050"/>
                  <a:gd name="connsiteX3" fmla="*/ 487363 w 2363788"/>
                  <a:gd name="connsiteY3" fmla="*/ 1584325 h 1797050"/>
                  <a:gd name="connsiteX4" fmla="*/ 458788 w 2363788"/>
                  <a:gd name="connsiteY4" fmla="*/ 1558925 h 1797050"/>
                  <a:gd name="connsiteX5" fmla="*/ 419100 w 2363788"/>
                  <a:gd name="connsiteY5" fmla="*/ 1532731 h 1797050"/>
                  <a:gd name="connsiteX6" fmla="*/ 400844 w 2363788"/>
                  <a:gd name="connsiteY6" fmla="*/ 1527969 h 1797050"/>
                  <a:gd name="connsiteX7" fmla="*/ 363538 w 2363788"/>
                  <a:gd name="connsiteY7" fmla="*/ 1498600 h 1797050"/>
                  <a:gd name="connsiteX8" fmla="*/ 338138 w 2363788"/>
                  <a:gd name="connsiteY8" fmla="*/ 1490663 h 1797050"/>
                  <a:gd name="connsiteX9" fmla="*/ 300038 w 2363788"/>
                  <a:gd name="connsiteY9" fmla="*/ 1444625 h 1797050"/>
                  <a:gd name="connsiteX10" fmla="*/ 271463 w 2363788"/>
                  <a:gd name="connsiteY10" fmla="*/ 1444625 h 1797050"/>
                  <a:gd name="connsiteX11" fmla="*/ 271463 w 2363788"/>
                  <a:gd name="connsiteY11" fmla="*/ 1411287 h 1797050"/>
                  <a:gd name="connsiteX12" fmla="*/ 258763 w 2363788"/>
                  <a:gd name="connsiteY12" fmla="*/ 1387475 h 1797050"/>
                  <a:gd name="connsiteX13" fmla="*/ 258763 w 2363788"/>
                  <a:gd name="connsiteY13" fmla="*/ 1327150 h 1797050"/>
                  <a:gd name="connsiteX14" fmla="*/ 277813 w 2363788"/>
                  <a:gd name="connsiteY14" fmla="*/ 1209675 h 1797050"/>
                  <a:gd name="connsiteX15" fmla="*/ 258763 w 2363788"/>
                  <a:gd name="connsiteY15" fmla="*/ 1162050 h 1797050"/>
                  <a:gd name="connsiteX16" fmla="*/ 278607 w 2363788"/>
                  <a:gd name="connsiteY16" fmla="*/ 1121569 h 1797050"/>
                  <a:gd name="connsiteX17" fmla="*/ 258763 w 2363788"/>
                  <a:gd name="connsiteY17" fmla="*/ 1066800 h 1797050"/>
                  <a:gd name="connsiteX18" fmla="*/ 258763 w 2363788"/>
                  <a:gd name="connsiteY18" fmla="*/ 1025525 h 1797050"/>
                  <a:gd name="connsiteX19" fmla="*/ 227013 w 2363788"/>
                  <a:gd name="connsiteY19" fmla="*/ 984250 h 1797050"/>
                  <a:gd name="connsiteX20" fmla="*/ 246063 w 2363788"/>
                  <a:gd name="connsiteY20" fmla="*/ 949325 h 1797050"/>
                  <a:gd name="connsiteX21" fmla="*/ 246063 w 2363788"/>
                  <a:gd name="connsiteY21" fmla="*/ 911225 h 1797050"/>
                  <a:gd name="connsiteX22" fmla="*/ 284163 w 2363788"/>
                  <a:gd name="connsiteY22" fmla="*/ 897731 h 1797050"/>
                  <a:gd name="connsiteX23" fmla="*/ 328613 w 2363788"/>
                  <a:gd name="connsiteY23" fmla="*/ 904081 h 1797050"/>
                  <a:gd name="connsiteX24" fmla="*/ 334963 w 2363788"/>
                  <a:gd name="connsiteY24" fmla="*/ 849313 h 1797050"/>
                  <a:gd name="connsiteX25" fmla="*/ 354013 w 2363788"/>
                  <a:gd name="connsiteY25" fmla="*/ 812800 h 1797050"/>
                  <a:gd name="connsiteX26" fmla="*/ 404812 w 2363788"/>
                  <a:gd name="connsiteY26" fmla="*/ 819150 h 1797050"/>
                  <a:gd name="connsiteX27" fmla="*/ 442913 w 2363788"/>
                  <a:gd name="connsiteY27" fmla="*/ 784225 h 1797050"/>
                  <a:gd name="connsiteX28" fmla="*/ 442913 w 2363788"/>
                  <a:gd name="connsiteY28" fmla="*/ 733425 h 1797050"/>
                  <a:gd name="connsiteX29" fmla="*/ 472282 w 2363788"/>
                  <a:gd name="connsiteY29" fmla="*/ 700881 h 1797050"/>
                  <a:gd name="connsiteX30" fmla="*/ 420688 w 2363788"/>
                  <a:gd name="connsiteY30" fmla="*/ 682625 h 1797050"/>
                  <a:gd name="connsiteX31" fmla="*/ 391319 w 2363788"/>
                  <a:gd name="connsiteY31" fmla="*/ 654844 h 1797050"/>
                  <a:gd name="connsiteX32" fmla="*/ 374650 w 2363788"/>
                  <a:gd name="connsiteY32" fmla="*/ 668337 h 1797050"/>
                  <a:gd name="connsiteX33" fmla="*/ 342901 w 2363788"/>
                  <a:gd name="connsiteY33" fmla="*/ 663575 h 1797050"/>
                  <a:gd name="connsiteX34" fmla="*/ 354013 w 2363788"/>
                  <a:gd name="connsiteY34" fmla="*/ 628650 h 1797050"/>
                  <a:gd name="connsiteX35" fmla="*/ 341313 w 2363788"/>
                  <a:gd name="connsiteY35" fmla="*/ 600075 h 1797050"/>
                  <a:gd name="connsiteX36" fmla="*/ 367507 w 2363788"/>
                  <a:gd name="connsiteY36" fmla="*/ 585788 h 1797050"/>
                  <a:gd name="connsiteX37" fmla="*/ 373063 w 2363788"/>
                  <a:gd name="connsiteY37" fmla="*/ 561975 h 1797050"/>
                  <a:gd name="connsiteX38" fmla="*/ 334420 w 2363788"/>
                  <a:gd name="connsiteY38" fmla="*/ 548699 h 1797050"/>
                  <a:gd name="connsiteX39" fmla="*/ 265113 w 2363788"/>
                  <a:gd name="connsiteY39" fmla="*/ 535781 h 1797050"/>
                  <a:gd name="connsiteX40" fmla="*/ 223838 w 2363788"/>
                  <a:gd name="connsiteY40" fmla="*/ 511969 h 1797050"/>
                  <a:gd name="connsiteX41" fmla="*/ 182563 w 2363788"/>
                  <a:gd name="connsiteY41" fmla="*/ 473869 h 1797050"/>
                  <a:gd name="connsiteX42" fmla="*/ 177800 w 2363788"/>
                  <a:gd name="connsiteY42" fmla="*/ 415131 h 1797050"/>
                  <a:gd name="connsiteX43" fmla="*/ 128588 w 2363788"/>
                  <a:gd name="connsiteY43" fmla="*/ 415925 h 1797050"/>
                  <a:gd name="connsiteX44" fmla="*/ 92869 w 2363788"/>
                  <a:gd name="connsiteY44" fmla="*/ 403225 h 1797050"/>
                  <a:gd name="connsiteX45" fmla="*/ 77788 w 2363788"/>
                  <a:gd name="connsiteY45" fmla="*/ 422275 h 1797050"/>
                  <a:gd name="connsiteX46" fmla="*/ 39688 w 2363788"/>
                  <a:gd name="connsiteY46" fmla="*/ 420688 h 1797050"/>
                  <a:gd name="connsiteX47" fmla="*/ 0 w 2363788"/>
                  <a:gd name="connsiteY47" fmla="*/ 381794 h 1797050"/>
                  <a:gd name="connsiteX48" fmla="*/ 33338 w 2363788"/>
                  <a:gd name="connsiteY48" fmla="*/ 350838 h 1797050"/>
                  <a:gd name="connsiteX49" fmla="*/ 14288 w 2363788"/>
                  <a:gd name="connsiteY49" fmla="*/ 339725 h 1797050"/>
                  <a:gd name="connsiteX50" fmla="*/ 14288 w 2363788"/>
                  <a:gd name="connsiteY50" fmla="*/ 304800 h 1797050"/>
                  <a:gd name="connsiteX51" fmla="*/ 39688 w 2363788"/>
                  <a:gd name="connsiteY51" fmla="*/ 294481 h 1797050"/>
                  <a:gd name="connsiteX52" fmla="*/ 25400 w 2363788"/>
                  <a:gd name="connsiteY52" fmla="*/ 259556 h 1797050"/>
                  <a:gd name="connsiteX53" fmla="*/ 65883 w 2363788"/>
                  <a:gd name="connsiteY53" fmla="*/ 256381 h 1797050"/>
                  <a:gd name="connsiteX54" fmla="*/ 111126 w 2363788"/>
                  <a:gd name="connsiteY54" fmla="*/ 238125 h 1797050"/>
                  <a:gd name="connsiteX55" fmla="*/ 127794 w 2363788"/>
                  <a:gd name="connsiteY55" fmla="*/ 222250 h 1797050"/>
                  <a:gd name="connsiteX56" fmla="*/ 130969 w 2363788"/>
                  <a:gd name="connsiteY56" fmla="*/ 196057 h 1797050"/>
                  <a:gd name="connsiteX57" fmla="*/ 163513 w 2363788"/>
                  <a:gd name="connsiteY57" fmla="*/ 196850 h 1797050"/>
                  <a:gd name="connsiteX58" fmla="*/ 169863 w 2363788"/>
                  <a:gd name="connsiteY58" fmla="*/ 164306 h 1797050"/>
                  <a:gd name="connsiteX59" fmla="*/ 188913 w 2363788"/>
                  <a:gd name="connsiteY59" fmla="*/ 163513 h 1797050"/>
                  <a:gd name="connsiteX60" fmla="*/ 196057 w 2363788"/>
                  <a:gd name="connsiteY60" fmla="*/ 100806 h 1797050"/>
                  <a:gd name="connsiteX61" fmla="*/ 251619 w 2363788"/>
                  <a:gd name="connsiteY61" fmla="*/ 107950 h 1797050"/>
                  <a:gd name="connsiteX62" fmla="*/ 296863 w 2363788"/>
                  <a:gd name="connsiteY62" fmla="*/ 104775 h 1797050"/>
                  <a:gd name="connsiteX63" fmla="*/ 335757 w 2363788"/>
                  <a:gd name="connsiteY63" fmla="*/ 100807 h 1797050"/>
                  <a:gd name="connsiteX64" fmla="*/ 349251 w 2363788"/>
                  <a:gd name="connsiteY64" fmla="*/ 113507 h 1797050"/>
                  <a:gd name="connsiteX65" fmla="*/ 379412 w 2363788"/>
                  <a:gd name="connsiteY65" fmla="*/ 125413 h 1797050"/>
                  <a:gd name="connsiteX66" fmla="*/ 401638 w 2363788"/>
                  <a:gd name="connsiteY66" fmla="*/ 107950 h 1797050"/>
                  <a:gd name="connsiteX67" fmla="*/ 404813 w 2363788"/>
                  <a:gd name="connsiteY67" fmla="*/ 107950 h 1797050"/>
                  <a:gd name="connsiteX68" fmla="*/ 411163 w 2363788"/>
                  <a:gd name="connsiteY68" fmla="*/ 120650 h 1797050"/>
                  <a:gd name="connsiteX69" fmla="*/ 430213 w 2363788"/>
                  <a:gd name="connsiteY69" fmla="*/ 120650 h 1797050"/>
                  <a:gd name="connsiteX70" fmla="*/ 438151 w 2363788"/>
                  <a:gd name="connsiteY70" fmla="*/ 102394 h 1797050"/>
                  <a:gd name="connsiteX71" fmla="*/ 366713 w 2363788"/>
                  <a:gd name="connsiteY71" fmla="*/ 55563 h 1797050"/>
                  <a:gd name="connsiteX72" fmla="*/ 385763 w 2363788"/>
                  <a:gd name="connsiteY72" fmla="*/ 43656 h 1797050"/>
                  <a:gd name="connsiteX73" fmla="*/ 434976 w 2363788"/>
                  <a:gd name="connsiteY73" fmla="*/ 42862 h 1797050"/>
                  <a:gd name="connsiteX74" fmla="*/ 455613 w 2363788"/>
                  <a:gd name="connsiteY74" fmla="*/ 63500 h 1797050"/>
                  <a:gd name="connsiteX75" fmla="*/ 513557 w 2363788"/>
                  <a:gd name="connsiteY75" fmla="*/ 75406 h 1797050"/>
                  <a:gd name="connsiteX76" fmla="*/ 608013 w 2363788"/>
                  <a:gd name="connsiteY76" fmla="*/ 22225 h 1797050"/>
                  <a:gd name="connsiteX77" fmla="*/ 640557 w 2363788"/>
                  <a:gd name="connsiteY77" fmla="*/ 31750 h 1797050"/>
                  <a:gd name="connsiteX78" fmla="*/ 646113 w 2363788"/>
                  <a:gd name="connsiteY78" fmla="*/ 0 h 1797050"/>
                  <a:gd name="connsiteX79" fmla="*/ 716757 w 2363788"/>
                  <a:gd name="connsiteY79" fmla="*/ 5556 h 1797050"/>
                  <a:gd name="connsiteX80" fmla="*/ 725488 w 2363788"/>
                  <a:gd name="connsiteY80" fmla="*/ 31750 h 1797050"/>
                  <a:gd name="connsiteX81" fmla="*/ 752476 w 2363788"/>
                  <a:gd name="connsiteY81" fmla="*/ 63500 h 1797050"/>
                  <a:gd name="connsiteX82" fmla="*/ 767556 w 2363788"/>
                  <a:gd name="connsiteY82" fmla="*/ 44450 h 1797050"/>
                  <a:gd name="connsiteX83" fmla="*/ 808038 w 2363788"/>
                  <a:gd name="connsiteY83" fmla="*/ 41275 h 1797050"/>
                  <a:gd name="connsiteX84" fmla="*/ 827088 w 2363788"/>
                  <a:gd name="connsiteY84" fmla="*/ 34925 h 1797050"/>
                  <a:gd name="connsiteX85" fmla="*/ 846138 w 2363788"/>
                  <a:gd name="connsiteY85" fmla="*/ 6350 h 1797050"/>
                  <a:gd name="connsiteX86" fmla="*/ 889794 w 2363788"/>
                  <a:gd name="connsiteY86" fmla="*/ 12700 h 1797050"/>
                  <a:gd name="connsiteX87" fmla="*/ 902494 w 2363788"/>
                  <a:gd name="connsiteY87" fmla="*/ 83344 h 1797050"/>
                  <a:gd name="connsiteX88" fmla="*/ 954088 w 2363788"/>
                  <a:gd name="connsiteY88" fmla="*/ 123825 h 1797050"/>
                  <a:gd name="connsiteX89" fmla="*/ 998538 w 2363788"/>
                  <a:gd name="connsiteY89" fmla="*/ 203200 h 1797050"/>
                  <a:gd name="connsiteX90" fmla="*/ 1039020 w 2363788"/>
                  <a:gd name="connsiteY90" fmla="*/ 228600 h 1797050"/>
                  <a:gd name="connsiteX91" fmla="*/ 1075532 w 2363788"/>
                  <a:gd name="connsiteY91" fmla="*/ 230981 h 1797050"/>
                  <a:gd name="connsiteX92" fmla="*/ 1130830 w 2363788"/>
                  <a:gd name="connsiteY92" fmla="*/ 283633 h 1797050"/>
                  <a:gd name="connsiteX93" fmla="*/ 1171046 w 2363788"/>
                  <a:gd name="connsiteY93" fmla="*/ 281517 h 1797050"/>
                  <a:gd name="connsiteX94" fmla="*/ 1208088 w 2363788"/>
                  <a:gd name="connsiteY94" fmla="*/ 317500 h 1797050"/>
                  <a:gd name="connsiteX95" fmla="*/ 1208088 w 2363788"/>
                  <a:gd name="connsiteY95" fmla="*/ 346075 h 1797050"/>
                  <a:gd name="connsiteX96" fmla="*/ 1281113 w 2363788"/>
                  <a:gd name="connsiteY96" fmla="*/ 384175 h 1797050"/>
                  <a:gd name="connsiteX97" fmla="*/ 1303338 w 2363788"/>
                  <a:gd name="connsiteY97" fmla="*/ 416983 h 1797050"/>
                  <a:gd name="connsiteX98" fmla="*/ 1284288 w 2363788"/>
                  <a:gd name="connsiteY98" fmla="*/ 460375 h 1797050"/>
                  <a:gd name="connsiteX99" fmla="*/ 1338263 w 2363788"/>
                  <a:gd name="connsiteY99" fmla="*/ 504825 h 1797050"/>
                  <a:gd name="connsiteX100" fmla="*/ 1380332 w 2363788"/>
                  <a:gd name="connsiteY100" fmla="*/ 503238 h 1797050"/>
                  <a:gd name="connsiteX101" fmla="*/ 1404938 w 2363788"/>
                  <a:gd name="connsiteY101" fmla="*/ 530225 h 1797050"/>
                  <a:gd name="connsiteX102" fmla="*/ 1435895 w 2363788"/>
                  <a:gd name="connsiteY102" fmla="*/ 526475 h 1797050"/>
                  <a:gd name="connsiteX103" fmla="*/ 1470026 w 2363788"/>
                  <a:gd name="connsiteY103" fmla="*/ 548578 h 1797050"/>
                  <a:gd name="connsiteX104" fmla="*/ 1493838 w 2363788"/>
                  <a:gd name="connsiteY104" fmla="*/ 590550 h 1797050"/>
                  <a:gd name="connsiteX105" fmla="*/ 1481932 w 2363788"/>
                  <a:gd name="connsiteY105" fmla="*/ 612775 h 1797050"/>
                  <a:gd name="connsiteX106" fmla="*/ 1452563 w 2363788"/>
                  <a:gd name="connsiteY106" fmla="*/ 622300 h 1797050"/>
                  <a:gd name="connsiteX107" fmla="*/ 1512888 w 2363788"/>
                  <a:gd name="connsiteY107" fmla="*/ 638175 h 1797050"/>
                  <a:gd name="connsiteX108" fmla="*/ 1583532 w 2363788"/>
                  <a:gd name="connsiteY108" fmla="*/ 619919 h 1797050"/>
                  <a:gd name="connsiteX109" fmla="*/ 1624013 w 2363788"/>
                  <a:gd name="connsiteY109" fmla="*/ 613569 h 1797050"/>
                  <a:gd name="connsiteX110" fmla="*/ 1624807 w 2363788"/>
                  <a:gd name="connsiteY110" fmla="*/ 587375 h 1797050"/>
                  <a:gd name="connsiteX111" fmla="*/ 1643063 w 2363788"/>
                  <a:gd name="connsiteY111" fmla="*/ 593725 h 1797050"/>
                  <a:gd name="connsiteX112" fmla="*/ 1700213 w 2363788"/>
                  <a:gd name="connsiteY112" fmla="*/ 611981 h 1797050"/>
                  <a:gd name="connsiteX113" fmla="*/ 1705769 w 2363788"/>
                  <a:gd name="connsiteY113" fmla="*/ 575469 h 1797050"/>
                  <a:gd name="connsiteX114" fmla="*/ 1725613 w 2363788"/>
                  <a:gd name="connsiteY114" fmla="*/ 565150 h 1797050"/>
                  <a:gd name="connsiteX115" fmla="*/ 1804988 w 2363788"/>
                  <a:gd name="connsiteY115" fmla="*/ 508000 h 1797050"/>
                  <a:gd name="connsiteX116" fmla="*/ 1887538 w 2363788"/>
                  <a:gd name="connsiteY116" fmla="*/ 485775 h 1797050"/>
                  <a:gd name="connsiteX117" fmla="*/ 1954213 w 2363788"/>
                  <a:gd name="connsiteY117" fmla="*/ 415925 h 1797050"/>
                  <a:gd name="connsiteX118" fmla="*/ 1978819 w 2363788"/>
                  <a:gd name="connsiteY118" fmla="*/ 409575 h 1797050"/>
                  <a:gd name="connsiteX119" fmla="*/ 2008188 w 2363788"/>
                  <a:gd name="connsiteY119" fmla="*/ 396875 h 1797050"/>
                  <a:gd name="connsiteX120" fmla="*/ 2058194 w 2363788"/>
                  <a:gd name="connsiteY120" fmla="*/ 411956 h 1797050"/>
                  <a:gd name="connsiteX121" fmla="*/ 2079626 w 2363788"/>
                  <a:gd name="connsiteY121" fmla="*/ 452437 h 1797050"/>
                  <a:gd name="connsiteX122" fmla="*/ 2135188 w 2363788"/>
                  <a:gd name="connsiteY122" fmla="*/ 504825 h 1797050"/>
                  <a:gd name="connsiteX123" fmla="*/ 2196307 w 2363788"/>
                  <a:gd name="connsiteY123" fmla="*/ 536575 h 1797050"/>
                  <a:gd name="connsiteX124" fmla="*/ 2250282 w 2363788"/>
                  <a:gd name="connsiteY124" fmla="*/ 523081 h 1797050"/>
                  <a:gd name="connsiteX125" fmla="*/ 2267744 w 2363788"/>
                  <a:gd name="connsiteY125" fmla="*/ 531019 h 1797050"/>
                  <a:gd name="connsiteX126" fmla="*/ 2276475 w 2363788"/>
                  <a:gd name="connsiteY126" fmla="*/ 573881 h 1797050"/>
                  <a:gd name="connsiteX127" fmla="*/ 2325688 w 2363788"/>
                  <a:gd name="connsiteY127" fmla="*/ 606425 h 1797050"/>
                  <a:gd name="connsiteX128" fmla="*/ 2363788 w 2363788"/>
                  <a:gd name="connsiteY128" fmla="*/ 644525 h 1797050"/>
                  <a:gd name="connsiteX129" fmla="*/ 2312445 w 2363788"/>
                  <a:gd name="connsiteY129" fmla="*/ 772537 h 1797050"/>
                  <a:gd name="connsiteX130" fmla="*/ 2274888 w 2363788"/>
                  <a:gd name="connsiteY130" fmla="*/ 895350 h 1797050"/>
                  <a:gd name="connsiteX131" fmla="*/ 2249488 w 2363788"/>
                  <a:gd name="connsiteY131" fmla="*/ 949325 h 1797050"/>
                  <a:gd name="connsiteX132" fmla="*/ 2198688 w 2363788"/>
                  <a:gd name="connsiteY132" fmla="*/ 949325 h 1797050"/>
                  <a:gd name="connsiteX133" fmla="*/ 2176463 w 2363788"/>
                  <a:gd name="connsiteY133" fmla="*/ 993775 h 1797050"/>
                  <a:gd name="connsiteX134" fmla="*/ 2176463 w 2363788"/>
                  <a:gd name="connsiteY134" fmla="*/ 993775 h 1797050"/>
                  <a:gd name="connsiteX135" fmla="*/ 2182813 w 2363788"/>
                  <a:gd name="connsiteY135" fmla="*/ 1022350 h 1797050"/>
                  <a:gd name="connsiteX136" fmla="*/ 2147888 w 2363788"/>
                  <a:gd name="connsiteY136" fmla="*/ 1031875 h 1797050"/>
                  <a:gd name="connsiteX137" fmla="*/ 2097088 w 2363788"/>
                  <a:gd name="connsiteY137" fmla="*/ 1019175 h 1797050"/>
                  <a:gd name="connsiteX138" fmla="*/ 2103438 w 2363788"/>
                  <a:gd name="connsiteY138" fmla="*/ 1073150 h 1797050"/>
                  <a:gd name="connsiteX139" fmla="*/ 2116138 w 2363788"/>
                  <a:gd name="connsiteY139" fmla="*/ 1117600 h 1797050"/>
                  <a:gd name="connsiteX140" fmla="*/ 2052638 w 2363788"/>
                  <a:gd name="connsiteY140" fmla="*/ 1152525 h 1797050"/>
                  <a:gd name="connsiteX141" fmla="*/ 2068513 w 2363788"/>
                  <a:gd name="connsiteY141" fmla="*/ 1174750 h 1797050"/>
                  <a:gd name="connsiteX142" fmla="*/ 2049463 w 2363788"/>
                  <a:gd name="connsiteY142" fmla="*/ 1196975 h 1797050"/>
                  <a:gd name="connsiteX143" fmla="*/ 1970088 w 2363788"/>
                  <a:gd name="connsiteY143" fmla="*/ 1171575 h 1797050"/>
                  <a:gd name="connsiteX144" fmla="*/ 1944688 w 2363788"/>
                  <a:gd name="connsiteY144" fmla="*/ 1187450 h 1797050"/>
                  <a:gd name="connsiteX145" fmla="*/ 1909763 w 2363788"/>
                  <a:gd name="connsiteY145" fmla="*/ 1187450 h 1797050"/>
                  <a:gd name="connsiteX146" fmla="*/ 1909763 w 2363788"/>
                  <a:gd name="connsiteY146" fmla="*/ 1247775 h 1797050"/>
                  <a:gd name="connsiteX147" fmla="*/ 1925638 w 2363788"/>
                  <a:gd name="connsiteY147" fmla="*/ 1263650 h 1797050"/>
                  <a:gd name="connsiteX148" fmla="*/ 1935163 w 2363788"/>
                  <a:gd name="connsiteY148" fmla="*/ 1279525 h 1797050"/>
                  <a:gd name="connsiteX149" fmla="*/ 1944688 w 2363788"/>
                  <a:gd name="connsiteY149" fmla="*/ 1279525 h 1797050"/>
                  <a:gd name="connsiteX150" fmla="*/ 1935163 w 2363788"/>
                  <a:gd name="connsiteY150" fmla="*/ 1304925 h 1797050"/>
                  <a:gd name="connsiteX151" fmla="*/ 1954213 w 2363788"/>
                  <a:gd name="connsiteY151" fmla="*/ 1320800 h 1797050"/>
                  <a:gd name="connsiteX152" fmla="*/ 1951038 w 2363788"/>
                  <a:gd name="connsiteY152" fmla="*/ 1336675 h 1797050"/>
                  <a:gd name="connsiteX153" fmla="*/ 1906588 w 2363788"/>
                  <a:gd name="connsiteY153" fmla="*/ 1336675 h 1797050"/>
                  <a:gd name="connsiteX154" fmla="*/ 1903413 w 2363788"/>
                  <a:gd name="connsiteY154" fmla="*/ 1387475 h 1797050"/>
                  <a:gd name="connsiteX155" fmla="*/ 1903413 w 2363788"/>
                  <a:gd name="connsiteY155" fmla="*/ 1387475 h 1797050"/>
                  <a:gd name="connsiteX156" fmla="*/ 1903413 w 2363788"/>
                  <a:gd name="connsiteY156" fmla="*/ 1406525 h 1797050"/>
                  <a:gd name="connsiteX157" fmla="*/ 1938338 w 2363788"/>
                  <a:gd name="connsiteY157" fmla="*/ 1447800 h 1797050"/>
                  <a:gd name="connsiteX158" fmla="*/ 1992313 w 2363788"/>
                  <a:gd name="connsiteY158" fmla="*/ 1447800 h 1797050"/>
                  <a:gd name="connsiteX159" fmla="*/ 2062163 w 2363788"/>
                  <a:gd name="connsiteY159" fmla="*/ 1476375 h 1797050"/>
                  <a:gd name="connsiteX160" fmla="*/ 2062163 w 2363788"/>
                  <a:gd name="connsiteY160" fmla="*/ 1504950 h 1797050"/>
                  <a:gd name="connsiteX161" fmla="*/ 2036763 w 2363788"/>
                  <a:gd name="connsiteY161" fmla="*/ 1571625 h 1797050"/>
                  <a:gd name="connsiteX162" fmla="*/ 2065338 w 2363788"/>
                  <a:gd name="connsiteY162" fmla="*/ 1587500 h 1797050"/>
                  <a:gd name="connsiteX163" fmla="*/ 2106613 w 2363788"/>
                  <a:gd name="connsiteY163" fmla="*/ 1660525 h 1797050"/>
                  <a:gd name="connsiteX164" fmla="*/ 2055813 w 2363788"/>
                  <a:gd name="connsiteY164" fmla="*/ 1736725 h 1797050"/>
                  <a:gd name="connsiteX165" fmla="*/ 2030413 w 2363788"/>
                  <a:gd name="connsiteY165" fmla="*/ 1730375 h 1797050"/>
                  <a:gd name="connsiteX166" fmla="*/ 2008188 w 2363788"/>
                  <a:gd name="connsiteY166" fmla="*/ 1717675 h 1797050"/>
                  <a:gd name="connsiteX167" fmla="*/ 2001838 w 2363788"/>
                  <a:gd name="connsiteY167" fmla="*/ 1736725 h 1797050"/>
                  <a:gd name="connsiteX168" fmla="*/ 1960563 w 2363788"/>
                  <a:gd name="connsiteY168" fmla="*/ 1746250 h 1797050"/>
                  <a:gd name="connsiteX169" fmla="*/ 1954213 w 2363788"/>
                  <a:gd name="connsiteY169" fmla="*/ 1778000 h 1797050"/>
                  <a:gd name="connsiteX170" fmla="*/ 1903413 w 2363788"/>
                  <a:gd name="connsiteY170" fmla="*/ 1797050 h 1797050"/>
                  <a:gd name="connsiteX171" fmla="*/ 1881188 w 2363788"/>
                  <a:gd name="connsiteY171" fmla="*/ 1758950 h 1797050"/>
                  <a:gd name="connsiteX172" fmla="*/ 1843088 w 2363788"/>
                  <a:gd name="connsiteY172" fmla="*/ 1768475 h 1797050"/>
                  <a:gd name="connsiteX173" fmla="*/ 1846263 w 2363788"/>
                  <a:gd name="connsiteY173" fmla="*/ 1730375 h 1797050"/>
                  <a:gd name="connsiteX174" fmla="*/ 1827213 w 2363788"/>
                  <a:gd name="connsiteY174" fmla="*/ 1704975 h 1797050"/>
                  <a:gd name="connsiteX175" fmla="*/ 1862138 w 2363788"/>
                  <a:gd name="connsiteY175" fmla="*/ 1685925 h 1797050"/>
                  <a:gd name="connsiteX176" fmla="*/ 1804988 w 2363788"/>
                  <a:gd name="connsiteY176" fmla="*/ 1666875 h 1797050"/>
                  <a:gd name="connsiteX177" fmla="*/ 1792288 w 2363788"/>
                  <a:gd name="connsiteY177" fmla="*/ 1692275 h 1797050"/>
                  <a:gd name="connsiteX178" fmla="*/ 1747838 w 2363788"/>
                  <a:gd name="connsiteY178" fmla="*/ 1711325 h 1797050"/>
                  <a:gd name="connsiteX179" fmla="*/ 1741488 w 2363788"/>
                  <a:gd name="connsiteY179" fmla="*/ 1733550 h 1797050"/>
                  <a:gd name="connsiteX180" fmla="*/ 1725613 w 2363788"/>
                  <a:gd name="connsiteY180" fmla="*/ 1739900 h 1797050"/>
                  <a:gd name="connsiteX181" fmla="*/ 1703388 w 2363788"/>
                  <a:gd name="connsiteY181" fmla="*/ 1739900 h 1797050"/>
                  <a:gd name="connsiteX182" fmla="*/ 1716088 w 2363788"/>
                  <a:gd name="connsiteY182" fmla="*/ 1704975 h 1797050"/>
                  <a:gd name="connsiteX183" fmla="*/ 1741488 w 2363788"/>
                  <a:gd name="connsiteY183" fmla="*/ 1679575 h 1797050"/>
                  <a:gd name="connsiteX184" fmla="*/ 1731963 w 2363788"/>
                  <a:gd name="connsiteY184" fmla="*/ 1654175 h 1797050"/>
                  <a:gd name="connsiteX185" fmla="*/ 1709738 w 2363788"/>
                  <a:gd name="connsiteY185" fmla="*/ 1654175 h 1797050"/>
                  <a:gd name="connsiteX186" fmla="*/ 1697038 w 2363788"/>
                  <a:gd name="connsiteY186" fmla="*/ 1679575 h 1797050"/>
                  <a:gd name="connsiteX187" fmla="*/ 1665288 w 2363788"/>
                  <a:gd name="connsiteY187" fmla="*/ 1685925 h 1797050"/>
                  <a:gd name="connsiteX188" fmla="*/ 1630363 w 2363788"/>
                  <a:gd name="connsiteY188" fmla="*/ 1698625 h 1797050"/>
                  <a:gd name="connsiteX189" fmla="*/ 1601788 w 2363788"/>
                  <a:gd name="connsiteY189" fmla="*/ 1670050 h 1797050"/>
                  <a:gd name="connsiteX190" fmla="*/ 1598613 w 2363788"/>
                  <a:gd name="connsiteY190" fmla="*/ 1635125 h 1797050"/>
                  <a:gd name="connsiteX191" fmla="*/ 1570038 w 2363788"/>
                  <a:gd name="connsiteY191" fmla="*/ 1619250 h 1797050"/>
                  <a:gd name="connsiteX192" fmla="*/ 1560513 w 2363788"/>
                  <a:gd name="connsiteY192" fmla="*/ 1584325 h 1797050"/>
                  <a:gd name="connsiteX193" fmla="*/ 1519238 w 2363788"/>
                  <a:gd name="connsiteY193" fmla="*/ 1555750 h 1797050"/>
                  <a:gd name="connsiteX194" fmla="*/ 1500188 w 2363788"/>
                  <a:gd name="connsiteY194" fmla="*/ 1558925 h 1797050"/>
                  <a:gd name="connsiteX195" fmla="*/ 1468438 w 2363788"/>
                  <a:gd name="connsiteY195" fmla="*/ 1603375 h 1797050"/>
                  <a:gd name="connsiteX196" fmla="*/ 1420813 w 2363788"/>
                  <a:gd name="connsiteY196" fmla="*/ 1622425 h 1797050"/>
                  <a:gd name="connsiteX197" fmla="*/ 1395413 w 2363788"/>
                  <a:gd name="connsiteY197" fmla="*/ 1587500 h 1797050"/>
                  <a:gd name="connsiteX198" fmla="*/ 1370013 w 2363788"/>
                  <a:gd name="connsiteY198" fmla="*/ 1587500 h 1797050"/>
                  <a:gd name="connsiteX199" fmla="*/ 1271588 w 2363788"/>
                  <a:gd name="connsiteY199" fmla="*/ 1511300 h 1797050"/>
                  <a:gd name="connsiteX200" fmla="*/ 1277938 w 2363788"/>
                  <a:gd name="connsiteY200" fmla="*/ 1463675 h 1797050"/>
                  <a:gd name="connsiteX201" fmla="*/ 1239838 w 2363788"/>
                  <a:gd name="connsiteY201" fmla="*/ 1457325 h 1797050"/>
                  <a:gd name="connsiteX202" fmla="*/ 1223963 w 2363788"/>
                  <a:gd name="connsiteY202" fmla="*/ 1482725 h 1797050"/>
                  <a:gd name="connsiteX203" fmla="*/ 1189038 w 2363788"/>
                  <a:gd name="connsiteY203" fmla="*/ 1482725 h 1797050"/>
                  <a:gd name="connsiteX204" fmla="*/ 1141413 w 2363788"/>
                  <a:gd name="connsiteY204" fmla="*/ 1460500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6638 w 2363788"/>
                  <a:gd name="connsiteY208" fmla="*/ 1530350 h 1797050"/>
                  <a:gd name="connsiteX209" fmla="*/ 1008063 w 2363788"/>
                  <a:gd name="connsiteY209" fmla="*/ 1574800 h 1797050"/>
                  <a:gd name="connsiteX210" fmla="*/ 960438 w 2363788"/>
                  <a:gd name="connsiteY210" fmla="*/ 1571625 h 1797050"/>
                  <a:gd name="connsiteX211" fmla="*/ 954088 w 2363788"/>
                  <a:gd name="connsiteY211" fmla="*/ 1587500 h 1797050"/>
                  <a:gd name="connsiteX212" fmla="*/ 966788 w 2363788"/>
                  <a:gd name="connsiteY212" fmla="*/ 1670050 h 1797050"/>
                  <a:gd name="connsiteX213" fmla="*/ 941388 w 2363788"/>
                  <a:gd name="connsiteY213" fmla="*/ 1714500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49313 w 2363788"/>
                  <a:gd name="connsiteY218" fmla="*/ 1771650 h 1797050"/>
                  <a:gd name="connsiteX219" fmla="*/ 830263 w 2363788"/>
                  <a:gd name="connsiteY219" fmla="*/ 1765300 h 1797050"/>
                  <a:gd name="connsiteX220" fmla="*/ 820738 w 2363788"/>
                  <a:gd name="connsiteY220" fmla="*/ 1752600 h 1797050"/>
                  <a:gd name="connsiteX221" fmla="*/ 792163 w 2363788"/>
                  <a:gd name="connsiteY221" fmla="*/ 1771650 h 1797050"/>
                  <a:gd name="connsiteX222" fmla="*/ 693738 w 2363788"/>
                  <a:gd name="connsiteY222" fmla="*/ 1701800 h 1797050"/>
                  <a:gd name="connsiteX223" fmla="*/ 652463 w 2363788"/>
                  <a:gd name="connsiteY223" fmla="*/ 1720850 h 1797050"/>
                  <a:gd name="connsiteX224" fmla="*/ 617538 w 2363788"/>
                  <a:gd name="connsiteY224" fmla="*/ 1685925 h 1797050"/>
                  <a:gd name="connsiteX225" fmla="*/ 582613 w 2363788"/>
                  <a:gd name="connsiteY225" fmla="*/ 1689100 h 1797050"/>
                  <a:gd name="connsiteX226" fmla="*/ 573088 w 2363788"/>
                  <a:gd name="connsiteY226" fmla="*/ 1609725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7363 w 2363788"/>
                  <a:gd name="connsiteY2" fmla="*/ 1584325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71650 h 1797050"/>
                  <a:gd name="connsiteX221" fmla="*/ 693738 w 2363788"/>
                  <a:gd name="connsiteY221" fmla="*/ 1701800 h 1797050"/>
                  <a:gd name="connsiteX222" fmla="*/ 652463 w 2363788"/>
                  <a:gd name="connsiteY222" fmla="*/ 1720850 h 1797050"/>
                  <a:gd name="connsiteX223" fmla="*/ 617538 w 2363788"/>
                  <a:gd name="connsiteY223" fmla="*/ 1685925 h 1797050"/>
                  <a:gd name="connsiteX224" fmla="*/ 582613 w 2363788"/>
                  <a:gd name="connsiteY224" fmla="*/ 1689100 h 1797050"/>
                  <a:gd name="connsiteX225" fmla="*/ 573088 w 2363788"/>
                  <a:gd name="connsiteY225" fmla="*/ 1609725 h 1797050"/>
                  <a:gd name="connsiteX226" fmla="*/ 525463 w 2363788"/>
                  <a:gd name="connsiteY226" fmla="*/ 1571625 h 1797050"/>
                  <a:gd name="connsiteX0" fmla="*/ 525463 w 2363788"/>
                  <a:gd name="connsiteY0" fmla="*/ 1571625 h 1797050"/>
                  <a:gd name="connsiteX1" fmla="*/ 525463 w 2363788"/>
                  <a:gd name="connsiteY1" fmla="*/ 1571625 h 1797050"/>
                  <a:gd name="connsiteX2" fmla="*/ 485776 w 2363788"/>
                  <a:gd name="connsiteY2" fmla="*/ 1574006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71650 h 1797050"/>
                  <a:gd name="connsiteX221" fmla="*/ 693738 w 2363788"/>
                  <a:gd name="connsiteY221" fmla="*/ 1701800 h 1797050"/>
                  <a:gd name="connsiteX222" fmla="*/ 652463 w 2363788"/>
                  <a:gd name="connsiteY222" fmla="*/ 1720850 h 1797050"/>
                  <a:gd name="connsiteX223" fmla="*/ 617538 w 2363788"/>
                  <a:gd name="connsiteY223" fmla="*/ 1685925 h 1797050"/>
                  <a:gd name="connsiteX224" fmla="*/ 582613 w 2363788"/>
                  <a:gd name="connsiteY224" fmla="*/ 1689100 h 1797050"/>
                  <a:gd name="connsiteX225" fmla="*/ 573088 w 2363788"/>
                  <a:gd name="connsiteY225" fmla="*/ 1609725 h 1797050"/>
                  <a:gd name="connsiteX226" fmla="*/ 525463 w 2363788"/>
                  <a:gd name="connsiteY226"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71650 h 1797050"/>
                  <a:gd name="connsiteX221" fmla="*/ 693738 w 2363788"/>
                  <a:gd name="connsiteY221" fmla="*/ 1701800 h 1797050"/>
                  <a:gd name="connsiteX222" fmla="*/ 652463 w 2363788"/>
                  <a:gd name="connsiteY222" fmla="*/ 1720850 h 1797050"/>
                  <a:gd name="connsiteX223" fmla="*/ 617538 w 2363788"/>
                  <a:gd name="connsiteY223" fmla="*/ 1685925 h 1797050"/>
                  <a:gd name="connsiteX224" fmla="*/ 582613 w 2363788"/>
                  <a:gd name="connsiteY224" fmla="*/ 1689100 h 1797050"/>
                  <a:gd name="connsiteX225" fmla="*/ 573088 w 2363788"/>
                  <a:gd name="connsiteY225" fmla="*/ 1609725 h 1797050"/>
                  <a:gd name="connsiteX226" fmla="*/ 525463 w 2363788"/>
                  <a:gd name="connsiteY226"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71650 h 1797050"/>
                  <a:gd name="connsiteX221" fmla="*/ 693738 w 2363788"/>
                  <a:gd name="connsiteY221" fmla="*/ 1701800 h 1797050"/>
                  <a:gd name="connsiteX222" fmla="*/ 652463 w 2363788"/>
                  <a:gd name="connsiteY222" fmla="*/ 1720850 h 1797050"/>
                  <a:gd name="connsiteX223" fmla="*/ 617538 w 2363788"/>
                  <a:gd name="connsiteY223" fmla="*/ 1685925 h 1797050"/>
                  <a:gd name="connsiteX224" fmla="*/ 582613 w 2363788"/>
                  <a:gd name="connsiteY224" fmla="*/ 1689100 h 1797050"/>
                  <a:gd name="connsiteX225" fmla="*/ 573088 w 2363788"/>
                  <a:gd name="connsiteY225" fmla="*/ 1609725 h 1797050"/>
                  <a:gd name="connsiteX226" fmla="*/ 525463 w 2363788"/>
                  <a:gd name="connsiteY226"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71650 h 1797050"/>
                  <a:gd name="connsiteX221" fmla="*/ 693738 w 2363788"/>
                  <a:gd name="connsiteY221" fmla="*/ 1701800 h 1797050"/>
                  <a:gd name="connsiteX222" fmla="*/ 652463 w 2363788"/>
                  <a:gd name="connsiteY222" fmla="*/ 1720850 h 1797050"/>
                  <a:gd name="connsiteX223" fmla="*/ 617538 w 2363788"/>
                  <a:gd name="connsiteY223" fmla="*/ 1685925 h 1797050"/>
                  <a:gd name="connsiteX224" fmla="*/ 582613 w 2363788"/>
                  <a:gd name="connsiteY224" fmla="*/ 1689100 h 1797050"/>
                  <a:gd name="connsiteX225" fmla="*/ 573088 w 2363788"/>
                  <a:gd name="connsiteY225" fmla="*/ 1609725 h 1797050"/>
                  <a:gd name="connsiteX226" fmla="*/ 525463 w 2363788"/>
                  <a:gd name="connsiteY226"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71650 h 1797050"/>
                  <a:gd name="connsiteX221" fmla="*/ 693738 w 2363788"/>
                  <a:gd name="connsiteY221" fmla="*/ 1701800 h 1797050"/>
                  <a:gd name="connsiteX222" fmla="*/ 652463 w 2363788"/>
                  <a:gd name="connsiteY222" fmla="*/ 1720850 h 1797050"/>
                  <a:gd name="connsiteX223" fmla="*/ 617538 w 2363788"/>
                  <a:gd name="connsiteY223" fmla="*/ 1685925 h 1797050"/>
                  <a:gd name="connsiteX224" fmla="*/ 582613 w 2363788"/>
                  <a:gd name="connsiteY224" fmla="*/ 1689100 h 1797050"/>
                  <a:gd name="connsiteX225" fmla="*/ 573088 w 2363788"/>
                  <a:gd name="connsiteY225" fmla="*/ 1609725 h 1797050"/>
                  <a:gd name="connsiteX226" fmla="*/ 547939 w 2363788"/>
                  <a:gd name="connsiteY226" fmla="*/ 1590893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71650 h 1797050"/>
                  <a:gd name="connsiteX221" fmla="*/ 693738 w 2363788"/>
                  <a:gd name="connsiteY221" fmla="*/ 1701800 h 1797050"/>
                  <a:gd name="connsiteX222" fmla="*/ 652463 w 2363788"/>
                  <a:gd name="connsiteY222" fmla="*/ 1720850 h 1797050"/>
                  <a:gd name="connsiteX223" fmla="*/ 617538 w 2363788"/>
                  <a:gd name="connsiteY223" fmla="*/ 1685925 h 1797050"/>
                  <a:gd name="connsiteX224" fmla="*/ 582613 w 2363788"/>
                  <a:gd name="connsiteY224" fmla="*/ 1689100 h 1797050"/>
                  <a:gd name="connsiteX225" fmla="*/ 573088 w 2363788"/>
                  <a:gd name="connsiteY225" fmla="*/ 1609725 h 1797050"/>
                  <a:gd name="connsiteX226" fmla="*/ 537620 w 2363788"/>
                  <a:gd name="connsiteY226" fmla="*/ 1592480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71650 h 1797050"/>
                  <a:gd name="connsiteX221" fmla="*/ 693738 w 2363788"/>
                  <a:gd name="connsiteY221" fmla="*/ 1701800 h 1797050"/>
                  <a:gd name="connsiteX222" fmla="*/ 652463 w 2363788"/>
                  <a:gd name="connsiteY222" fmla="*/ 1720850 h 1797050"/>
                  <a:gd name="connsiteX223" fmla="*/ 617538 w 2363788"/>
                  <a:gd name="connsiteY223" fmla="*/ 1685925 h 1797050"/>
                  <a:gd name="connsiteX224" fmla="*/ 582613 w 2363788"/>
                  <a:gd name="connsiteY224" fmla="*/ 1689100 h 1797050"/>
                  <a:gd name="connsiteX225" fmla="*/ 573088 w 2363788"/>
                  <a:gd name="connsiteY225" fmla="*/ 1609725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71650 h 1797050"/>
                  <a:gd name="connsiteX221" fmla="*/ 693738 w 2363788"/>
                  <a:gd name="connsiteY221" fmla="*/ 1701800 h 1797050"/>
                  <a:gd name="connsiteX222" fmla="*/ 652463 w 2363788"/>
                  <a:gd name="connsiteY222" fmla="*/ 1720850 h 1797050"/>
                  <a:gd name="connsiteX223" fmla="*/ 617538 w 2363788"/>
                  <a:gd name="connsiteY223" fmla="*/ 1685925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71650 h 1797050"/>
                  <a:gd name="connsiteX221" fmla="*/ 693738 w 2363788"/>
                  <a:gd name="connsiteY221" fmla="*/ 1701800 h 1797050"/>
                  <a:gd name="connsiteX222" fmla="*/ 652463 w 2363788"/>
                  <a:gd name="connsiteY222" fmla="*/ 1720850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71650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0738 w 2363788"/>
                  <a:gd name="connsiteY219" fmla="*/ 1752600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49313 w 2363788"/>
                  <a:gd name="connsiteY217" fmla="*/ 1771650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1388 w 2363788"/>
                  <a:gd name="connsiteY212" fmla="*/ 1714500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6788 w 2363788"/>
                  <a:gd name="connsiteY211" fmla="*/ 1670050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4088 w 2363788"/>
                  <a:gd name="connsiteY210" fmla="*/ 1587500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60438 w 2363788"/>
                  <a:gd name="connsiteY209" fmla="*/ 1571625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58057 w 2363788"/>
                  <a:gd name="connsiteY209" fmla="*/ 1571625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8063 w 2363788"/>
                  <a:gd name="connsiteY208" fmla="*/ 1574800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6638 w 2363788"/>
                  <a:gd name="connsiteY207" fmla="*/ 1530350 h 1797050"/>
                  <a:gd name="connsiteX208" fmla="*/ 1007269 w 2363788"/>
                  <a:gd name="connsiteY208" fmla="*/ 1574800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7269 w 2363788"/>
                  <a:gd name="connsiteY208" fmla="*/ 1574800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0500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41413 w 2363788"/>
                  <a:gd name="connsiteY203" fmla="*/ 1462881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89038 w 2363788"/>
                  <a:gd name="connsiteY202" fmla="*/ 148272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3963 w 2363788"/>
                  <a:gd name="connsiteY201" fmla="*/ 1482725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27389 w 2363788"/>
                  <a:gd name="connsiteY201" fmla="*/ 1470243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71588 w 2363788"/>
                  <a:gd name="connsiteY198" fmla="*/ 1511300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67619 w 2363788"/>
                  <a:gd name="connsiteY198" fmla="*/ 1512888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7500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5413 w 2363788"/>
                  <a:gd name="connsiteY196" fmla="*/ 1587500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402557 w 2363788"/>
                  <a:gd name="connsiteY196" fmla="*/ 1595437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8588 w 2363788"/>
                  <a:gd name="connsiteY196" fmla="*/ 1592262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813 w 2363788"/>
                  <a:gd name="connsiteY195" fmla="*/ 1622425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20019 w 2363788"/>
                  <a:gd name="connsiteY195" fmla="*/ 1619250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19238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30350 w 2363788"/>
                  <a:gd name="connsiteY192" fmla="*/ 153670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70038 w 2363788"/>
                  <a:gd name="connsiteY190" fmla="*/ 1619250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1788 w 2363788"/>
                  <a:gd name="connsiteY188" fmla="*/ 1670050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598613 w 2363788"/>
                  <a:gd name="connsiteY188" fmla="*/ 1669256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5288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038 w 2363788"/>
                  <a:gd name="connsiteY185" fmla="*/ 1679575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1488 w 2363788"/>
                  <a:gd name="connsiteY182" fmla="*/ 1679575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6088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41488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4988 w 2363788"/>
                  <a:gd name="connsiteY175" fmla="*/ 1666875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6263 w 2363788"/>
                  <a:gd name="connsiteY172" fmla="*/ 1730375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3088 w 2363788"/>
                  <a:gd name="connsiteY171" fmla="*/ 1768475 h 1797050"/>
                  <a:gd name="connsiteX172" fmla="*/ 1843088 w 2363788"/>
                  <a:gd name="connsiteY172" fmla="*/ 1731169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7850 w 2363788"/>
                  <a:gd name="connsiteY171" fmla="*/ 1768475 h 1797050"/>
                  <a:gd name="connsiteX172" fmla="*/ 1843088 w 2363788"/>
                  <a:gd name="connsiteY172" fmla="*/ 1731169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7850 w 2363788"/>
                  <a:gd name="connsiteY171" fmla="*/ 1768475 h 1797050"/>
                  <a:gd name="connsiteX172" fmla="*/ 1843882 w 2363788"/>
                  <a:gd name="connsiteY172" fmla="*/ 1731963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81188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6725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188 w 2363788"/>
                  <a:gd name="connsiteY165" fmla="*/ 1717675 h 1797050"/>
                  <a:gd name="connsiteX166" fmla="*/ 2001838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982 w 2363788"/>
                  <a:gd name="connsiteY165" fmla="*/ 1716881 h 1797050"/>
                  <a:gd name="connsiteX166" fmla="*/ 2001838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8982 w 2363788"/>
                  <a:gd name="connsiteY165" fmla="*/ 1716881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00251 w 2363788"/>
                  <a:gd name="connsiteY165" fmla="*/ 1685925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5338 w 2363788"/>
                  <a:gd name="connsiteY161" fmla="*/ 1587500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10570 w 2363788"/>
                  <a:gd name="connsiteY165" fmla="*/ 1715294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8513 w 2363788"/>
                  <a:gd name="connsiteY161" fmla="*/ 1591469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10570 w 2363788"/>
                  <a:gd name="connsiteY165" fmla="*/ 1715294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8513 w 2363788"/>
                  <a:gd name="connsiteY161" fmla="*/ 1591469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10570 w 2363788"/>
                  <a:gd name="connsiteY165" fmla="*/ 1715294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8513 w 2363788"/>
                  <a:gd name="connsiteY161" fmla="*/ 1591469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10570 w 2363788"/>
                  <a:gd name="connsiteY165" fmla="*/ 1715294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2163 w 2363788"/>
                  <a:gd name="connsiteY159" fmla="*/ 1504950 h 1797050"/>
                  <a:gd name="connsiteX160" fmla="*/ 2036763 w 2363788"/>
                  <a:gd name="connsiteY160" fmla="*/ 1571625 h 1797050"/>
                  <a:gd name="connsiteX161" fmla="*/ 2068513 w 2363788"/>
                  <a:gd name="connsiteY161" fmla="*/ 1591469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10570 w 2363788"/>
                  <a:gd name="connsiteY165" fmla="*/ 1715294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1369 w 2363788"/>
                  <a:gd name="connsiteY159" fmla="*/ 1504950 h 1797050"/>
                  <a:gd name="connsiteX160" fmla="*/ 2036763 w 2363788"/>
                  <a:gd name="connsiteY160" fmla="*/ 1571625 h 1797050"/>
                  <a:gd name="connsiteX161" fmla="*/ 2068513 w 2363788"/>
                  <a:gd name="connsiteY161" fmla="*/ 1591469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10570 w 2363788"/>
                  <a:gd name="connsiteY165" fmla="*/ 1715294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92313 w 2363788"/>
                  <a:gd name="connsiteY157" fmla="*/ 1447800 h 1797050"/>
                  <a:gd name="connsiteX158" fmla="*/ 2062163 w 2363788"/>
                  <a:gd name="connsiteY158" fmla="*/ 1476375 h 1797050"/>
                  <a:gd name="connsiteX159" fmla="*/ 2061369 w 2363788"/>
                  <a:gd name="connsiteY159" fmla="*/ 1504950 h 1797050"/>
                  <a:gd name="connsiteX160" fmla="*/ 2036763 w 2363788"/>
                  <a:gd name="connsiteY160" fmla="*/ 1571625 h 1797050"/>
                  <a:gd name="connsiteX161" fmla="*/ 2068513 w 2363788"/>
                  <a:gd name="connsiteY161" fmla="*/ 1591469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10570 w 2363788"/>
                  <a:gd name="connsiteY165" fmla="*/ 1715294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87551 w 2363788"/>
                  <a:gd name="connsiteY157" fmla="*/ 1444625 h 1797050"/>
                  <a:gd name="connsiteX158" fmla="*/ 2062163 w 2363788"/>
                  <a:gd name="connsiteY158" fmla="*/ 1476375 h 1797050"/>
                  <a:gd name="connsiteX159" fmla="*/ 2061369 w 2363788"/>
                  <a:gd name="connsiteY159" fmla="*/ 1504950 h 1797050"/>
                  <a:gd name="connsiteX160" fmla="*/ 2036763 w 2363788"/>
                  <a:gd name="connsiteY160" fmla="*/ 1571625 h 1797050"/>
                  <a:gd name="connsiteX161" fmla="*/ 2068513 w 2363788"/>
                  <a:gd name="connsiteY161" fmla="*/ 1591469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10570 w 2363788"/>
                  <a:gd name="connsiteY165" fmla="*/ 1715294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7800 h 1797050"/>
                  <a:gd name="connsiteX157" fmla="*/ 1987551 w 2363788"/>
                  <a:gd name="connsiteY157" fmla="*/ 1444625 h 1797050"/>
                  <a:gd name="connsiteX158" fmla="*/ 2062163 w 2363788"/>
                  <a:gd name="connsiteY158" fmla="*/ 1476375 h 1797050"/>
                  <a:gd name="connsiteX159" fmla="*/ 2061369 w 2363788"/>
                  <a:gd name="connsiteY159" fmla="*/ 1504950 h 1797050"/>
                  <a:gd name="connsiteX160" fmla="*/ 2036763 w 2363788"/>
                  <a:gd name="connsiteY160" fmla="*/ 1571625 h 1797050"/>
                  <a:gd name="connsiteX161" fmla="*/ 2068513 w 2363788"/>
                  <a:gd name="connsiteY161" fmla="*/ 1591469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10570 w 2363788"/>
                  <a:gd name="connsiteY165" fmla="*/ 1715294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387475 h 1797050"/>
                  <a:gd name="connsiteX155" fmla="*/ 1903413 w 2363788"/>
                  <a:gd name="connsiteY155" fmla="*/ 1406525 h 1797050"/>
                  <a:gd name="connsiteX156" fmla="*/ 1938338 w 2363788"/>
                  <a:gd name="connsiteY156" fmla="*/ 1446212 h 1797050"/>
                  <a:gd name="connsiteX157" fmla="*/ 1987551 w 2363788"/>
                  <a:gd name="connsiteY157" fmla="*/ 1444625 h 1797050"/>
                  <a:gd name="connsiteX158" fmla="*/ 2062163 w 2363788"/>
                  <a:gd name="connsiteY158" fmla="*/ 1476375 h 1797050"/>
                  <a:gd name="connsiteX159" fmla="*/ 2061369 w 2363788"/>
                  <a:gd name="connsiteY159" fmla="*/ 1504950 h 1797050"/>
                  <a:gd name="connsiteX160" fmla="*/ 2036763 w 2363788"/>
                  <a:gd name="connsiteY160" fmla="*/ 1571625 h 1797050"/>
                  <a:gd name="connsiteX161" fmla="*/ 2068513 w 2363788"/>
                  <a:gd name="connsiteY161" fmla="*/ 1591469 h 1797050"/>
                  <a:gd name="connsiteX162" fmla="*/ 2106613 w 2363788"/>
                  <a:gd name="connsiteY162" fmla="*/ 1660525 h 1797050"/>
                  <a:gd name="connsiteX163" fmla="*/ 2055813 w 2363788"/>
                  <a:gd name="connsiteY163" fmla="*/ 1736725 h 1797050"/>
                  <a:gd name="connsiteX164" fmla="*/ 2030413 w 2363788"/>
                  <a:gd name="connsiteY164" fmla="*/ 1730375 h 1797050"/>
                  <a:gd name="connsiteX165" fmla="*/ 2010570 w 2363788"/>
                  <a:gd name="connsiteY165" fmla="*/ 1715294 h 1797050"/>
                  <a:gd name="connsiteX166" fmla="*/ 2003425 w 2363788"/>
                  <a:gd name="connsiteY166" fmla="*/ 1735931 h 1797050"/>
                  <a:gd name="connsiteX167" fmla="*/ 1960563 w 2363788"/>
                  <a:gd name="connsiteY167" fmla="*/ 1746250 h 1797050"/>
                  <a:gd name="connsiteX168" fmla="*/ 1954213 w 2363788"/>
                  <a:gd name="connsiteY168" fmla="*/ 1778000 h 1797050"/>
                  <a:gd name="connsiteX169" fmla="*/ 1903413 w 2363788"/>
                  <a:gd name="connsiteY169" fmla="*/ 1797050 h 1797050"/>
                  <a:gd name="connsiteX170" fmla="*/ 1878013 w 2363788"/>
                  <a:gd name="connsiteY170" fmla="*/ 1758950 h 1797050"/>
                  <a:gd name="connsiteX171" fmla="*/ 1847850 w 2363788"/>
                  <a:gd name="connsiteY171" fmla="*/ 1768475 h 1797050"/>
                  <a:gd name="connsiteX172" fmla="*/ 1843088 w 2363788"/>
                  <a:gd name="connsiteY172" fmla="*/ 1735138 h 1797050"/>
                  <a:gd name="connsiteX173" fmla="*/ 1827213 w 2363788"/>
                  <a:gd name="connsiteY173" fmla="*/ 1704975 h 1797050"/>
                  <a:gd name="connsiteX174" fmla="*/ 1862138 w 2363788"/>
                  <a:gd name="connsiteY174" fmla="*/ 1685925 h 1797050"/>
                  <a:gd name="connsiteX175" fmla="*/ 1808163 w 2363788"/>
                  <a:gd name="connsiteY175" fmla="*/ 1665287 h 1797050"/>
                  <a:gd name="connsiteX176" fmla="*/ 1792288 w 2363788"/>
                  <a:gd name="connsiteY176" fmla="*/ 1692275 h 1797050"/>
                  <a:gd name="connsiteX177" fmla="*/ 1747838 w 2363788"/>
                  <a:gd name="connsiteY177" fmla="*/ 1711325 h 1797050"/>
                  <a:gd name="connsiteX178" fmla="*/ 1739107 w 2363788"/>
                  <a:gd name="connsiteY178" fmla="*/ 1733550 h 1797050"/>
                  <a:gd name="connsiteX179" fmla="*/ 1725613 w 2363788"/>
                  <a:gd name="connsiteY179" fmla="*/ 1739900 h 1797050"/>
                  <a:gd name="connsiteX180" fmla="*/ 1703388 w 2363788"/>
                  <a:gd name="connsiteY180" fmla="*/ 1739900 h 1797050"/>
                  <a:gd name="connsiteX181" fmla="*/ 1714501 w 2363788"/>
                  <a:gd name="connsiteY181" fmla="*/ 1704975 h 1797050"/>
                  <a:gd name="connsiteX182" fmla="*/ 1740694 w 2363788"/>
                  <a:gd name="connsiteY182" fmla="*/ 1677194 h 1797050"/>
                  <a:gd name="connsiteX183" fmla="*/ 1731963 w 2363788"/>
                  <a:gd name="connsiteY183" fmla="*/ 1654175 h 1797050"/>
                  <a:gd name="connsiteX184" fmla="*/ 1709738 w 2363788"/>
                  <a:gd name="connsiteY184" fmla="*/ 1654175 h 1797050"/>
                  <a:gd name="connsiteX185" fmla="*/ 1697832 w 2363788"/>
                  <a:gd name="connsiteY185" fmla="*/ 1678781 h 1797050"/>
                  <a:gd name="connsiteX186" fmla="*/ 1661319 w 2363788"/>
                  <a:gd name="connsiteY186" fmla="*/ 1685925 h 1797050"/>
                  <a:gd name="connsiteX187" fmla="*/ 1630363 w 2363788"/>
                  <a:gd name="connsiteY187" fmla="*/ 1698625 h 1797050"/>
                  <a:gd name="connsiteX188" fmla="*/ 1600994 w 2363788"/>
                  <a:gd name="connsiteY188" fmla="*/ 1667669 h 1797050"/>
                  <a:gd name="connsiteX189" fmla="*/ 1598613 w 2363788"/>
                  <a:gd name="connsiteY189" fmla="*/ 1635125 h 1797050"/>
                  <a:gd name="connsiteX190" fmla="*/ 1568450 w 2363788"/>
                  <a:gd name="connsiteY190" fmla="*/ 1616869 h 1797050"/>
                  <a:gd name="connsiteX191" fmla="*/ 1560513 w 2363788"/>
                  <a:gd name="connsiteY191" fmla="*/ 1584325 h 1797050"/>
                  <a:gd name="connsiteX192" fmla="*/ 1523206 w 2363788"/>
                  <a:gd name="connsiteY192" fmla="*/ 1555750 h 1797050"/>
                  <a:gd name="connsiteX193" fmla="*/ 1500188 w 2363788"/>
                  <a:gd name="connsiteY193" fmla="*/ 1558925 h 1797050"/>
                  <a:gd name="connsiteX194" fmla="*/ 1468438 w 2363788"/>
                  <a:gd name="connsiteY194" fmla="*/ 1603375 h 1797050"/>
                  <a:gd name="connsiteX195" fmla="*/ 1419225 w 2363788"/>
                  <a:gd name="connsiteY195" fmla="*/ 1621631 h 1797050"/>
                  <a:gd name="connsiteX196" fmla="*/ 1398588 w 2363788"/>
                  <a:gd name="connsiteY196" fmla="*/ 1593849 h 1797050"/>
                  <a:gd name="connsiteX197" fmla="*/ 1370013 w 2363788"/>
                  <a:gd name="connsiteY197" fmla="*/ 1585912 h 1797050"/>
                  <a:gd name="connsiteX198" fmla="*/ 1266825 w 2363788"/>
                  <a:gd name="connsiteY198" fmla="*/ 1514475 h 1797050"/>
                  <a:gd name="connsiteX199" fmla="*/ 1277938 w 2363788"/>
                  <a:gd name="connsiteY199" fmla="*/ 1463675 h 1797050"/>
                  <a:gd name="connsiteX200" fmla="*/ 1239838 w 2363788"/>
                  <a:gd name="connsiteY200" fmla="*/ 1457325 h 1797050"/>
                  <a:gd name="connsiteX201" fmla="*/ 1233739 w 2363788"/>
                  <a:gd name="connsiteY201" fmla="*/ 1472624 h 1797050"/>
                  <a:gd name="connsiteX202" fmla="*/ 1212851 w 2363788"/>
                  <a:gd name="connsiteY202" fmla="*/ 1481931 h 1797050"/>
                  <a:gd name="connsiteX203" fmla="*/ 1175544 w 2363788"/>
                  <a:gd name="connsiteY203" fmla="*/ 1476375 h 1797050"/>
                  <a:gd name="connsiteX204" fmla="*/ 1139826 w 2363788"/>
                  <a:gd name="connsiteY204" fmla="*/ 1462087 h 1797050"/>
                  <a:gd name="connsiteX205" fmla="*/ 1093788 w 2363788"/>
                  <a:gd name="connsiteY205" fmla="*/ 1495425 h 1797050"/>
                  <a:gd name="connsiteX206" fmla="*/ 1100138 w 2363788"/>
                  <a:gd name="connsiteY206" fmla="*/ 1511300 h 1797050"/>
                  <a:gd name="connsiteX207" fmla="*/ 1081088 w 2363788"/>
                  <a:gd name="connsiteY207" fmla="*/ 1530350 h 1797050"/>
                  <a:gd name="connsiteX208" fmla="*/ 1035051 w 2363788"/>
                  <a:gd name="connsiteY208" fmla="*/ 1531937 h 1797050"/>
                  <a:gd name="connsiteX209" fmla="*/ 1006475 w 2363788"/>
                  <a:gd name="connsiteY209" fmla="*/ 1575594 h 1797050"/>
                  <a:gd name="connsiteX210" fmla="*/ 958057 w 2363788"/>
                  <a:gd name="connsiteY210" fmla="*/ 1569244 h 1797050"/>
                  <a:gd name="connsiteX211" fmla="*/ 952500 w 2363788"/>
                  <a:gd name="connsiteY211" fmla="*/ 1584325 h 1797050"/>
                  <a:gd name="connsiteX212" fmla="*/ 965201 w 2363788"/>
                  <a:gd name="connsiteY212" fmla="*/ 1669256 h 1797050"/>
                  <a:gd name="connsiteX213" fmla="*/ 940594 w 2363788"/>
                  <a:gd name="connsiteY213" fmla="*/ 1709738 h 1797050"/>
                  <a:gd name="connsiteX214" fmla="*/ 903288 w 2363788"/>
                  <a:gd name="connsiteY214" fmla="*/ 1720850 h 1797050"/>
                  <a:gd name="connsiteX215" fmla="*/ 900113 w 2363788"/>
                  <a:gd name="connsiteY215" fmla="*/ 1746250 h 1797050"/>
                  <a:gd name="connsiteX216" fmla="*/ 871538 w 2363788"/>
                  <a:gd name="connsiteY216" fmla="*/ 1746250 h 1797050"/>
                  <a:gd name="connsiteX217" fmla="*/ 855663 w 2363788"/>
                  <a:gd name="connsiteY217" fmla="*/ 1758950 h 1797050"/>
                  <a:gd name="connsiteX218" fmla="*/ 850900 w 2363788"/>
                  <a:gd name="connsiteY218" fmla="*/ 1773238 h 1797050"/>
                  <a:gd name="connsiteX219" fmla="*/ 830263 w 2363788"/>
                  <a:gd name="connsiteY219" fmla="*/ 1765300 h 1797050"/>
                  <a:gd name="connsiteX220" fmla="*/ 821532 w 2363788"/>
                  <a:gd name="connsiteY220" fmla="*/ 1753394 h 1797050"/>
                  <a:gd name="connsiteX221" fmla="*/ 792163 w 2363788"/>
                  <a:gd name="connsiteY221" fmla="*/ 1767681 h 1797050"/>
                  <a:gd name="connsiteX222" fmla="*/ 693738 w 2363788"/>
                  <a:gd name="connsiteY222" fmla="*/ 1701800 h 1797050"/>
                  <a:gd name="connsiteX223" fmla="*/ 651669 w 2363788"/>
                  <a:gd name="connsiteY223" fmla="*/ 1716881 h 1797050"/>
                  <a:gd name="connsiteX224" fmla="*/ 623094 w 2363788"/>
                  <a:gd name="connsiteY224" fmla="*/ 1689894 h 1797050"/>
                  <a:gd name="connsiteX225" fmla="*/ 582613 w 2363788"/>
                  <a:gd name="connsiteY225" fmla="*/ 1689100 h 1797050"/>
                  <a:gd name="connsiteX226" fmla="*/ 573088 w 2363788"/>
                  <a:gd name="connsiteY226" fmla="*/ 1608138 h 1797050"/>
                  <a:gd name="connsiteX227" fmla="*/ 538414 w 2363788"/>
                  <a:gd name="connsiteY227" fmla="*/ 1594861 h 1797050"/>
                  <a:gd name="connsiteX228" fmla="*/ 525463 w 2363788"/>
                  <a:gd name="connsiteY228"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6588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1038 w 2363788"/>
                  <a:gd name="connsiteY151" fmla="*/ 1336675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4688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7450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10557 w 2363788"/>
                  <a:gd name="connsiteY144" fmla="*/ 1186656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93006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4688 w 2363788"/>
                  <a:gd name="connsiteY143" fmla="*/ 1187450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0088 w 2363788"/>
                  <a:gd name="connsiteY142" fmla="*/ 1171575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4750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99469 w 2363788"/>
                  <a:gd name="connsiteY140" fmla="*/ 1175544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2638 w 2363788"/>
                  <a:gd name="connsiteY139" fmla="*/ 1152525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16138 w 2363788"/>
                  <a:gd name="connsiteY138" fmla="*/ 1117600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3438 w 2363788"/>
                  <a:gd name="connsiteY137" fmla="*/ 1073150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088 w 2363788"/>
                  <a:gd name="connsiteY136" fmla="*/ 1019175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47888 w 2363788"/>
                  <a:gd name="connsiteY135" fmla="*/ 1031875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813 w 2363788"/>
                  <a:gd name="connsiteY134" fmla="*/ 1022350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214563 w 2363788"/>
                  <a:gd name="connsiteY134" fmla="*/ 1033462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8688 w 2363788"/>
                  <a:gd name="connsiteY131" fmla="*/ 949325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197894 w 2363788"/>
                  <a:gd name="connsiteY131" fmla="*/ 947737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8194 w 2363788"/>
                  <a:gd name="connsiteY119" fmla="*/ 411956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7538 w 2363788"/>
                  <a:gd name="connsiteY115" fmla="*/ 485775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99444 w 2363788"/>
                  <a:gd name="connsiteY115" fmla="*/ 5119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3 w 2363788"/>
                  <a:gd name="connsiteY113" fmla="*/ 565150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30375 w 2363788"/>
                  <a:gd name="connsiteY113" fmla="*/ 592931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30375 w 2363788"/>
                  <a:gd name="connsiteY113" fmla="*/ 592931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5895 w 2363788"/>
                  <a:gd name="connsiteY101" fmla="*/ 526475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8088 w 2363788"/>
                  <a:gd name="connsiteY93" fmla="*/ 317500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2225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7294 w 2363788"/>
                  <a:gd name="connsiteY93" fmla="*/ 319881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9600 w 2363788"/>
                  <a:gd name="connsiteY75" fmla="*/ 794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7294 w 2363788"/>
                  <a:gd name="connsiteY93" fmla="*/ 319881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5400 w 2363788"/>
                  <a:gd name="connsiteY51" fmla="*/ 2595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6194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7294 w 2363788"/>
                  <a:gd name="connsiteY93" fmla="*/ 319881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794 w 2363788"/>
                  <a:gd name="connsiteY51" fmla="*/ 246856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6194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7294 w 2363788"/>
                  <a:gd name="connsiteY93" fmla="*/ 319881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4800 h 1797050"/>
                  <a:gd name="connsiteX50" fmla="*/ 39688 w 2363788"/>
                  <a:gd name="connsiteY50" fmla="*/ 294481 h 1797050"/>
                  <a:gd name="connsiteX51" fmla="*/ 27782 w 2363788"/>
                  <a:gd name="connsiteY51" fmla="*/ 263525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6194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7294 w 2363788"/>
                  <a:gd name="connsiteY93" fmla="*/ 319881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4250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7975 h 1797050"/>
                  <a:gd name="connsiteX50" fmla="*/ 39688 w 2363788"/>
                  <a:gd name="connsiteY50" fmla="*/ 294481 h 1797050"/>
                  <a:gd name="connsiteX51" fmla="*/ 27782 w 2363788"/>
                  <a:gd name="connsiteY51" fmla="*/ 263525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6194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7294 w 2363788"/>
                  <a:gd name="connsiteY93" fmla="*/ 319881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6631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7975 h 1797050"/>
                  <a:gd name="connsiteX50" fmla="*/ 39688 w 2363788"/>
                  <a:gd name="connsiteY50" fmla="*/ 294481 h 1797050"/>
                  <a:gd name="connsiteX51" fmla="*/ 27782 w 2363788"/>
                  <a:gd name="connsiteY51" fmla="*/ 263525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6194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7294 w 2363788"/>
                  <a:gd name="connsiteY93" fmla="*/ 319881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3088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6631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7975 h 1797050"/>
                  <a:gd name="connsiteX50" fmla="*/ 39688 w 2363788"/>
                  <a:gd name="connsiteY50" fmla="*/ 294481 h 1797050"/>
                  <a:gd name="connsiteX51" fmla="*/ 27782 w 2363788"/>
                  <a:gd name="connsiteY51" fmla="*/ 263525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6194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7294 w 2363788"/>
                  <a:gd name="connsiteY93" fmla="*/ 319881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2294 w 2363788"/>
                  <a:gd name="connsiteY225" fmla="*/ 1608138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6631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7975 h 1797050"/>
                  <a:gd name="connsiteX50" fmla="*/ 39688 w 2363788"/>
                  <a:gd name="connsiteY50" fmla="*/ 294481 h 1797050"/>
                  <a:gd name="connsiteX51" fmla="*/ 27782 w 2363788"/>
                  <a:gd name="connsiteY51" fmla="*/ 263525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6194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7294 w 2363788"/>
                  <a:gd name="connsiteY93" fmla="*/ 319881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56419 w 2363788"/>
                  <a:gd name="connsiteY225" fmla="*/ 1619251 h 1797050"/>
                  <a:gd name="connsiteX226" fmla="*/ 538414 w 2363788"/>
                  <a:gd name="connsiteY226" fmla="*/ 1594861 h 1797050"/>
                  <a:gd name="connsiteX227" fmla="*/ 525463 w 2363788"/>
                  <a:gd name="connsiteY227" fmla="*/ 1571625 h 1797050"/>
                  <a:gd name="connsiteX0" fmla="*/ 525463 w 2363788"/>
                  <a:gd name="connsiteY0" fmla="*/ 1571625 h 1797050"/>
                  <a:gd name="connsiteX1" fmla="*/ 525463 w 2363788"/>
                  <a:gd name="connsiteY1" fmla="*/ 1571625 h 1797050"/>
                  <a:gd name="connsiteX2" fmla="*/ 488951 w 2363788"/>
                  <a:gd name="connsiteY2" fmla="*/ 1577181 h 1797050"/>
                  <a:gd name="connsiteX3" fmla="*/ 458788 w 2363788"/>
                  <a:gd name="connsiteY3" fmla="*/ 1558925 h 1797050"/>
                  <a:gd name="connsiteX4" fmla="*/ 419100 w 2363788"/>
                  <a:gd name="connsiteY4" fmla="*/ 1532731 h 1797050"/>
                  <a:gd name="connsiteX5" fmla="*/ 400844 w 2363788"/>
                  <a:gd name="connsiteY5" fmla="*/ 1527969 h 1797050"/>
                  <a:gd name="connsiteX6" fmla="*/ 363538 w 2363788"/>
                  <a:gd name="connsiteY6" fmla="*/ 1498600 h 1797050"/>
                  <a:gd name="connsiteX7" fmla="*/ 338138 w 2363788"/>
                  <a:gd name="connsiteY7" fmla="*/ 1490663 h 1797050"/>
                  <a:gd name="connsiteX8" fmla="*/ 300038 w 2363788"/>
                  <a:gd name="connsiteY8" fmla="*/ 1444625 h 1797050"/>
                  <a:gd name="connsiteX9" fmla="*/ 271463 w 2363788"/>
                  <a:gd name="connsiteY9" fmla="*/ 1444625 h 1797050"/>
                  <a:gd name="connsiteX10" fmla="*/ 271463 w 2363788"/>
                  <a:gd name="connsiteY10" fmla="*/ 1411287 h 1797050"/>
                  <a:gd name="connsiteX11" fmla="*/ 258763 w 2363788"/>
                  <a:gd name="connsiteY11" fmla="*/ 1387475 h 1797050"/>
                  <a:gd name="connsiteX12" fmla="*/ 258763 w 2363788"/>
                  <a:gd name="connsiteY12" fmla="*/ 1327150 h 1797050"/>
                  <a:gd name="connsiteX13" fmla="*/ 277813 w 2363788"/>
                  <a:gd name="connsiteY13" fmla="*/ 1209675 h 1797050"/>
                  <a:gd name="connsiteX14" fmla="*/ 258763 w 2363788"/>
                  <a:gd name="connsiteY14" fmla="*/ 1162050 h 1797050"/>
                  <a:gd name="connsiteX15" fmla="*/ 278607 w 2363788"/>
                  <a:gd name="connsiteY15" fmla="*/ 1121569 h 1797050"/>
                  <a:gd name="connsiteX16" fmla="*/ 258763 w 2363788"/>
                  <a:gd name="connsiteY16" fmla="*/ 1066800 h 1797050"/>
                  <a:gd name="connsiteX17" fmla="*/ 258763 w 2363788"/>
                  <a:gd name="connsiteY17" fmla="*/ 1025525 h 1797050"/>
                  <a:gd name="connsiteX18" fmla="*/ 227013 w 2363788"/>
                  <a:gd name="connsiteY18" fmla="*/ 986631 h 1797050"/>
                  <a:gd name="connsiteX19" fmla="*/ 246063 w 2363788"/>
                  <a:gd name="connsiteY19" fmla="*/ 949325 h 1797050"/>
                  <a:gd name="connsiteX20" fmla="*/ 246063 w 2363788"/>
                  <a:gd name="connsiteY20" fmla="*/ 911225 h 1797050"/>
                  <a:gd name="connsiteX21" fmla="*/ 284163 w 2363788"/>
                  <a:gd name="connsiteY21" fmla="*/ 897731 h 1797050"/>
                  <a:gd name="connsiteX22" fmla="*/ 328613 w 2363788"/>
                  <a:gd name="connsiteY22" fmla="*/ 904081 h 1797050"/>
                  <a:gd name="connsiteX23" fmla="*/ 334963 w 2363788"/>
                  <a:gd name="connsiteY23" fmla="*/ 849313 h 1797050"/>
                  <a:gd name="connsiteX24" fmla="*/ 354013 w 2363788"/>
                  <a:gd name="connsiteY24" fmla="*/ 812800 h 1797050"/>
                  <a:gd name="connsiteX25" fmla="*/ 404812 w 2363788"/>
                  <a:gd name="connsiteY25" fmla="*/ 819150 h 1797050"/>
                  <a:gd name="connsiteX26" fmla="*/ 442913 w 2363788"/>
                  <a:gd name="connsiteY26" fmla="*/ 784225 h 1797050"/>
                  <a:gd name="connsiteX27" fmla="*/ 442913 w 2363788"/>
                  <a:gd name="connsiteY27" fmla="*/ 733425 h 1797050"/>
                  <a:gd name="connsiteX28" fmla="*/ 472282 w 2363788"/>
                  <a:gd name="connsiteY28" fmla="*/ 700881 h 1797050"/>
                  <a:gd name="connsiteX29" fmla="*/ 420688 w 2363788"/>
                  <a:gd name="connsiteY29" fmla="*/ 682625 h 1797050"/>
                  <a:gd name="connsiteX30" fmla="*/ 391319 w 2363788"/>
                  <a:gd name="connsiteY30" fmla="*/ 654844 h 1797050"/>
                  <a:gd name="connsiteX31" fmla="*/ 374650 w 2363788"/>
                  <a:gd name="connsiteY31" fmla="*/ 668337 h 1797050"/>
                  <a:gd name="connsiteX32" fmla="*/ 342901 w 2363788"/>
                  <a:gd name="connsiteY32" fmla="*/ 663575 h 1797050"/>
                  <a:gd name="connsiteX33" fmla="*/ 354013 w 2363788"/>
                  <a:gd name="connsiteY33" fmla="*/ 628650 h 1797050"/>
                  <a:gd name="connsiteX34" fmla="*/ 341313 w 2363788"/>
                  <a:gd name="connsiteY34" fmla="*/ 600075 h 1797050"/>
                  <a:gd name="connsiteX35" fmla="*/ 367507 w 2363788"/>
                  <a:gd name="connsiteY35" fmla="*/ 585788 h 1797050"/>
                  <a:gd name="connsiteX36" fmla="*/ 373063 w 2363788"/>
                  <a:gd name="connsiteY36" fmla="*/ 561975 h 1797050"/>
                  <a:gd name="connsiteX37" fmla="*/ 334420 w 2363788"/>
                  <a:gd name="connsiteY37" fmla="*/ 548699 h 1797050"/>
                  <a:gd name="connsiteX38" fmla="*/ 265113 w 2363788"/>
                  <a:gd name="connsiteY38" fmla="*/ 535781 h 1797050"/>
                  <a:gd name="connsiteX39" fmla="*/ 223838 w 2363788"/>
                  <a:gd name="connsiteY39" fmla="*/ 511969 h 1797050"/>
                  <a:gd name="connsiteX40" fmla="*/ 182563 w 2363788"/>
                  <a:gd name="connsiteY40" fmla="*/ 473869 h 1797050"/>
                  <a:gd name="connsiteX41" fmla="*/ 177800 w 2363788"/>
                  <a:gd name="connsiteY41" fmla="*/ 415131 h 1797050"/>
                  <a:gd name="connsiteX42" fmla="*/ 128588 w 2363788"/>
                  <a:gd name="connsiteY42" fmla="*/ 415925 h 1797050"/>
                  <a:gd name="connsiteX43" fmla="*/ 92869 w 2363788"/>
                  <a:gd name="connsiteY43" fmla="*/ 403225 h 1797050"/>
                  <a:gd name="connsiteX44" fmla="*/ 77788 w 2363788"/>
                  <a:gd name="connsiteY44" fmla="*/ 422275 h 1797050"/>
                  <a:gd name="connsiteX45" fmla="*/ 39688 w 2363788"/>
                  <a:gd name="connsiteY45" fmla="*/ 420688 h 1797050"/>
                  <a:gd name="connsiteX46" fmla="*/ 0 w 2363788"/>
                  <a:gd name="connsiteY46" fmla="*/ 381794 h 1797050"/>
                  <a:gd name="connsiteX47" fmla="*/ 33338 w 2363788"/>
                  <a:gd name="connsiteY47" fmla="*/ 350838 h 1797050"/>
                  <a:gd name="connsiteX48" fmla="*/ 14288 w 2363788"/>
                  <a:gd name="connsiteY48" fmla="*/ 339725 h 1797050"/>
                  <a:gd name="connsiteX49" fmla="*/ 14288 w 2363788"/>
                  <a:gd name="connsiteY49" fmla="*/ 307975 h 1797050"/>
                  <a:gd name="connsiteX50" fmla="*/ 39688 w 2363788"/>
                  <a:gd name="connsiteY50" fmla="*/ 294481 h 1797050"/>
                  <a:gd name="connsiteX51" fmla="*/ 27782 w 2363788"/>
                  <a:gd name="connsiteY51" fmla="*/ 263525 h 1797050"/>
                  <a:gd name="connsiteX52" fmla="*/ 65883 w 2363788"/>
                  <a:gd name="connsiteY52" fmla="*/ 256381 h 1797050"/>
                  <a:gd name="connsiteX53" fmla="*/ 111126 w 2363788"/>
                  <a:gd name="connsiteY53" fmla="*/ 238125 h 1797050"/>
                  <a:gd name="connsiteX54" fmla="*/ 127794 w 2363788"/>
                  <a:gd name="connsiteY54" fmla="*/ 222250 h 1797050"/>
                  <a:gd name="connsiteX55" fmla="*/ 130969 w 2363788"/>
                  <a:gd name="connsiteY55" fmla="*/ 196057 h 1797050"/>
                  <a:gd name="connsiteX56" fmla="*/ 163513 w 2363788"/>
                  <a:gd name="connsiteY56" fmla="*/ 196850 h 1797050"/>
                  <a:gd name="connsiteX57" fmla="*/ 169863 w 2363788"/>
                  <a:gd name="connsiteY57" fmla="*/ 164306 h 1797050"/>
                  <a:gd name="connsiteX58" fmla="*/ 188913 w 2363788"/>
                  <a:gd name="connsiteY58" fmla="*/ 163513 h 1797050"/>
                  <a:gd name="connsiteX59" fmla="*/ 196057 w 2363788"/>
                  <a:gd name="connsiteY59" fmla="*/ 100806 h 1797050"/>
                  <a:gd name="connsiteX60" fmla="*/ 251619 w 2363788"/>
                  <a:gd name="connsiteY60" fmla="*/ 107950 h 1797050"/>
                  <a:gd name="connsiteX61" fmla="*/ 296863 w 2363788"/>
                  <a:gd name="connsiteY61" fmla="*/ 104775 h 1797050"/>
                  <a:gd name="connsiteX62" fmla="*/ 335757 w 2363788"/>
                  <a:gd name="connsiteY62" fmla="*/ 100807 h 1797050"/>
                  <a:gd name="connsiteX63" fmla="*/ 349251 w 2363788"/>
                  <a:gd name="connsiteY63" fmla="*/ 113507 h 1797050"/>
                  <a:gd name="connsiteX64" fmla="*/ 379412 w 2363788"/>
                  <a:gd name="connsiteY64" fmla="*/ 125413 h 1797050"/>
                  <a:gd name="connsiteX65" fmla="*/ 401638 w 2363788"/>
                  <a:gd name="connsiteY65" fmla="*/ 107950 h 1797050"/>
                  <a:gd name="connsiteX66" fmla="*/ 404813 w 2363788"/>
                  <a:gd name="connsiteY66" fmla="*/ 107950 h 1797050"/>
                  <a:gd name="connsiteX67" fmla="*/ 411163 w 2363788"/>
                  <a:gd name="connsiteY67" fmla="*/ 120650 h 1797050"/>
                  <a:gd name="connsiteX68" fmla="*/ 430213 w 2363788"/>
                  <a:gd name="connsiteY68" fmla="*/ 120650 h 1797050"/>
                  <a:gd name="connsiteX69" fmla="*/ 438151 w 2363788"/>
                  <a:gd name="connsiteY69" fmla="*/ 102394 h 1797050"/>
                  <a:gd name="connsiteX70" fmla="*/ 366713 w 2363788"/>
                  <a:gd name="connsiteY70" fmla="*/ 55563 h 1797050"/>
                  <a:gd name="connsiteX71" fmla="*/ 385763 w 2363788"/>
                  <a:gd name="connsiteY71" fmla="*/ 43656 h 1797050"/>
                  <a:gd name="connsiteX72" fmla="*/ 434976 w 2363788"/>
                  <a:gd name="connsiteY72" fmla="*/ 42862 h 1797050"/>
                  <a:gd name="connsiteX73" fmla="*/ 455613 w 2363788"/>
                  <a:gd name="connsiteY73" fmla="*/ 63500 h 1797050"/>
                  <a:gd name="connsiteX74" fmla="*/ 513557 w 2363788"/>
                  <a:gd name="connsiteY74" fmla="*/ 75406 h 1797050"/>
                  <a:gd name="connsiteX75" fmla="*/ 608013 w 2363788"/>
                  <a:gd name="connsiteY75" fmla="*/ 26194 h 1797050"/>
                  <a:gd name="connsiteX76" fmla="*/ 640557 w 2363788"/>
                  <a:gd name="connsiteY76" fmla="*/ 31750 h 1797050"/>
                  <a:gd name="connsiteX77" fmla="*/ 646113 w 2363788"/>
                  <a:gd name="connsiteY77" fmla="*/ 0 h 1797050"/>
                  <a:gd name="connsiteX78" fmla="*/ 716757 w 2363788"/>
                  <a:gd name="connsiteY78" fmla="*/ 5556 h 1797050"/>
                  <a:gd name="connsiteX79" fmla="*/ 725488 w 2363788"/>
                  <a:gd name="connsiteY79" fmla="*/ 31750 h 1797050"/>
                  <a:gd name="connsiteX80" fmla="*/ 752476 w 2363788"/>
                  <a:gd name="connsiteY80" fmla="*/ 63500 h 1797050"/>
                  <a:gd name="connsiteX81" fmla="*/ 767556 w 2363788"/>
                  <a:gd name="connsiteY81" fmla="*/ 44450 h 1797050"/>
                  <a:gd name="connsiteX82" fmla="*/ 808038 w 2363788"/>
                  <a:gd name="connsiteY82" fmla="*/ 41275 h 1797050"/>
                  <a:gd name="connsiteX83" fmla="*/ 827088 w 2363788"/>
                  <a:gd name="connsiteY83" fmla="*/ 34925 h 1797050"/>
                  <a:gd name="connsiteX84" fmla="*/ 846138 w 2363788"/>
                  <a:gd name="connsiteY84" fmla="*/ 6350 h 1797050"/>
                  <a:gd name="connsiteX85" fmla="*/ 889794 w 2363788"/>
                  <a:gd name="connsiteY85" fmla="*/ 12700 h 1797050"/>
                  <a:gd name="connsiteX86" fmla="*/ 902494 w 2363788"/>
                  <a:gd name="connsiteY86" fmla="*/ 83344 h 1797050"/>
                  <a:gd name="connsiteX87" fmla="*/ 954088 w 2363788"/>
                  <a:gd name="connsiteY87" fmla="*/ 123825 h 1797050"/>
                  <a:gd name="connsiteX88" fmla="*/ 998538 w 2363788"/>
                  <a:gd name="connsiteY88" fmla="*/ 203200 h 1797050"/>
                  <a:gd name="connsiteX89" fmla="*/ 1039020 w 2363788"/>
                  <a:gd name="connsiteY89" fmla="*/ 228600 h 1797050"/>
                  <a:gd name="connsiteX90" fmla="*/ 1075532 w 2363788"/>
                  <a:gd name="connsiteY90" fmla="*/ 230981 h 1797050"/>
                  <a:gd name="connsiteX91" fmla="*/ 1130830 w 2363788"/>
                  <a:gd name="connsiteY91" fmla="*/ 283633 h 1797050"/>
                  <a:gd name="connsiteX92" fmla="*/ 1171046 w 2363788"/>
                  <a:gd name="connsiteY92" fmla="*/ 281517 h 1797050"/>
                  <a:gd name="connsiteX93" fmla="*/ 1207294 w 2363788"/>
                  <a:gd name="connsiteY93" fmla="*/ 319881 h 1797050"/>
                  <a:gd name="connsiteX94" fmla="*/ 1208088 w 2363788"/>
                  <a:gd name="connsiteY94" fmla="*/ 346075 h 1797050"/>
                  <a:gd name="connsiteX95" fmla="*/ 1281113 w 2363788"/>
                  <a:gd name="connsiteY95" fmla="*/ 384175 h 1797050"/>
                  <a:gd name="connsiteX96" fmla="*/ 1303338 w 2363788"/>
                  <a:gd name="connsiteY96" fmla="*/ 416983 h 1797050"/>
                  <a:gd name="connsiteX97" fmla="*/ 1284288 w 2363788"/>
                  <a:gd name="connsiteY97" fmla="*/ 460375 h 1797050"/>
                  <a:gd name="connsiteX98" fmla="*/ 1338263 w 2363788"/>
                  <a:gd name="connsiteY98" fmla="*/ 504825 h 1797050"/>
                  <a:gd name="connsiteX99" fmla="*/ 1380332 w 2363788"/>
                  <a:gd name="connsiteY99" fmla="*/ 503238 h 1797050"/>
                  <a:gd name="connsiteX100" fmla="*/ 1404938 w 2363788"/>
                  <a:gd name="connsiteY100" fmla="*/ 530225 h 1797050"/>
                  <a:gd name="connsiteX101" fmla="*/ 1437483 w 2363788"/>
                  <a:gd name="connsiteY101" fmla="*/ 529650 h 1797050"/>
                  <a:gd name="connsiteX102" fmla="*/ 1470026 w 2363788"/>
                  <a:gd name="connsiteY102" fmla="*/ 548578 h 1797050"/>
                  <a:gd name="connsiteX103" fmla="*/ 1493838 w 2363788"/>
                  <a:gd name="connsiteY103" fmla="*/ 590550 h 1797050"/>
                  <a:gd name="connsiteX104" fmla="*/ 1481932 w 2363788"/>
                  <a:gd name="connsiteY104" fmla="*/ 612775 h 1797050"/>
                  <a:gd name="connsiteX105" fmla="*/ 1452563 w 2363788"/>
                  <a:gd name="connsiteY105" fmla="*/ 622300 h 1797050"/>
                  <a:gd name="connsiteX106" fmla="*/ 1512888 w 2363788"/>
                  <a:gd name="connsiteY106" fmla="*/ 638175 h 1797050"/>
                  <a:gd name="connsiteX107" fmla="*/ 1583532 w 2363788"/>
                  <a:gd name="connsiteY107" fmla="*/ 619919 h 1797050"/>
                  <a:gd name="connsiteX108" fmla="*/ 1624013 w 2363788"/>
                  <a:gd name="connsiteY108" fmla="*/ 613569 h 1797050"/>
                  <a:gd name="connsiteX109" fmla="*/ 1624807 w 2363788"/>
                  <a:gd name="connsiteY109" fmla="*/ 587375 h 1797050"/>
                  <a:gd name="connsiteX110" fmla="*/ 1643063 w 2363788"/>
                  <a:gd name="connsiteY110" fmla="*/ 593725 h 1797050"/>
                  <a:gd name="connsiteX111" fmla="*/ 1700213 w 2363788"/>
                  <a:gd name="connsiteY111" fmla="*/ 611981 h 1797050"/>
                  <a:gd name="connsiteX112" fmla="*/ 1705769 w 2363788"/>
                  <a:gd name="connsiteY112" fmla="*/ 575469 h 1797050"/>
                  <a:gd name="connsiteX113" fmla="*/ 1725612 w 2363788"/>
                  <a:gd name="connsiteY113" fmla="*/ 566737 h 1797050"/>
                  <a:gd name="connsiteX114" fmla="*/ 1804988 w 2363788"/>
                  <a:gd name="connsiteY114" fmla="*/ 508000 h 1797050"/>
                  <a:gd name="connsiteX115" fmla="*/ 1889125 w 2363788"/>
                  <a:gd name="connsiteY115" fmla="*/ 486569 h 1797050"/>
                  <a:gd name="connsiteX116" fmla="*/ 1954213 w 2363788"/>
                  <a:gd name="connsiteY116" fmla="*/ 415925 h 1797050"/>
                  <a:gd name="connsiteX117" fmla="*/ 1978819 w 2363788"/>
                  <a:gd name="connsiteY117" fmla="*/ 409575 h 1797050"/>
                  <a:gd name="connsiteX118" fmla="*/ 2008188 w 2363788"/>
                  <a:gd name="connsiteY118" fmla="*/ 396875 h 1797050"/>
                  <a:gd name="connsiteX119" fmla="*/ 2055813 w 2363788"/>
                  <a:gd name="connsiteY119" fmla="*/ 409575 h 1797050"/>
                  <a:gd name="connsiteX120" fmla="*/ 2079626 w 2363788"/>
                  <a:gd name="connsiteY120" fmla="*/ 452437 h 1797050"/>
                  <a:gd name="connsiteX121" fmla="*/ 2135188 w 2363788"/>
                  <a:gd name="connsiteY121" fmla="*/ 504825 h 1797050"/>
                  <a:gd name="connsiteX122" fmla="*/ 2196307 w 2363788"/>
                  <a:gd name="connsiteY122" fmla="*/ 536575 h 1797050"/>
                  <a:gd name="connsiteX123" fmla="*/ 2250282 w 2363788"/>
                  <a:gd name="connsiteY123" fmla="*/ 523081 h 1797050"/>
                  <a:gd name="connsiteX124" fmla="*/ 2267744 w 2363788"/>
                  <a:gd name="connsiteY124" fmla="*/ 531019 h 1797050"/>
                  <a:gd name="connsiteX125" fmla="*/ 2276475 w 2363788"/>
                  <a:gd name="connsiteY125" fmla="*/ 573881 h 1797050"/>
                  <a:gd name="connsiteX126" fmla="*/ 2325688 w 2363788"/>
                  <a:gd name="connsiteY126" fmla="*/ 606425 h 1797050"/>
                  <a:gd name="connsiteX127" fmla="*/ 2363788 w 2363788"/>
                  <a:gd name="connsiteY127" fmla="*/ 644525 h 1797050"/>
                  <a:gd name="connsiteX128" fmla="*/ 2312445 w 2363788"/>
                  <a:gd name="connsiteY128" fmla="*/ 772537 h 1797050"/>
                  <a:gd name="connsiteX129" fmla="*/ 2274888 w 2363788"/>
                  <a:gd name="connsiteY129" fmla="*/ 895350 h 1797050"/>
                  <a:gd name="connsiteX130" fmla="*/ 2249488 w 2363788"/>
                  <a:gd name="connsiteY130" fmla="*/ 949325 h 1797050"/>
                  <a:gd name="connsiteX131" fmla="*/ 2202656 w 2363788"/>
                  <a:gd name="connsiteY131" fmla="*/ 948531 h 1797050"/>
                  <a:gd name="connsiteX132" fmla="*/ 2176463 w 2363788"/>
                  <a:gd name="connsiteY132" fmla="*/ 993775 h 1797050"/>
                  <a:gd name="connsiteX133" fmla="*/ 2176463 w 2363788"/>
                  <a:gd name="connsiteY133" fmla="*/ 993775 h 1797050"/>
                  <a:gd name="connsiteX134" fmla="*/ 2182019 w 2363788"/>
                  <a:gd name="connsiteY134" fmla="*/ 1019968 h 1797050"/>
                  <a:gd name="connsiteX135" fmla="*/ 2155032 w 2363788"/>
                  <a:gd name="connsiteY135" fmla="*/ 1031081 h 1797050"/>
                  <a:gd name="connsiteX136" fmla="*/ 2097882 w 2363788"/>
                  <a:gd name="connsiteY136" fmla="*/ 1016794 h 1797050"/>
                  <a:gd name="connsiteX137" fmla="*/ 2105819 w 2363788"/>
                  <a:gd name="connsiteY137" fmla="*/ 1071562 h 1797050"/>
                  <a:gd name="connsiteX138" fmla="*/ 2120107 w 2363788"/>
                  <a:gd name="connsiteY138" fmla="*/ 1119188 h 1797050"/>
                  <a:gd name="connsiteX139" fmla="*/ 2055019 w 2363788"/>
                  <a:gd name="connsiteY139" fmla="*/ 1153319 h 1797050"/>
                  <a:gd name="connsiteX140" fmla="*/ 2068513 w 2363788"/>
                  <a:gd name="connsiteY140" fmla="*/ 1177132 h 1797050"/>
                  <a:gd name="connsiteX141" fmla="*/ 2049463 w 2363788"/>
                  <a:gd name="connsiteY141" fmla="*/ 1196975 h 1797050"/>
                  <a:gd name="connsiteX142" fmla="*/ 1973263 w 2363788"/>
                  <a:gd name="connsiteY142" fmla="*/ 1170781 h 1797050"/>
                  <a:gd name="connsiteX143" fmla="*/ 1941513 w 2363788"/>
                  <a:gd name="connsiteY143" fmla="*/ 1186656 h 1797050"/>
                  <a:gd name="connsiteX144" fmla="*/ 1909763 w 2363788"/>
                  <a:gd name="connsiteY144" fmla="*/ 1189831 h 1797050"/>
                  <a:gd name="connsiteX145" fmla="*/ 1909763 w 2363788"/>
                  <a:gd name="connsiteY145" fmla="*/ 1247775 h 1797050"/>
                  <a:gd name="connsiteX146" fmla="*/ 1925638 w 2363788"/>
                  <a:gd name="connsiteY146" fmla="*/ 1263650 h 1797050"/>
                  <a:gd name="connsiteX147" fmla="*/ 1935163 w 2363788"/>
                  <a:gd name="connsiteY147" fmla="*/ 1279525 h 1797050"/>
                  <a:gd name="connsiteX148" fmla="*/ 1941513 w 2363788"/>
                  <a:gd name="connsiteY148" fmla="*/ 1279525 h 1797050"/>
                  <a:gd name="connsiteX149" fmla="*/ 1935163 w 2363788"/>
                  <a:gd name="connsiteY149" fmla="*/ 1304925 h 1797050"/>
                  <a:gd name="connsiteX150" fmla="*/ 1954213 w 2363788"/>
                  <a:gd name="connsiteY150" fmla="*/ 1320800 h 1797050"/>
                  <a:gd name="connsiteX151" fmla="*/ 1953419 w 2363788"/>
                  <a:gd name="connsiteY151" fmla="*/ 1335881 h 1797050"/>
                  <a:gd name="connsiteX152" fmla="*/ 1907382 w 2363788"/>
                  <a:gd name="connsiteY152" fmla="*/ 1336675 h 1797050"/>
                  <a:gd name="connsiteX153" fmla="*/ 1903413 w 2363788"/>
                  <a:gd name="connsiteY153" fmla="*/ 1387475 h 1797050"/>
                  <a:gd name="connsiteX154" fmla="*/ 1903413 w 2363788"/>
                  <a:gd name="connsiteY154" fmla="*/ 1406525 h 1797050"/>
                  <a:gd name="connsiteX155" fmla="*/ 1938338 w 2363788"/>
                  <a:gd name="connsiteY155" fmla="*/ 1446212 h 1797050"/>
                  <a:gd name="connsiteX156" fmla="*/ 1987551 w 2363788"/>
                  <a:gd name="connsiteY156" fmla="*/ 1444625 h 1797050"/>
                  <a:gd name="connsiteX157" fmla="*/ 2062163 w 2363788"/>
                  <a:gd name="connsiteY157" fmla="*/ 1476375 h 1797050"/>
                  <a:gd name="connsiteX158" fmla="*/ 2061369 w 2363788"/>
                  <a:gd name="connsiteY158" fmla="*/ 1504950 h 1797050"/>
                  <a:gd name="connsiteX159" fmla="*/ 2036763 w 2363788"/>
                  <a:gd name="connsiteY159" fmla="*/ 1571625 h 1797050"/>
                  <a:gd name="connsiteX160" fmla="*/ 2068513 w 2363788"/>
                  <a:gd name="connsiteY160" fmla="*/ 1591469 h 1797050"/>
                  <a:gd name="connsiteX161" fmla="*/ 2106613 w 2363788"/>
                  <a:gd name="connsiteY161" fmla="*/ 1660525 h 1797050"/>
                  <a:gd name="connsiteX162" fmla="*/ 2055813 w 2363788"/>
                  <a:gd name="connsiteY162" fmla="*/ 1736725 h 1797050"/>
                  <a:gd name="connsiteX163" fmla="*/ 2030413 w 2363788"/>
                  <a:gd name="connsiteY163" fmla="*/ 1730375 h 1797050"/>
                  <a:gd name="connsiteX164" fmla="*/ 2010570 w 2363788"/>
                  <a:gd name="connsiteY164" fmla="*/ 1715294 h 1797050"/>
                  <a:gd name="connsiteX165" fmla="*/ 2003425 w 2363788"/>
                  <a:gd name="connsiteY165" fmla="*/ 1735931 h 1797050"/>
                  <a:gd name="connsiteX166" fmla="*/ 1960563 w 2363788"/>
                  <a:gd name="connsiteY166" fmla="*/ 1746250 h 1797050"/>
                  <a:gd name="connsiteX167" fmla="*/ 1954213 w 2363788"/>
                  <a:gd name="connsiteY167" fmla="*/ 1778000 h 1797050"/>
                  <a:gd name="connsiteX168" fmla="*/ 1903413 w 2363788"/>
                  <a:gd name="connsiteY168" fmla="*/ 1797050 h 1797050"/>
                  <a:gd name="connsiteX169" fmla="*/ 1878013 w 2363788"/>
                  <a:gd name="connsiteY169" fmla="*/ 1758950 h 1797050"/>
                  <a:gd name="connsiteX170" fmla="*/ 1847850 w 2363788"/>
                  <a:gd name="connsiteY170" fmla="*/ 1768475 h 1797050"/>
                  <a:gd name="connsiteX171" fmla="*/ 1843088 w 2363788"/>
                  <a:gd name="connsiteY171" fmla="*/ 1735138 h 1797050"/>
                  <a:gd name="connsiteX172" fmla="*/ 1827213 w 2363788"/>
                  <a:gd name="connsiteY172" fmla="*/ 1704975 h 1797050"/>
                  <a:gd name="connsiteX173" fmla="*/ 1862138 w 2363788"/>
                  <a:gd name="connsiteY173" fmla="*/ 1685925 h 1797050"/>
                  <a:gd name="connsiteX174" fmla="*/ 1808163 w 2363788"/>
                  <a:gd name="connsiteY174" fmla="*/ 1665287 h 1797050"/>
                  <a:gd name="connsiteX175" fmla="*/ 1792288 w 2363788"/>
                  <a:gd name="connsiteY175" fmla="*/ 1692275 h 1797050"/>
                  <a:gd name="connsiteX176" fmla="*/ 1747838 w 2363788"/>
                  <a:gd name="connsiteY176" fmla="*/ 1711325 h 1797050"/>
                  <a:gd name="connsiteX177" fmla="*/ 1739107 w 2363788"/>
                  <a:gd name="connsiteY177" fmla="*/ 1733550 h 1797050"/>
                  <a:gd name="connsiteX178" fmla="*/ 1725613 w 2363788"/>
                  <a:gd name="connsiteY178" fmla="*/ 1739900 h 1797050"/>
                  <a:gd name="connsiteX179" fmla="*/ 1703388 w 2363788"/>
                  <a:gd name="connsiteY179" fmla="*/ 1739900 h 1797050"/>
                  <a:gd name="connsiteX180" fmla="*/ 1714501 w 2363788"/>
                  <a:gd name="connsiteY180" fmla="*/ 1704975 h 1797050"/>
                  <a:gd name="connsiteX181" fmla="*/ 1740694 w 2363788"/>
                  <a:gd name="connsiteY181" fmla="*/ 1677194 h 1797050"/>
                  <a:gd name="connsiteX182" fmla="*/ 1731963 w 2363788"/>
                  <a:gd name="connsiteY182" fmla="*/ 1654175 h 1797050"/>
                  <a:gd name="connsiteX183" fmla="*/ 1709738 w 2363788"/>
                  <a:gd name="connsiteY183" fmla="*/ 1654175 h 1797050"/>
                  <a:gd name="connsiteX184" fmla="*/ 1697832 w 2363788"/>
                  <a:gd name="connsiteY184" fmla="*/ 1678781 h 1797050"/>
                  <a:gd name="connsiteX185" fmla="*/ 1661319 w 2363788"/>
                  <a:gd name="connsiteY185" fmla="*/ 1685925 h 1797050"/>
                  <a:gd name="connsiteX186" fmla="*/ 1630363 w 2363788"/>
                  <a:gd name="connsiteY186" fmla="*/ 1698625 h 1797050"/>
                  <a:gd name="connsiteX187" fmla="*/ 1600994 w 2363788"/>
                  <a:gd name="connsiteY187" fmla="*/ 1667669 h 1797050"/>
                  <a:gd name="connsiteX188" fmla="*/ 1598613 w 2363788"/>
                  <a:gd name="connsiteY188" fmla="*/ 1635125 h 1797050"/>
                  <a:gd name="connsiteX189" fmla="*/ 1568450 w 2363788"/>
                  <a:gd name="connsiteY189" fmla="*/ 1616869 h 1797050"/>
                  <a:gd name="connsiteX190" fmla="*/ 1560513 w 2363788"/>
                  <a:gd name="connsiteY190" fmla="*/ 1584325 h 1797050"/>
                  <a:gd name="connsiteX191" fmla="*/ 1523206 w 2363788"/>
                  <a:gd name="connsiteY191" fmla="*/ 1555750 h 1797050"/>
                  <a:gd name="connsiteX192" fmla="*/ 1500188 w 2363788"/>
                  <a:gd name="connsiteY192" fmla="*/ 1558925 h 1797050"/>
                  <a:gd name="connsiteX193" fmla="*/ 1468438 w 2363788"/>
                  <a:gd name="connsiteY193" fmla="*/ 1603375 h 1797050"/>
                  <a:gd name="connsiteX194" fmla="*/ 1419225 w 2363788"/>
                  <a:gd name="connsiteY194" fmla="*/ 1621631 h 1797050"/>
                  <a:gd name="connsiteX195" fmla="*/ 1398588 w 2363788"/>
                  <a:gd name="connsiteY195" fmla="*/ 1593849 h 1797050"/>
                  <a:gd name="connsiteX196" fmla="*/ 1370013 w 2363788"/>
                  <a:gd name="connsiteY196" fmla="*/ 1585912 h 1797050"/>
                  <a:gd name="connsiteX197" fmla="*/ 1266825 w 2363788"/>
                  <a:gd name="connsiteY197" fmla="*/ 1514475 h 1797050"/>
                  <a:gd name="connsiteX198" fmla="*/ 1277938 w 2363788"/>
                  <a:gd name="connsiteY198" fmla="*/ 1463675 h 1797050"/>
                  <a:gd name="connsiteX199" fmla="*/ 1239838 w 2363788"/>
                  <a:gd name="connsiteY199" fmla="*/ 1457325 h 1797050"/>
                  <a:gd name="connsiteX200" fmla="*/ 1233739 w 2363788"/>
                  <a:gd name="connsiteY200" fmla="*/ 1472624 h 1797050"/>
                  <a:gd name="connsiteX201" fmla="*/ 1212851 w 2363788"/>
                  <a:gd name="connsiteY201" fmla="*/ 1481931 h 1797050"/>
                  <a:gd name="connsiteX202" fmla="*/ 1175544 w 2363788"/>
                  <a:gd name="connsiteY202" fmla="*/ 1476375 h 1797050"/>
                  <a:gd name="connsiteX203" fmla="*/ 1139826 w 2363788"/>
                  <a:gd name="connsiteY203" fmla="*/ 1462087 h 1797050"/>
                  <a:gd name="connsiteX204" fmla="*/ 1093788 w 2363788"/>
                  <a:gd name="connsiteY204" fmla="*/ 1495425 h 1797050"/>
                  <a:gd name="connsiteX205" fmla="*/ 1100138 w 2363788"/>
                  <a:gd name="connsiteY205" fmla="*/ 1511300 h 1797050"/>
                  <a:gd name="connsiteX206" fmla="*/ 1081088 w 2363788"/>
                  <a:gd name="connsiteY206" fmla="*/ 1530350 h 1797050"/>
                  <a:gd name="connsiteX207" fmla="*/ 1035051 w 2363788"/>
                  <a:gd name="connsiteY207" fmla="*/ 1531937 h 1797050"/>
                  <a:gd name="connsiteX208" fmla="*/ 1006475 w 2363788"/>
                  <a:gd name="connsiteY208" fmla="*/ 1575594 h 1797050"/>
                  <a:gd name="connsiteX209" fmla="*/ 958057 w 2363788"/>
                  <a:gd name="connsiteY209" fmla="*/ 1569244 h 1797050"/>
                  <a:gd name="connsiteX210" fmla="*/ 952500 w 2363788"/>
                  <a:gd name="connsiteY210" fmla="*/ 1584325 h 1797050"/>
                  <a:gd name="connsiteX211" fmla="*/ 965201 w 2363788"/>
                  <a:gd name="connsiteY211" fmla="*/ 1669256 h 1797050"/>
                  <a:gd name="connsiteX212" fmla="*/ 940594 w 2363788"/>
                  <a:gd name="connsiteY212" fmla="*/ 1709738 h 1797050"/>
                  <a:gd name="connsiteX213" fmla="*/ 903288 w 2363788"/>
                  <a:gd name="connsiteY213" fmla="*/ 1720850 h 1797050"/>
                  <a:gd name="connsiteX214" fmla="*/ 900113 w 2363788"/>
                  <a:gd name="connsiteY214" fmla="*/ 1746250 h 1797050"/>
                  <a:gd name="connsiteX215" fmla="*/ 871538 w 2363788"/>
                  <a:gd name="connsiteY215" fmla="*/ 1746250 h 1797050"/>
                  <a:gd name="connsiteX216" fmla="*/ 855663 w 2363788"/>
                  <a:gd name="connsiteY216" fmla="*/ 1758950 h 1797050"/>
                  <a:gd name="connsiteX217" fmla="*/ 850900 w 2363788"/>
                  <a:gd name="connsiteY217" fmla="*/ 1773238 h 1797050"/>
                  <a:gd name="connsiteX218" fmla="*/ 830263 w 2363788"/>
                  <a:gd name="connsiteY218" fmla="*/ 1765300 h 1797050"/>
                  <a:gd name="connsiteX219" fmla="*/ 821532 w 2363788"/>
                  <a:gd name="connsiteY219" fmla="*/ 1753394 h 1797050"/>
                  <a:gd name="connsiteX220" fmla="*/ 792163 w 2363788"/>
                  <a:gd name="connsiteY220" fmla="*/ 1767681 h 1797050"/>
                  <a:gd name="connsiteX221" fmla="*/ 693738 w 2363788"/>
                  <a:gd name="connsiteY221" fmla="*/ 1701800 h 1797050"/>
                  <a:gd name="connsiteX222" fmla="*/ 651669 w 2363788"/>
                  <a:gd name="connsiteY222" fmla="*/ 1716881 h 1797050"/>
                  <a:gd name="connsiteX223" fmla="*/ 623094 w 2363788"/>
                  <a:gd name="connsiteY223" fmla="*/ 1689894 h 1797050"/>
                  <a:gd name="connsiteX224" fmla="*/ 582613 w 2363788"/>
                  <a:gd name="connsiteY224" fmla="*/ 1689100 h 1797050"/>
                  <a:gd name="connsiteX225" fmla="*/ 570706 w 2363788"/>
                  <a:gd name="connsiteY225" fmla="*/ 1608139 h 1797050"/>
                  <a:gd name="connsiteX226" fmla="*/ 538414 w 2363788"/>
                  <a:gd name="connsiteY226" fmla="*/ 1594861 h 1797050"/>
                  <a:gd name="connsiteX227" fmla="*/ 525463 w 2363788"/>
                  <a:gd name="connsiteY227" fmla="*/ 1571625 h 179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363788" h="1797050">
                    <a:moveTo>
                      <a:pt x="525463" y="1571625"/>
                    </a:moveTo>
                    <a:lnTo>
                      <a:pt x="525463" y="1571625"/>
                    </a:lnTo>
                    <a:cubicBezTo>
                      <a:pt x="519113" y="1573742"/>
                      <a:pt x="504825" y="1575329"/>
                      <a:pt x="488951" y="1577181"/>
                    </a:cubicBezTo>
                    <a:cubicBezTo>
                      <a:pt x="470695" y="1565804"/>
                      <a:pt x="470165" y="1567524"/>
                      <a:pt x="458788" y="1558925"/>
                    </a:cubicBezTo>
                    <a:cubicBezTo>
                      <a:pt x="451115" y="1552972"/>
                      <a:pt x="439076" y="1545034"/>
                      <a:pt x="419100" y="1532731"/>
                    </a:cubicBezTo>
                    <a:cubicBezTo>
                      <a:pt x="412640" y="1530655"/>
                      <a:pt x="411736" y="1528542"/>
                      <a:pt x="400844" y="1527969"/>
                    </a:cubicBezTo>
                    <a:lnTo>
                      <a:pt x="363538" y="1498600"/>
                    </a:lnTo>
                    <a:lnTo>
                      <a:pt x="338138" y="1490663"/>
                    </a:lnTo>
                    <a:lnTo>
                      <a:pt x="300038" y="1444625"/>
                    </a:lnTo>
                    <a:lnTo>
                      <a:pt x="271463" y="1444625"/>
                    </a:lnTo>
                    <a:lnTo>
                      <a:pt x="271463" y="1411287"/>
                    </a:lnTo>
                    <a:lnTo>
                      <a:pt x="258763" y="1387475"/>
                    </a:lnTo>
                    <a:lnTo>
                      <a:pt x="258763" y="1327150"/>
                    </a:lnTo>
                    <a:lnTo>
                      <a:pt x="277813" y="1209675"/>
                    </a:lnTo>
                    <a:lnTo>
                      <a:pt x="258763" y="1162050"/>
                    </a:lnTo>
                    <a:lnTo>
                      <a:pt x="278607" y="1121569"/>
                    </a:lnTo>
                    <a:lnTo>
                      <a:pt x="258763" y="1066800"/>
                    </a:lnTo>
                    <a:lnTo>
                      <a:pt x="258763" y="1025525"/>
                    </a:lnTo>
                    <a:lnTo>
                      <a:pt x="227013" y="986631"/>
                    </a:lnTo>
                    <a:lnTo>
                      <a:pt x="246063" y="949325"/>
                    </a:lnTo>
                    <a:lnTo>
                      <a:pt x="246063" y="911225"/>
                    </a:lnTo>
                    <a:lnTo>
                      <a:pt x="284163" y="897731"/>
                    </a:lnTo>
                    <a:lnTo>
                      <a:pt x="328613" y="904081"/>
                    </a:lnTo>
                    <a:lnTo>
                      <a:pt x="334963" y="849313"/>
                    </a:lnTo>
                    <a:lnTo>
                      <a:pt x="354013" y="812800"/>
                    </a:lnTo>
                    <a:lnTo>
                      <a:pt x="404812" y="819150"/>
                    </a:lnTo>
                    <a:lnTo>
                      <a:pt x="442913" y="784225"/>
                    </a:lnTo>
                    <a:lnTo>
                      <a:pt x="442913" y="733425"/>
                    </a:lnTo>
                    <a:lnTo>
                      <a:pt x="472282" y="700881"/>
                    </a:lnTo>
                    <a:lnTo>
                      <a:pt x="420688" y="682625"/>
                    </a:lnTo>
                    <a:lnTo>
                      <a:pt x="391319" y="654844"/>
                    </a:lnTo>
                    <a:lnTo>
                      <a:pt x="374650" y="668337"/>
                    </a:lnTo>
                    <a:lnTo>
                      <a:pt x="342901" y="663575"/>
                    </a:lnTo>
                    <a:lnTo>
                      <a:pt x="354013" y="628650"/>
                    </a:lnTo>
                    <a:lnTo>
                      <a:pt x="341313" y="600075"/>
                    </a:lnTo>
                    <a:lnTo>
                      <a:pt x="367507" y="585788"/>
                    </a:lnTo>
                    <a:lnTo>
                      <a:pt x="373063" y="561975"/>
                    </a:lnTo>
                    <a:lnTo>
                      <a:pt x="334420" y="548699"/>
                    </a:lnTo>
                    <a:lnTo>
                      <a:pt x="265113" y="535781"/>
                    </a:lnTo>
                    <a:cubicBezTo>
                      <a:pt x="246593" y="525463"/>
                      <a:pt x="237596" y="519906"/>
                      <a:pt x="223838" y="511969"/>
                    </a:cubicBezTo>
                    <a:lnTo>
                      <a:pt x="182563" y="473869"/>
                    </a:lnTo>
                    <a:cubicBezTo>
                      <a:pt x="179653" y="447675"/>
                      <a:pt x="178329" y="433387"/>
                      <a:pt x="177800" y="415131"/>
                    </a:cubicBezTo>
                    <a:lnTo>
                      <a:pt x="128588" y="415925"/>
                    </a:lnTo>
                    <a:lnTo>
                      <a:pt x="92869" y="403225"/>
                    </a:lnTo>
                    <a:lnTo>
                      <a:pt x="77788" y="422275"/>
                    </a:lnTo>
                    <a:lnTo>
                      <a:pt x="39688" y="420688"/>
                    </a:lnTo>
                    <a:lnTo>
                      <a:pt x="0" y="381794"/>
                    </a:lnTo>
                    <a:lnTo>
                      <a:pt x="33338" y="350838"/>
                    </a:lnTo>
                    <a:lnTo>
                      <a:pt x="14288" y="339725"/>
                    </a:lnTo>
                    <a:lnTo>
                      <a:pt x="14288" y="307975"/>
                    </a:lnTo>
                    <a:lnTo>
                      <a:pt x="39688" y="294481"/>
                    </a:lnTo>
                    <a:lnTo>
                      <a:pt x="27782" y="263525"/>
                    </a:lnTo>
                    <a:lnTo>
                      <a:pt x="65883" y="256381"/>
                    </a:lnTo>
                    <a:lnTo>
                      <a:pt x="111126" y="238125"/>
                    </a:lnTo>
                    <a:lnTo>
                      <a:pt x="127794" y="222250"/>
                    </a:lnTo>
                    <a:cubicBezTo>
                      <a:pt x="129646" y="213519"/>
                      <a:pt x="131498" y="210344"/>
                      <a:pt x="130969" y="196057"/>
                    </a:cubicBezTo>
                    <a:cubicBezTo>
                      <a:pt x="151342" y="197115"/>
                      <a:pt x="152665" y="196586"/>
                      <a:pt x="163513" y="196850"/>
                    </a:cubicBezTo>
                    <a:cubicBezTo>
                      <a:pt x="163248" y="178858"/>
                      <a:pt x="168540" y="182298"/>
                      <a:pt x="169863" y="164306"/>
                    </a:cubicBezTo>
                    <a:cubicBezTo>
                      <a:pt x="181769" y="163248"/>
                      <a:pt x="182563" y="163777"/>
                      <a:pt x="188913" y="163513"/>
                    </a:cubicBezTo>
                    <a:lnTo>
                      <a:pt x="196057" y="100806"/>
                    </a:lnTo>
                    <a:lnTo>
                      <a:pt x="251619" y="107950"/>
                    </a:lnTo>
                    <a:lnTo>
                      <a:pt x="296863" y="104775"/>
                    </a:lnTo>
                    <a:lnTo>
                      <a:pt x="335757" y="100807"/>
                    </a:lnTo>
                    <a:lnTo>
                      <a:pt x="349251" y="113507"/>
                    </a:lnTo>
                    <a:lnTo>
                      <a:pt x="379412" y="125413"/>
                    </a:lnTo>
                    <a:lnTo>
                      <a:pt x="401638" y="107950"/>
                    </a:lnTo>
                    <a:lnTo>
                      <a:pt x="404813" y="107950"/>
                    </a:lnTo>
                    <a:lnTo>
                      <a:pt x="411163" y="120650"/>
                    </a:lnTo>
                    <a:lnTo>
                      <a:pt x="430213" y="120650"/>
                    </a:lnTo>
                    <a:lnTo>
                      <a:pt x="438151" y="102394"/>
                    </a:lnTo>
                    <a:cubicBezTo>
                      <a:pt x="415926" y="88107"/>
                      <a:pt x="394494" y="80169"/>
                      <a:pt x="366713" y="55563"/>
                    </a:cubicBezTo>
                    <a:lnTo>
                      <a:pt x="385763" y="43656"/>
                    </a:lnTo>
                    <a:lnTo>
                      <a:pt x="434976" y="42862"/>
                    </a:lnTo>
                    <a:lnTo>
                      <a:pt x="455613" y="63500"/>
                    </a:lnTo>
                    <a:lnTo>
                      <a:pt x="513557" y="75406"/>
                    </a:lnTo>
                    <a:lnTo>
                      <a:pt x="608013" y="26194"/>
                    </a:lnTo>
                    <a:lnTo>
                      <a:pt x="640557" y="31750"/>
                    </a:lnTo>
                    <a:lnTo>
                      <a:pt x="646113" y="0"/>
                    </a:lnTo>
                    <a:lnTo>
                      <a:pt x="716757" y="5556"/>
                    </a:lnTo>
                    <a:lnTo>
                      <a:pt x="725488" y="31750"/>
                    </a:lnTo>
                    <a:lnTo>
                      <a:pt x="752476" y="63500"/>
                    </a:lnTo>
                    <a:lnTo>
                      <a:pt x="767556" y="44450"/>
                    </a:lnTo>
                    <a:lnTo>
                      <a:pt x="808038" y="41275"/>
                    </a:lnTo>
                    <a:lnTo>
                      <a:pt x="827088" y="34925"/>
                    </a:lnTo>
                    <a:lnTo>
                      <a:pt x="846138" y="6350"/>
                    </a:lnTo>
                    <a:lnTo>
                      <a:pt x="889794" y="12700"/>
                    </a:lnTo>
                    <a:lnTo>
                      <a:pt x="902494" y="83344"/>
                    </a:lnTo>
                    <a:lnTo>
                      <a:pt x="954088" y="123825"/>
                    </a:lnTo>
                    <a:lnTo>
                      <a:pt x="998538" y="203200"/>
                    </a:lnTo>
                    <a:lnTo>
                      <a:pt x="1039020" y="228600"/>
                    </a:lnTo>
                    <a:lnTo>
                      <a:pt x="1075532" y="230981"/>
                    </a:lnTo>
                    <a:lnTo>
                      <a:pt x="1130830" y="283633"/>
                    </a:lnTo>
                    <a:lnTo>
                      <a:pt x="1171046" y="281517"/>
                    </a:lnTo>
                    <a:lnTo>
                      <a:pt x="1207294" y="319881"/>
                    </a:lnTo>
                    <a:cubicBezTo>
                      <a:pt x="1207559" y="328612"/>
                      <a:pt x="1207823" y="337344"/>
                      <a:pt x="1208088" y="346075"/>
                    </a:cubicBezTo>
                    <a:lnTo>
                      <a:pt x="1281113" y="384175"/>
                    </a:lnTo>
                    <a:lnTo>
                      <a:pt x="1303338" y="416983"/>
                    </a:lnTo>
                    <a:lnTo>
                      <a:pt x="1284288" y="460375"/>
                    </a:lnTo>
                    <a:lnTo>
                      <a:pt x="1338263" y="504825"/>
                    </a:lnTo>
                    <a:lnTo>
                      <a:pt x="1380332" y="503238"/>
                    </a:lnTo>
                    <a:lnTo>
                      <a:pt x="1404938" y="530225"/>
                    </a:lnTo>
                    <a:lnTo>
                      <a:pt x="1437483" y="529650"/>
                    </a:lnTo>
                    <a:cubicBezTo>
                      <a:pt x="1455474" y="540954"/>
                      <a:pt x="1451241" y="539775"/>
                      <a:pt x="1470026" y="548578"/>
                    </a:cubicBezTo>
                    <a:cubicBezTo>
                      <a:pt x="1479550" y="569183"/>
                      <a:pt x="1485901" y="578676"/>
                      <a:pt x="1493838" y="590550"/>
                    </a:cubicBezTo>
                    <a:lnTo>
                      <a:pt x="1481932" y="612775"/>
                    </a:lnTo>
                    <a:lnTo>
                      <a:pt x="1452563" y="622300"/>
                    </a:lnTo>
                    <a:lnTo>
                      <a:pt x="1512888" y="638175"/>
                    </a:lnTo>
                    <a:lnTo>
                      <a:pt x="1583532" y="619919"/>
                    </a:lnTo>
                    <a:lnTo>
                      <a:pt x="1624013" y="613569"/>
                    </a:lnTo>
                    <a:cubicBezTo>
                      <a:pt x="1624278" y="604838"/>
                      <a:pt x="1624542" y="596106"/>
                      <a:pt x="1624807" y="587375"/>
                    </a:cubicBezTo>
                    <a:lnTo>
                      <a:pt x="1643063" y="593725"/>
                    </a:lnTo>
                    <a:lnTo>
                      <a:pt x="1700213" y="611981"/>
                    </a:lnTo>
                    <a:lnTo>
                      <a:pt x="1705769" y="575469"/>
                    </a:lnTo>
                    <a:cubicBezTo>
                      <a:pt x="1712384" y="572029"/>
                      <a:pt x="1711853" y="571764"/>
                      <a:pt x="1725612" y="566737"/>
                    </a:cubicBezTo>
                    <a:lnTo>
                      <a:pt x="1804988" y="508000"/>
                    </a:lnTo>
                    <a:lnTo>
                      <a:pt x="1889125" y="486569"/>
                    </a:lnTo>
                    <a:lnTo>
                      <a:pt x="1954213" y="415925"/>
                    </a:lnTo>
                    <a:lnTo>
                      <a:pt x="1978819" y="409575"/>
                    </a:lnTo>
                    <a:cubicBezTo>
                      <a:pt x="1988609" y="405342"/>
                      <a:pt x="1992842" y="402695"/>
                      <a:pt x="2008188" y="396875"/>
                    </a:cubicBezTo>
                    <a:lnTo>
                      <a:pt x="2055813" y="409575"/>
                    </a:lnTo>
                    <a:lnTo>
                      <a:pt x="2079626" y="452437"/>
                    </a:lnTo>
                    <a:lnTo>
                      <a:pt x="2135188" y="504825"/>
                    </a:lnTo>
                    <a:cubicBezTo>
                      <a:pt x="2154238" y="515408"/>
                      <a:pt x="2173288" y="525198"/>
                      <a:pt x="2196307" y="536575"/>
                    </a:cubicBezTo>
                    <a:lnTo>
                      <a:pt x="2250282" y="523081"/>
                    </a:lnTo>
                    <a:lnTo>
                      <a:pt x="2267744" y="531019"/>
                    </a:lnTo>
                    <a:cubicBezTo>
                      <a:pt x="2272506" y="548217"/>
                      <a:pt x="2274094" y="558271"/>
                      <a:pt x="2276475" y="573881"/>
                    </a:cubicBezTo>
                    <a:lnTo>
                      <a:pt x="2325688" y="606425"/>
                    </a:lnTo>
                    <a:lnTo>
                      <a:pt x="2363788" y="644525"/>
                    </a:lnTo>
                    <a:cubicBezTo>
                      <a:pt x="2326830" y="716565"/>
                      <a:pt x="2329559" y="729866"/>
                      <a:pt x="2312445" y="772537"/>
                    </a:cubicBezTo>
                    <a:lnTo>
                      <a:pt x="2274888" y="895350"/>
                    </a:lnTo>
                    <a:lnTo>
                      <a:pt x="2249488" y="949325"/>
                    </a:lnTo>
                    <a:lnTo>
                      <a:pt x="2202656" y="948531"/>
                    </a:lnTo>
                    <a:lnTo>
                      <a:pt x="2176463" y="993775"/>
                    </a:lnTo>
                    <a:lnTo>
                      <a:pt x="2176463" y="993775"/>
                    </a:lnTo>
                    <a:lnTo>
                      <a:pt x="2182019" y="1019968"/>
                    </a:lnTo>
                    <a:lnTo>
                      <a:pt x="2155032" y="1031081"/>
                    </a:lnTo>
                    <a:lnTo>
                      <a:pt x="2097882" y="1016794"/>
                    </a:lnTo>
                    <a:lnTo>
                      <a:pt x="2105819" y="1071562"/>
                    </a:lnTo>
                    <a:lnTo>
                      <a:pt x="2120107" y="1119188"/>
                    </a:lnTo>
                    <a:lnTo>
                      <a:pt x="2055019" y="1153319"/>
                    </a:lnTo>
                    <a:lnTo>
                      <a:pt x="2068513" y="1177132"/>
                    </a:lnTo>
                    <a:lnTo>
                      <a:pt x="2049463" y="1196975"/>
                    </a:lnTo>
                    <a:cubicBezTo>
                      <a:pt x="2024063" y="1188244"/>
                      <a:pt x="2005013" y="1178718"/>
                      <a:pt x="1973263" y="1170781"/>
                    </a:cubicBezTo>
                    <a:lnTo>
                      <a:pt x="1941513" y="1186656"/>
                    </a:lnTo>
                    <a:lnTo>
                      <a:pt x="1909763" y="1189831"/>
                    </a:lnTo>
                    <a:cubicBezTo>
                      <a:pt x="1909498" y="1210204"/>
                      <a:pt x="1910028" y="1227402"/>
                      <a:pt x="1909763" y="1247775"/>
                    </a:cubicBezTo>
                    <a:lnTo>
                      <a:pt x="1925638" y="1263650"/>
                    </a:lnTo>
                    <a:lnTo>
                      <a:pt x="1935163" y="1279525"/>
                    </a:lnTo>
                    <a:lnTo>
                      <a:pt x="1941513" y="1279525"/>
                    </a:lnTo>
                    <a:lnTo>
                      <a:pt x="1935163" y="1304925"/>
                    </a:lnTo>
                    <a:lnTo>
                      <a:pt x="1954213" y="1320800"/>
                    </a:lnTo>
                    <a:cubicBezTo>
                      <a:pt x="1953948" y="1325827"/>
                      <a:pt x="1953684" y="1330854"/>
                      <a:pt x="1953419" y="1335881"/>
                    </a:cubicBezTo>
                    <a:lnTo>
                      <a:pt x="1907382" y="1336675"/>
                    </a:lnTo>
                    <a:lnTo>
                      <a:pt x="1903413" y="1387475"/>
                    </a:lnTo>
                    <a:lnTo>
                      <a:pt x="1903413" y="1406525"/>
                    </a:lnTo>
                    <a:lnTo>
                      <a:pt x="1938338" y="1446212"/>
                    </a:lnTo>
                    <a:lnTo>
                      <a:pt x="1987551" y="1444625"/>
                    </a:lnTo>
                    <a:cubicBezTo>
                      <a:pt x="2012422" y="1457589"/>
                      <a:pt x="2037292" y="1465792"/>
                      <a:pt x="2062163" y="1476375"/>
                    </a:cubicBezTo>
                    <a:cubicBezTo>
                      <a:pt x="2061898" y="1485900"/>
                      <a:pt x="2061634" y="1495425"/>
                      <a:pt x="2061369" y="1504950"/>
                    </a:cubicBezTo>
                    <a:cubicBezTo>
                      <a:pt x="2054489" y="1529556"/>
                      <a:pt x="2052374" y="1543844"/>
                      <a:pt x="2036763" y="1571625"/>
                    </a:cubicBezTo>
                    <a:lnTo>
                      <a:pt x="2068513" y="1591469"/>
                    </a:lnTo>
                    <a:cubicBezTo>
                      <a:pt x="2083594" y="1620044"/>
                      <a:pt x="2092325" y="1628775"/>
                      <a:pt x="2106613" y="1660525"/>
                    </a:cubicBezTo>
                    <a:lnTo>
                      <a:pt x="2055813" y="1736725"/>
                    </a:lnTo>
                    <a:lnTo>
                      <a:pt x="2030413" y="1730375"/>
                    </a:lnTo>
                    <a:lnTo>
                      <a:pt x="2010570" y="1715294"/>
                    </a:lnTo>
                    <a:lnTo>
                      <a:pt x="2003425" y="1735931"/>
                    </a:lnTo>
                    <a:lnTo>
                      <a:pt x="1960563" y="1746250"/>
                    </a:lnTo>
                    <a:lnTo>
                      <a:pt x="1954213" y="1778000"/>
                    </a:lnTo>
                    <a:lnTo>
                      <a:pt x="1903413" y="1797050"/>
                    </a:lnTo>
                    <a:lnTo>
                      <a:pt x="1878013" y="1758950"/>
                    </a:lnTo>
                    <a:lnTo>
                      <a:pt x="1847850" y="1768475"/>
                    </a:lnTo>
                    <a:cubicBezTo>
                      <a:pt x="1846263" y="1757363"/>
                      <a:pt x="1844675" y="1749425"/>
                      <a:pt x="1843088" y="1735138"/>
                    </a:cubicBezTo>
                    <a:cubicBezTo>
                      <a:pt x="1834621" y="1714765"/>
                      <a:pt x="1832505" y="1715029"/>
                      <a:pt x="1827213" y="1704975"/>
                    </a:cubicBezTo>
                    <a:lnTo>
                      <a:pt x="1862138" y="1685925"/>
                    </a:lnTo>
                    <a:lnTo>
                      <a:pt x="1808163" y="1665287"/>
                    </a:lnTo>
                    <a:lnTo>
                      <a:pt x="1792288" y="1692275"/>
                    </a:lnTo>
                    <a:lnTo>
                      <a:pt x="1747838" y="1711325"/>
                    </a:lnTo>
                    <a:lnTo>
                      <a:pt x="1739107" y="1733550"/>
                    </a:lnTo>
                    <a:lnTo>
                      <a:pt x="1725613" y="1739900"/>
                    </a:lnTo>
                    <a:lnTo>
                      <a:pt x="1703388" y="1739900"/>
                    </a:lnTo>
                    <a:lnTo>
                      <a:pt x="1714501" y="1704975"/>
                    </a:lnTo>
                    <a:lnTo>
                      <a:pt x="1740694" y="1677194"/>
                    </a:lnTo>
                    <a:lnTo>
                      <a:pt x="1731963" y="1654175"/>
                    </a:lnTo>
                    <a:lnTo>
                      <a:pt x="1709738" y="1654175"/>
                    </a:lnTo>
                    <a:lnTo>
                      <a:pt x="1697832" y="1678781"/>
                    </a:lnTo>
                    <a:lnTo>
                      <a:pt x="1661319" y="1685925"/>
                    </a:lnTo>
                    <a:lnTo>
                      <a:pt x="1630363" y="1698625"/>
                    </a:lnTo>
                    <a:lnTo>
                      <a:pt x="1600994" y="1667669"/>
                    </a:lnTo>
                    <a:lnTo>
                      <a:pt x="1598613" y="1635125"/>
                    </a:lnTo>
                    <a:lnTo>
                      <a:pt x="1568450" y="1616869"/>
                    </a:lnTo>
                    <a:lnTo>
                      <a:pt x="1560513" y="1584325"/>
                    </a:lnTo>
                    <a:lnTo>
                      <a:pt x="1523206" y="1555750"/>
                    </a:lnTo>
                    <a:lnTo>
                      <a:pt x="1500188" y="1558925"/>
                    </a:lnTo>
                    <a:cubicBezTo>
                      <a:pt x="1489605" y="1573742"/>
                      <a:pt x="1475052" y="1586177"/>
                      <a:pt x="1468438" y="1603375"/>
                    </a:cubicBezTo>
                    <a:cubicBezTo>
                      <a:pt x="1452034" y="1609460"/>
                      <a:pt x="1443566" y="1608402"/>
                      <a:pt x="1419225" y="1621631"/>
                    </a:cubicBezTo>
                    <a:lnTo>
                      <a:pt x="1398588" y="1593849"/>
                    </a:lnTo>
                    <a:lnTo>
                      <a:pt x="1370013" y="1585912"/>
                    </a:lnTo>
                    <a:cubicBezTo>
                      <a:pt x="1335617" y="1561570"/>
                      <a:pt x="1326621" y="1548342"/>
                      <a:pt x="1266825" y="1514475"/>
                    </a:cubicBezTo>
                    <a:lnTo>
                      <a:pt x="1277938" y="1463675"/>
                    </a:lnTo>
                    <a:lnTo>
                      <a:pt x="1239838" y="1457325"/>
                    </a:lnTo>
                    <a:lnTo>
                      <a:pt x="1233739" y="1472624"/>
                    </a:lnTo>
                    <a:lnTo>
                      <a:pt x="1212851" y="1481931"/>
                    </a:lnTo>
                    <a:lnTo>
                      <a:pt x="1175544" y="1476375"/>
                    </a:lnTo>
                    <a:lnTo>
                      <a:pt x="1139826" y="1462087"/>
                    </a:lnTo>
                    <a:lnTo>
                      <a:pt x="1093788" y="1495425"/>
                    </a:lnTo>
                    <a:lnTo>
                      <a:pt x="1100138" y="1511300"/>
                    </a:lnTo>
                    <a:lnTo>
                      <a:pt x="1081088" y="1530350"/>
                    </a:lnTo>
                    <a:lnTo>
                      <a:pt x="1035051" y="1531937"/>
                    </a:lnTo>
                    <a:lnTo>
                      <a:pt x="1006475" y="1575594"/>
                    </a:lnTo>
                    <a:lnTo>
                      <a:pt x="958057" y="1569244"/>
                    </a:lnTo>
                    <a:lnTo>
                      <a:pt x="952500" y="1584325"/>
                    </a:lnTo>
                    <a:lnTo>
                      <a:pt x="965201" y="1669256"/>
                    </a:lnTo>
                    <a:lnTo>
                      <a:pt x="940594" y="1709738"/>
                    </a:lnTo>
                    <a:lnTo>
                      <a:pt x="903288" y="1720850"/>
                    </a:lnTo>
                    <a:lnTo>
                      <a:pt x="900113" y="1746250"/>
                    </a:lnTo>
                    <a:lnTo>
                      <a:pt x="871538" y="1746250"/>
                    </a:lnTo>
                    <a:lnTo>
                      <a:pt x="855663" y="1758950"/>
                    </a:lnTo>
                    <a:lnTo>
                      <a:pt x="850900" y="1773238"/>
                    </a:lnTo>
                    <a:lnTo>
                      <a:pt x="830263" y="1765300"/>
                    </a:lnTo>
                    <a:lnTo>
                      <a:pt x="821532" y="1753394"/>
                    </a:lnTo>
                    <a:lnTo>
                      <a:pt x="792163" y="1767681"/>
                    </a:lnTo>
                    <a:cubicBezTo>
                      <a:pt x="768086" y="1737951"/>
                      <a:pt x="726546" y="1725083"/>
                      <a:pt x="693738" y="1701800"/>
                    </a:cubicBezTo>
                    <a:lnTo>
                      <a:pt x="651669" y="1716881"/>
                    </a:lnTo>
                    <a:lnTo>
                      <a:pt x="623094" y="1689894"/>
                    </a:lnTo>
                    <a:lnTo>
                      <a:pt x="582613" y="1689100"/>
                    </a:lnTo>
                    <a:lnTo>
                      <a:pt x="570706" y="1608139"/>
                    </a:lnTo>
                    <a:lnTo>
                      <a:pt x="538414" y="1594861"/>
                    </a:lnTo>
                    <a:lnTo>
                      <a:pt x="525463" y="1571625"/>
                    </a:lnTo>
                    <a:close/>
                  </a:path>
                </a:pathLst>
              </a:custGeom>
              <a:solidFill>
                <a:srgbClr val="E0301E">
                  <a:lumMod val="20000"/>
                  <a:lumOff val="80000"/>
                </a:srgbClr>
              </a:solidFill>
              <a:ln w="31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latin typeface="Arial"/>
                  <a:ea typeface="+mn-ea"/>
                  <a:cs typeface="+mn-cs"/>
                </a:endParaRPr>
              </a:p>
            </p:txBody>
          </p:sp>
        </p:grpSp>
        <p:grpSp>
          <p:nvGrpSpPr>
            <p:cNvPr id="142" name="Group 141"/>
            <p:cNvGrpSpPr/>
            <p:nvPr/>
          </p:nvGrpSpPr>
          <p:grpSpPr>
            <a:xfrm>
              <a:off x="3429000" y="4312920"/>
              <a:ext cx="182880" cy="182880"/>
              <a:chOff x="5693072" y="3032119"/>
              <a:chExt cx="612775" cy="612775"/>
            </a:xfrm>
          </p:grpSpPr>
          <p:sp>
            <p:nvSpPr>
              <p:cNvPr id="183" name="Oval 182"/>
              <p:cNvSpPr/>
              <p:nvPr/>
            </p:nvSpPr>
            <p:spPr bwMode="ltGray">
              <a:xfrm>
                <a:off x="5693072" y="3032119"/>
                <a:ext cx="612775" cy="612775"/>
              </a:xfrm>
              <a:prstGeom prst="ellipse">
                <a:avLst/>
              </a:prstGeom>
              <a:solidFill>
                <a:srgbClr val="DC6900"/>
              </a:solidFill>
              <a:ln w="3175" cap="flat" cmpd="sng" algn="ctr">
                <a:solidFill>
                  <a:srgbClr val="DC6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84"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grpSp>
        <p:grpSp>
          <p:nvGrpSpPr>
            <p:cNvPr id="143" name="Group 142"/>
            <p:cNvGrpSpPr/>
            <p:nvPr/>
          </p:nvGrpSpPr>
          <p:grpSpPr>
            <a:xfrm>
              <a:off x="4846320" y="6096000"/>
              <a:ext cx="182880" cy="182880"/>
              <a:chOff x="5693072" y="3032119"/>
              <a:chExt cx="612775" cy="612775"/>
            </a:xfrm>
          </p:grpSpPr>
          <p:sp>
            <p:nvSpPr>
              <p:cNvPr id="181" name="Oval 180"/>
              <p:cNvSpPr/>
              <p:nvPr/>
            </p:nvSpPr>
            <p:spPr bwMode="ltGray">
              <a:xfrm>
                <a:off x="5693072" y="3032119"/>
                <a:ext cx="612775" cy="612775"/>
              </a:xfrm>
              <a:prstGeom prst="ellipse">
                <a:avLst/>
              </a:prstGeom>
              <a:solidFill>
                <a:srgbClr val="DC6900"/>
              </a:solidFill>
              <a:ln w="3175" cap="flat" cmpd="sng" algn="ctr">
                <a:solidFill>
                  <a:srgbClr val="DC6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82"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grpSp>
        <p:sp>
          <p:nvSpPr>
            <p:cNvPr id="144" name="TextBox 143"/>
            <p:cNvSpPr txBox="1"/>
            <p:nvPr/>
          </p:nvSpPr>
          <p:spPr>
            <a:xfrm>
              <a:off x="3200400" y="4532191"/>
              <a:ext cx="675202" cy="138499"/>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err="1" smtClean="0">
                  <a:ln>
                    <a:noFill/>
                  </a:ln>
                  <a:solidFill>
                    <a:srgbClr val="000000"/>
                  </a:solidFill>
                  <a:effectLst/>
                  <a:uLnTx/>
                  <a:uFillTx/>
                  <a:latin typeface="Georgia" pitchFamily="18" charset="0"/>
                  <a:cs typeface="Arial" pitchFamily="34" charset="0"/>
                </a:rPr>
                <a:t>Hazira</a:t>
              </a:r>
              <a:endPar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endParaRPr>
            </a:p>
          </p:txBody>
        </p:sp>
        <p:sp>
          <p:nvSpPr>
            <p:cNvPr id="145" name="TextBox 144"/>
            <p:cNvSpPr txBox="1"/>
            <p:nvPr/>
          </p:nvSpPr>
          <p:spPr>
            <a:xfrm>
              <a:off x="4724400" y="5880581"/>
              <a:ext cx="831492" cy="164832"/>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err="1" smtClean="0">
                  <a:ln>
                    <a:noFill/>
                  </a:ln>
                  <a:solidFill>
                    <a:srgbClr val="000000"/>
                  </a:solidFill>
                  <a:effectLst/>
                  <a:uLnTx/>
                  <a:uFillTx/>
                  <a:latin typeface="Georgia" pitchFamily="18" charset="0"/>
                  <a:cs typeface="Arial" pitchFamily="34" charset="0"/>
                </a:rPr>
                <a:t>Kattupalli</a:t>
              </a:r>
              <a:endPar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endParaRPr>
            </a:p>
          </p:txBody>
        </p:sp>
        <p:grpSp>
          <p:nvGrpSpPr>
            <p:cNvPr id="146" name="Group 145"/>
            <p:cNvGrpSpPr/>
            <p:nvPr/>
          </p:nvGrpSpPr>
          <p:grpSpPr>
            <a:xfrm>
              <a:off x="3779520" y="5105400"/>
              <a:ext cx="182880" cy="182880"/>
              <a:chOff x="5693072" y="3032119"/>
              <a:chExt cx="612775" cy="612775"/>
            </a:xfrm>
          </p:grpSpPr>
          <p:sp>
            <p:nvSpPr>
              <p:cNvPr id="179" name="Oval 178"/>
              <p:cNvSpPr/>
              <p:nvPr/>
            </p:nvSpPr>
            <p:spPr bwMode="ltGray">
              <a:xfrm>
                <a:off x="5693072" y="3032119"/>
                <a:ext cx="612775" cy="612775"/>
              </a:xfrm>
              <a:prstGeom prst="ellipse">
                <a:avLst/>
              </a:prstGeom>
              <a:solidFill>
                <a:srgbClr val="E0301E"/>
              </a:solidFill>
              <a:ln w="3175" cap="flat" cmpd="sng" algn="ctr">
                <a:solidFill>
                  <a:srgbClr val="E03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80"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grpSp>
        <p:grpSp>
          <p:nvGrpSpPr>
            <p:cNvPr id="147" name="Group 146"/>
            <p:cNvGrpSpPr/>
            <p:nvPr/>
          </p:nvGrpSpPr>
          <p:grpSpPr>
            <a:xfrm>
              <a:off x="3703320" y="4846320"/>
              <a:ext cx="182880" cy="182880"/>
              <a:chOff x="5693072" y="3032119"/>
              <a:chExt cx="612775" cy="612775"/>
            </a:xfrm>
          </p:grpSpPr>
          <p:sp>
            <p:nvSpPr>
              <p:cNvPr id="177" name="Oval 176"/>
              <p:cNvSpPr/>
              <p:nvPr/>
            </p:nvSpPr>
            <p:spPr bwMode="ltGray">
              <a:xfrm>
                <a:off x="5693072" y="3032119"/>
                <a:ext cx="612775" cy="612775"/>
              </a:xfrm>
              <a:prstGeom prst="ellipse">
                <a:avLst/>
              </a:prstGeom>
              <a:solidFill>
                <a:srgbClr val="E0301E"/>
              </a:solidFill>
              <a:ln w="3175" cap="flat" cmpd="sng" algn="ctr">
                <a:solidFill>
                  <a:srgbClr val="E03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78"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grpSp>
        <p:grpSp>
          <p:nvGrpSpPr>
            <p:cNvPr id="148" name="Group 147"/>
            <p:cNvGrpSpPr/>
            <p:nvPr/>
          </p:nvGrpSpPr>
          <p:grpSpPr>
            <a:xfrm>
              <a:off x="3855720" y="5334000"/>
              <a:ext cx="182880" cy="182880"/>
              <a:chOff x="5693072" y="3032119"/>
              <a:chExt cx="612775" cy="612775"/>
            </a:xfrm>
          </p:grpSpPr>
          <p:sp>
            <p:nvSpPr>
              <p:cNvPr id="175" name="Oval 174"/>
              <p:cNvSpPr/>
              <p:nvPr/>
            </p:nvSpPr>
            <p:spPr bwMode="ltGray">
              <a:xfrm>
                <a:off x="5693072" y="3032119"/>
                <a:ext cx="612775" cy="612775"/>
              </a:xfrm>
              <a:prstGeom prst="ellipse">
                <a:avLst/>
              </a:prstGeom>
              <a:solidFill>
                <a:srgbClr val="E0301E"/>
              </a:solidFill>
              <a:ln w="3175" cap="flat" cmpd="sng" algn="ctr">
                <a:solidFill>
                  <a:srgbClr val="E03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76"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grpSp>
        <p:grpSp>
          <p:nvGrpSpPr>
            <p:cNvPr id="149" name="Group 148"/>
            <p:cNvGrpSpPr/>
            <p:nvPr/>
          </p:nvGrpSpPr>
          <p:grpSpPr>
            <a:xfrm>
              <a:off x="3962400" y="5715000"/>
              <a:ext cx="182880" cy="182880"/>
              <a:chOff x="5693072" y="3032119"/>
              <a:chExt cx="612775" cy="612775"/>
            </a:xfrm>
          </p:grpSpPr>
          <p:sp>
            <p:nvSpPr>
              <p:cNvPr id="173" name="Oval 172"/>
              <p:cNvSpPr/>
              <p:nvPr/>
            </p:nvSpPr>
            <p:spPr bwMode="ltGray">
              <a:xfrm>
                <a:off x="5693072" y="3032119"/>
                <a:ext cx="612775" cy="612775"/>
              </a:xfrm>
              <a:prstGeom prst="ellipse">
                <a:avLst/>
              </a:prstGeom>
              <a:solidFill>
                <a:srgbClr val="E0301E"/>
              </a:solidFill>
              <a:ln w="3175" cap="flat" cmpd="sng" algn="ctr">
                <a:solidFill>
                  <a:srgbClr val="E03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74"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grpSp>
        <p:grpSp>
          <p:nvGrpSpPr>
            <p:cNvPr id="150" name="Group 149"/>
            <p:cNvGrpSpPr/>
            <p:nvPr/>
          </p:nvGrpSpPr>
          <p:grpSpPr>
            <a:xfrm>
              <a:off x="6248400" y="4191000"/>
              <a:ext cx="182880" cy="182880"/>
              <a:chOff x="5693072" y="3032119"/>
              <a:chExt cx="612775" cy="612775"/>
            </a:xfrm>
          </p:grpSpPr>
          <p:sp>
            <p:nvSpPr>
              <p:cNvPr id="171" name="Oval 170"/>
              <p:cNvSpPr/>
              <p:nvPr/>
            </p:nvSpPr>
            <p:spPr bwMode="ltGray">
              <a:xfrm>
                <a:off x="5693072" y="3032119"/>
                <a:ext cx="612775" cy="612775"/>
              </a:xfrm>
              <a:prstGeom prst="ellipse">
                <a:avLst/>
              </a:prstGeom>
              <a:solidFill>
                <a:srgbClr val="E0301E"/>
              </a:solidFill>
              <a:ln w="3175" cap="flat" cmpd="sng" algn="ctr">
                <a:solidFill>
                  <a:srgbClr val="E03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72"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grpSp>
        <p:sp>
          <p:nvSpPr>
            <p:cNvPr id="151" name="TextBox 150"/>
            <p:cNvSpPr txBox="1"/>
            <p:nvPr/>
          </p:nvSpPr>
          <p:spPr>
            <a:xfrm>
              <a:off x="2765472" y="4723000"/>
              <a:ext cx="1004484" cy="164832"/>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err="1" smtClean="0">
                  <a:ln>
                    <a:noFill/>
                  </a:ln>
                  <a:solidFill>
                    <a:srgbClr val="000000"/>
                  </a:solidFill>
                  <a:effectLst/>
                  <a:uLnTx/>
                  <a:uFillTx/>
                  <a:latin typeface="Georgia" pitchFamily="18" charset="0"/>
                  <a:cs typeface="Arial" pitchFamily="34" charset="0"/>
                </a:rPr>
                <a:t>Ghodbunder</a:t>
              </a:r>
              <a:endPar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endParaRPr>
            </a:p>
          </p:txBody>
        </p:sp>
        <p:sp>
          <p:nvSpPr>
            <p:cNvPr id="152" name="TextBox 151"/>
            <p:cNvSpPr txBox="1"/>
            <p:nvPr/>
          </p:nvSpPr>
          <p:spPr>
            <a:xfrm>
              <a:off x="2977154" y="5088197"/>
              <a:ext cx="820895" cy="276999"/>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rPr>
                <a:t>Ratnagiri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err="1" smtClean="0">
                  <a:ln>
                    <a:noFill/>
                  </a:ln>
                  <a:solidFill>
                    <a:srgbClr val="000000"/>
                  </a:solidFill>
                  <a:effectLst/>
                  <a:uLnTx/>
                  <a:uFillTx/>
                  <a:latin typeface="Georgia" pitchFamily="18" charset="0"/>
                  <a:cs typeface="Arial" pitchFamily="34" charset="0"/>
                </a:rPr>
                <a:t>Dabhol</a:t>
              </a:r>
              <a:endPar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endParaRPr>
            </a:p>
          </p:txBody>
        </p:sp>
        <p:sp>
          <p:nvSpPr>
            <p:cNvPr id="153" name="TextBox 152"/>
            <p:cNvSpPr txBox="1"/>
            <p:nvPr/>
          </p:nvSpPr>
          <p:spPr>
            <a:xfrm>
              <a:off x="3223340" y="5410200"/>
              <a:ext cx="891460" cy="138499"/>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rPr>
                <a:t>Goa</a:t>
              </a:r>
            </a:p>
          </p:txBody>
        </p:sp>
        <p:sp>
          <p:nvSpPr>
            <p:cNvPr id="154" name="TextBox 153"/>
            <p:cNvSpPr txBox="1"/>
            <p:nvPr/>
          </p:nvSpPr>
          <p:spPr>
            <a:xfrm>
              <a:off x="3458905" y="5908606"/>
              <a:ext cx="891460" cy="138499"/>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err="1" smtClean="0">
                  <a:ln>
                    <a:noFill/>
                  </a:ln>
                  <a:solidFill>
                    <a:srgbClr val="000000"/>
                  </a:solidFill>
                  <a:effectLst/>
                  <a:uLnTx/>
                  <a:uFillTx/>
                  <a:latin typeface="Georgia" pitchFamily="18" charset="0"/>
                  <a:cs typeface="Arial" pitchFamily="34" charset="0"/>
                </a:rPr>
                <a:t>Manglore</a:t>
              </a:r>
              <a:endPar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endParaRPr>
            </a:p>
          </p:txBody>
        </p:sp>
        <p:sp>
          <p:nvSpPr>
            <p:cNvPr id="155" name="TextBox 154"/>
            <p:cNvSpPr txBox="1"/>
            <p:nvPr/>
          </p:nvSpPr>
          <p:spPr>
            <a:xfrm>
              <a:off x="6010949" y="4053525"/>
              <a:ext cx="891460" cy="138499"/>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rPr>
                <a:t>Kolkata</a:t>
              </a:r>
            </a:p>
          </p:txBody>
        </p:sp>
        <p:grpSp>
          <p:nvGrpSpPr>
            <p:cNvPr id="156" name="Group 155"/>
            <p:cNvGrpSpPr/>
            <p:nvPr/>
          </p:nvGrpSpPr>
          <p:grpSpPr>
            <a:xfrm>
              <a:off x="3931920" y="5303520"/>
              <a:ext cx="182880" cy="182880"/>
              <a:chOff x="5693072" y="3032119"/>
              <a:chExt cx="612775" cy="612775"/>
            </a:xfrm>
          </p:grpSpPr>
          <p:sp>
            <p:nvSpPr>
              <p:cNvPr id="169" name="Oval 168"/>
              <p:cNvSpPr/>
              <p:nvPr/>
            </p:nvSpPr>
            <p:spPr bwMode="ltGray">
              <a:xfrm>
                <a:off x="5693072" y="3032119"/>
                <a:ext cx="612775" cy="612775"/>
              </a:xfrm>
              <a:prstGeom prst="ellipse">
                <a:avLst/>
              </a:prstGeom>
              <a:solidFill>
                <a:srgbClr val="A32020"/>
              </a:solidFill>
              <a:ln w="3175" cap="flat" cmpd="sng" algn="ctr">
                <a:solidFill>
                  <a:srgbClr val="A320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70"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grpSp>
        <p:grpSp>
          <p:nvGrpSpPr>
            <p:cNvPr id="157" name="Group 156"/>
            <p:cNvGrpSpPr/>
            <p:nvPr/>
          </p:nvGrpSpPr>
          <p:grpSpPr>
            <a:xfrm>
              <a:off x="3550920" y="4114800"/>
              <a:ext cx="182880" cy="182880"/>
              <a:chOff x="5693072" y="3032119"/>
              <a:chExt cx="612775" cy="612775"/>
            </a:xfrm>
          </p:grpSpPr>
          <p:sp>
            <p:nvSpPr>
              <p:cNvPr id="167" name="Oval 166"/>
              <p:cNvSpPr/>
              <p:nvPr/>
            </p:nvSpPr>
            <p:spPr bwMode="ltGray">
              <a:xfrm>
                <a:off x="5693072" y="3032119"/>
                <a:ext cx="612775" cy="612775"/>
              </a:xfrm>
              <a:prstGeom prst="ellipse">
                <a:avLst/>
              </a:prstGeom>
              <a:solidFill>
                <a:srgbClr val="A32020"/>
              </a:solidFill>
              <a:ln w="3175" cap="flat" cmpd="sng" algn="ctr">
                <a:solidFill>
                  <a:srgbClr val="A320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68"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grpSp>
        <p:grpSp>
          <p:nvGrpSpPr>
            <p:cNvPr id="158" name="Group 157"/>
            <p:cNvGrpSpPr/>
            <p:nvPr/>
          </p:nvGrpSpPr>
          <p:grpSpPr>
            <a:xfrm>
              <a:off x="3657600" y="4312920"/>
              <a:ext cx="182880" cy="182880"/>
              <a:chOff x="5693072" y="3032119"/>
              <a:chExt cx="612775" cy="612775"/>
            </a:xfrm>
          </p:grpSpPr>
          <p:sp>
            <p:nvSpPr>
              <p:cNvPr id="165" name="Oval 164"/>
              <p:cNvSpPr/>
              <p:nvPr/>
            </p:nvSpPr>
            <p:spPr bwMode="ltGray">
              <a:xfrm>
                <a:off x="5693072" y="3032119"/>
                <a:ext cx="612775" cy="612775"/>
              </a:xfrm>
              <a:prstGeom prst="ellipse">
                <a:avLst/>
              </a:prstGeom>
              <a:solidFill>
                <a:srgbClr val="A32020"/>
              </a:solidFill>
              <a:ln w="3175" cap="flat" cmpd="sng" algn="ctr">
                <a:solidFill>
                  <a:srgbClr val="A320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66"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grpSp>
        <p:sp>
          <p:nvSpPr>
            <p:cNvPr id="159" name="TextBox 158"/>
            <p:cNvSpPr txBox="1"/>
            <p:nvPr/>
          </p:nvSpPr>
          <p:spPr>
            <a:xfrm>
              <a:off x="3749320" y="4357301"/>
              <a:ext cx="675202" cy="138499"/>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rPr>
                <a:t>Surat</a:t>
              </a:r>
            </a:p>
          </p:txBody>
        </p:sp>
        <p:sp>
          <p:nvSpPr>
            <p:cNvPr id="160" name="TextBox 159"/>
            <p:cNvSpPr txBox="1"/>
            <p:nvPr/>
          </p:nvSpPr>
          <p:spPr>
            <a:xfrm>
              <a:off x="3642652" y="4100551"/>
              <a:ext cx="675202" cy="138499"/>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err="1" smtClean="0">
                  <a:ln>
                    <a:noFill/>
                  </a:ln>
                  <a:solidFill>
                    <a:srgbClr val="000000"/>
                  </a:solidFill>
                  <a:effectLst/>
                  <a:uLnTx/>
                  <a:uFillTx/>
                  <a:latin typeface="Georgia" pitchFamily="18" charset="0"/>
                  <a:cs typeface="Arial" pitchFamily="34" charset="0"/>
                </a:rPr>
                <a:t>Dahej</a:t>
              </a:r>
              <a:endPar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endParaRPr>
            </a:p>
          </p:txBody>
        </p:sp>
        <p:grpSp>
          <p:nvGrpSpPr>
            <p:cNvPr id="161" name="Group 160"/>
            <p:cNvGrpSpPr/>
            <p:nvPr/>
          </p:nvGrpSpPr>
          <p:grpSpPr>
            <a:xfrm>
              <a:off x="3200400" y="4267200"/>
              <a:ext cx="182880" cy="182880"/>
              <a:chOff x="5693072" y="3032119"/>
              <a:chExt cx="612775" cy="612775"/>
            </a:xfrm>
          </p:grpSpPr>
          <p:sp>
            <p:nvSpPr>
              <p:cNvPr id="163" name="Oval 162"/>
              <p:cNvSpPr/>
              <p:nvPr/>
            </p:nvSpPr>
            <p:spPr bwMode="ltGray">
              <a:xfrm>
                <a:off x="5693072" y="3032119"/>
                <a:ext cx="612775" cy="612775"/>
              </a:xfrm>
              <a:prstGeom prst="ellipse">
                <a:avLst/>
              </a:prstGeom>
              <a:solidFill>
                <a:srgbClr val="DB536A"/>
              </a:solidFill>
              <a:ln w="3175" cap="flat" cmpd="sng" algn="ctr">
                <a:solidFill>
                  <a:srgbClr val="DB536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64"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endParaRPr>
              </a:p>
            </p:txBody>
          </p:sp>
        </p:grpSp>
        <p:sp>
          <p:nvSpPr>
            <p:cNvPr id="162" name="TextBox 161"/>
            <p:cNvSpPr txBox="1"/>
            <p:nvPr/>
          </p:nvSpPr>
          <p:spPr>
            <a:xfrm>
              <a:off x="2799062" y="4098874"/>
              <a:ext cx="675202" cy="138499"/>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rPr>
                <a:t>P</a:t>
              </a:r>
              <a:r>
                <a:rPr kumimoji="0" lang="en-GB" sz="900" b="1" i="1" u="none" strike="noStrike" kern="0" cap="none" spc="0" normalizeH="0" baseline="0" noProof="0" dirty="0" err="1" smtClean="0">
                  <a:ln>
                    <a:noFill/>
                  </a:ln>
                  <a:solidFill>
                    <a:srgbClr val="000000"/>
                  </a:solidFill>
                  <a:effectLst/>
                  <a:uLnTx/>
                  <a:uFillTx/>
                  <a:latin typeface="Georgia" pitchFamily="18" charset="0"/>
                  <a:cs typeface="Arial" pitchFamily="34" charset="0"/>
                </a:rPr>
                <a:t>ipavav</a:t>
              </a:r>
              <a:endParaRPr kumimoji="0" lang="en-GB" sz="900" b="1" i="1" u="none" strike="noStrike" kern="0" cap="none" spc="0" normalizeH="0" baseline="0" noProof="0" dirty="0" smtClean="0">
                <a:ln>
                  <a:noFill/>
                </a:ln>
                <a:solidFill>
                  <a:srgbClr val="000000"/>
                </a:solidFill>
                <a:effectLst/>
                <a:uLnTx/>
                <a:uFillTx/>
                <a:latin typeface="Georgia" pitchFamily="18" charset="0"/>
                <a:cs typeface="Arial" pitchFamily="34" charset="0"/>
              </a:endParaRPr>
            </a:p>
          </p:txBody>
        </p:sp>
      </p:grpSp>
      <p:grpSp>
        <p:nvGrpSpPr>
          <p:cNvPr id="251" name="Group 250"/>
          <p:cNvGrpSpPr/>
          <p:nvPr/>
        </p:nvGrpSpPr>
        <p:grpSpPr>
          <a:xfrm>
            <a:off x="5695913" y="6132873"/>
            <a:ext cx="1734183" cy="365760"/>
            <a:chOff x="7868401" y="5536864"/>
            <a:chExt cx="1734183" cy="365760"/>
          </a:xfrm>
        </p:grpSpPr>
        <p:grpSp>
          <p:nvGrpSpPr>
            <p:cNvPr id="223" name="Group 222"/>
            <p:cNvGrpSpPr/>
            <p:nvPr/>
          </p:nvGrpSpPr>
          <p:grpSpPr>
            <a:xfrm>
              <a:off x="7868401" y="5536864"/>
              <a:ext cx="365760" cy="365760"/>
              <a:chOff x="5693072" y="3032119"/>
              <a:chExt cx="612775" cy="612775"/>
            </a:xfrm>
          </p:grpSpPr>
          <p:sp>
            <p:nvSpPr>
              <p:cNvPr id="224" name="Oval 223"/>
              <p:cNvSpPr/>
              <p:nvPr/>
            </p:nvSpPr>
            <p:spPr bwMode="ltGray">
              <a:xfrm>
                <a:off x="5693072" y="3032119"/>
                <a:ext cx="612775" cy="612775"/>
              </a:xfrm>
              <a:prstGeom prst="ellipse">
                <a:avLst/>
              </a:prstGeom>
              <a:solidFill>
                <a:srgbClr val="DC6900"/>
              </a:solidFill>
              <a:ln w="3175" cap="flat" cmpd="sng" algn="ctr">
                <a:solidFill>
                  <a:srgbClr val="DC6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225"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rgbClr val="000000"/>
                  </a:solidFill>
                  <a:effectLst/>
                  <a:uLnTx/>
                  <a:uFillTx/>
                </a:endParaRPr>
              </a:p>
            </p:txBody>
          </p:sp>
        </p:grpSp>
        <p:sp>
          <p:nvSpPr>
            <p:cNvPr id="226" name="TextBox 225"/>
            <p:cNvSpPr txBox="1"/>
            <p:nvPr/>
          </p:nvSpPr>
          <p:spPr>
            <a:xfrm>
              <a:off x="8383384" y="5634369"/>
              <a:ext cx="1219200" cy="153888"/>
            </a:xfrm>
            <a:prstGeom prst="rect">
              <a:avLst/>
            </a:prstGeom>
            <a:noFill/>
            <a:ln>
              <a:noFill/>
            </a:ln>
          </p:spPr>
          <p:txBody>
            <a:bodyPr wrap="square" lIns="0" tIns="0" rIns="0" bIns="0" rtlCol="0">
              <a:spAutoFit/>
            </a:bodyPr>
            <a:lstStyle/>
            <a:p>
              <a:r>
                <a:rPr lang="en-GB" sz="1000" b="1" i="1" dirty="0" smtClean="0">
                  <a:solidFill>
                    <a:srgbClr val="000000"/>
                  </a:solidFill>
                  <a:latin typeface="Georgia" pitchFamily="18" charset="0"/>
                  <a:cs typeface="Arial" pitchFamily="34" charset="0"/>
                </a:rPr>
                <a:t>L&amp;T Shipyard</a:t>
              </a:r>
            </a:p>
          </p:txBody>
        </p:sp>
      </p:grpSp>
      <p:grpSp>
        <p:nvGrpSpPr>
          <p:cNvPr id="252" name="Group 251"/>
          <p:cNvGrpSpPr/>
          <p:nvPr/>
        </p:nvGrpSpPr>
        <p:grpSpPr>
          <a:xfrm>
            <a:off x="5695913" y="6568440"/>
            <a:ext cx="1989347" cy="365760"/>
            <a:chOff x="7873292" y="5969239"/>
            <a:chExt cx="1989347" cy="365760"/>
          </a:xfrm>
        </p:grpSpPr>
        <p:grpSp>
          <p:nvGrpSpPr>
            <p:cNvPr id="231" name="Group 230"/>
            <p:cNvGrpSpPr/>
            <p:nvPr/>
          </p:nvGrpSpPr>
          <p:grpSpPr>
            <a:xfrm>
              <a:off x="7873292" y="5969239"/>
              <a:ext cx="365760" cy="365760"/>
              <a:chOff x="5693072" y="3032119"/>
              <a:chExt cx="612775" cy="612775"/>
            </a:xfrm>
          </p:grpSpPr>
          <p:sp>
            <p:nvSpPr>
              <p:cNvPr id="232" name="Oval 231"/>
              <p:cNvSpPr/>
              <p:nvPr/>
            </p:nvSpPr>
            <p:spPr bwMode="ltGray">
              <a:xfrm>
                <a:off x="5693072" y="3032119"/>
                <a:ext cx="612775" cy="612775"/>
              </a:xfrm>
              <a:prstGeom prst="ellipse">
                <a:avLst/>
              </a:prstGeom>
              <a:solidFill>
                <a:srgbClr val="E0301E"/>
              </a:solidFill>
              <a:ln w="3175" cap="flat" cmpd="sng" algn="ctr">
                <a:solidFill>
                  <a:srgbClr val="E03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233"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rgbClr val="000000"/>
                  </a:solidFill>
                  <a:effectLst/>
                  <a:uLnTx/>
                  <a:uFillTx/>
                </a:endParaRPr>
              </a:p>
            </p:txBody>
          </p:sp>
        </p:grpSp>
        <p:sp>
          <p:nvSpPr>
            <p:cNvPr id="234" name="TextBox 233"/>
            <p:cNvSpPr txBox="1"/>
            <p:nvPr/>
          </p:nvSpPr>
          <p:spPr>
            <a:xfrm>
              <a:off x="8414839" y="6031573"/>
              <a:ext cx="1447800" cy="153888"/>
            </a:xfrm>
            <a:prstGeom prst="rect">
              <a:avLst/>
            </a:prstGeom>
            <a:noFill/>
            <a:ln>
              <a:noFill/>
            </a:ln>
          </p:spPr>
          <p:txBody>
            <a:bodyPr wrap="square" lIns="0" tIns="0" rIns="0" bIns="0" rtlCol="0">
              <a:spAutoFit/>
            </a:bodyPr>
            <a:lstStyle/>
            <a:p>
              <a:r>
                <a:rPr lang="en-GB" sz="1000" b="1" i="1" dirty="0" err="1" smtClean="0">
                  <a:solidFill>
                    <a:srgbClr val="000000"/>
                  </a:solidFill>
                  <a:latin typeface="Georgia" pitchFamily="18" charset="0"/>
                  <a:cs typeface="Arial" pitchFamily="34" charset="0"/>
                </a:rPr>
                <a:t>Bharati</a:t>
              </a:r>
              <a:r>
                <a:rPr lang="en-GB" sz="1000" b="1" i="1" dirty="0" smtClean="0">
                  <a:solidFill>
                    <a:srgbClr val="000000"/>
                  </a:solidFill>
                  <a:latin typeface="Georgia" pitchFamily="18" charset="0"/>
                  <a:cs typeface="Arial" pitchFamily="34" charset="0"/>
                </a:rPr>
                <a:t> Shipyard</a:t>
              </a:r>
            </a:p>
          </p:txBody>
        </p:sp>
      </p:grpSp>
      <p:grpSp>
        <p:nvGrpSpPr>
          <p:cNvPr id="253" name="Group 252"/>
          <p:cNvGrpSpPr/>
          <p:nvPr/>
        </p:nvGrpSpPr>
        <p:grpSpPr>
          <a:xfrm>
            <a:off x="7853228" y="6132873"/>
            <a:ext cx="1989347" cy="365760"/>
            <a:chOff x="7873292" y="6395336"/>
            <a:chExt cx="1989347" cy="365760"/>
          </a:xfrm>
        </p:grpSpPr>
        <p:grpSp>
          <p:nvGrpSpPr>
            <p:cNvPr id="239" name="Group 238"/>
            <p:cNvGrpSpPr/>
            <p:nvPr/>
          </p:nvGrpSpPr>
          <p:grpSpPr>
            <a:xfrm>
              <a:off x="7873292" y="6395336"/>
              <a:ext cx="365760" cy="365760"/>
              <a:chOff x="5693072" y="3032119"/>
              <a:chExt cx="612775" cy="612775"/>
            </a:xfrm>
          </p:grpSpPr>
          <p:sp>
            <p:nvSpPr>
              <p:cNvPr id="240" name="Oval 239"/>
              <p:cNvSpPr/>
              <p:nvPr/>
            </p:nvSpPr>
            <p:spPr bwMode="ltGray">
              <a:xfrm>
                <a:off x="5693072" y="3032119"/>
                <a:ext cx="612775" cy="612775"/>
              </a:xfrm>
              <a:prstGeom prst="ellipse">
                <a:avLst/>
              </a:prstGeom>
              <a:solidFill>
                <a:srgbClr val="A32020"/>
              </a:solidFill>
              <a:ln w="3175" cap="flat" cmpd="sng" algn="ctr">
                <a:solidFill>
                  <a:srgbClr val="A320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241"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rgbClr val="000000"/>
                  </a:solidFill>
                  <a:effectLst/>
                  <a:uLnTx/>
                  <a:uFillTx/>
                </a:endParaRPr>
              </a:p>
            </p:txBody>
          </p:sp>
        </p:grpSp>
        <p:sp>
          <p:nvSpPr>
            <p:cNvPr id="242" name="TextBox 241"/>
            <p:cNvSpPr txBox="1"/>
            <p:nvPr/>
          </p:nvSpPr>
          <p:spPr>
            <a:xfrm>
              <a:off x="8414839" y="6472878"/>
              <a:ext cx="1447800" cy="153888"/>
            </a:xfrm>
            <a:prstGeom prst="rect">
              <a:avLst/>
            </a:prstGeom>
            <a:noFill/>
            <a:ln>
              <a:noFill/>
            </a:ln>
          </p:spPr>
          <p:txBody>
            <a:bodyPr wrap="square" lIns="0" tIns="0" rIns="0" bIns="0" rtlCol="0">
              <a:spAutoFit/>
            </a:bodyPr>
            <a:lstStyle/>
            <a:p>
              <a:r>
                <a:rPr lang="en-GB" sz="1000" b="1" i="1" dirty="0" smtClean="0">
                  <a:solidFill>
                    <a:srgbClr val="000000"/>
                  </a:solidFill>
                  <a:latin typeface="Georgia" pitchFamily="18" charset="0"/>
                  <a:cs typeface="Arial" pitchFamily="34" charset="0"/>
                </a:rPr>
                <a:t>ABG Shipyard</a:t>
              </a:r>
            </a:p>
          </p:txBody>
        </p:sp>
      </p:grpSp>
      <p:grpSp>
        <p:nvGrpSpPr>
          <p:cNvPr id="254" name="Group 253"/>
          <p:cNvGrpSpPr/>
          <p:nvPr/>
        </p:nvGrpSpPr>
        <p:grpSpPr>
          <a:xfrm>
            <a:off x="7853228" y="6568440"/>
            <a:ext cx="1989347" cy="365760"/>
            <a:chOff x="7873292" y="6668345"/>
            <a:chExt cx="1989347" cy="365760"/>
          </a:xfrm>
        </p:grpSpPr>
        <p:grpSp>
          <p:nvGrpSpPr>
            <p:cNvPr id="247" name="Group 246"/>
            <p:cNvGrpSpPr/>
            <p:nvPr/>
          </p:nvGrpSpPr>
          <p:grpSpPr>
            <a:xfrm>
              <a:off x="7873292" y="6668345"/>
              <a:ext cx="365760" cy="365760"/>
              <a:chOff x="5693072" y="3032119"/>
              <a:chExt cx="612775" cy="612775"/>
            </a:xfrm>
          </p:grpSpPr>
          <p:sp>
            <p:nvSpPr>
              <p:cNvPr id="248" name="Oval 247"/>
              <p:cNvSpPr/>
              <p:nvPr/>
            </p:nvSpPr>
            <p:spPr bwMode="ltGray">
              <a:xfrm>
                <a:off x="5693072" y="3032119"/>
                <a:ext cx="612775" cy="612775"/>
              </a:xfrm>
              <a:prstGeom prst="ellipse">
                <a:avLst/>
              </a:prstGeom>
              <a:solidFill>
                <a:srgbClr val="DB536A"/>
              </a:solidFill>
              <a:ln w="3175" cap="flat" cmpd="sng" algn="ctr">
                <a:solidFill>
                  <a:srgbClr val="DB536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249" name="Freeform 114"/>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rgbClr val="000000"/>
                  </a:solidFill>
                  <a:effectLst/>
                  <a:uLnTx/>
                  <a:uFillTx/>
                </a:endParaRPr>
              </a:p>
            </p:txBody>
          </p:sp>
        </p:grpSp>
        <p:sp>
          <p:nvSpPr>
            <p:cNvPr id="250" name="TextBox 249"/>
            <p:cNvSpPr txBox="1"/>
            <p:nvPr/>
          </p:nvSpPr>
          <p:spPr>
            <a:xfrm>
              <a:off x="8414839" y="6761096"/>
              <a:ext cx="1447800" cy="153888"/>
            </a:xfrm>
            <a:prstGeom prst="rect">
              <a:avLst/>
            </a:prstGeom>
            <a:noFill/>
            <a:ln>
              <a:noFill/>
            </a:ln>
          </p:spPr>
          <p:txBody>
            <a:bodyPr wrap="square" lIns="0" tIns="0" rIns="0" bIns="0" rtlCol="0">
              <a:spAutoFit/>
            </a:bodyPr>
            <a:lstStyle/>
            <a:p>
              <a:r>
                <a:rPr lang="en-GB" sz="1000" b="1" i="1" dirty="0" err="1" smtClean="0">
                  <a:solidFill>
                    <a:srgbClr val="000000"/>
                  </a:solidFill>
                  <a:latin typeface="Georgia" pitchFamily="18" charset="0"/>
                  <a:cs typeface="Arial" pitchFamily="34" charset="0"/>
                </a:rPr>
                <a:t>Pipavav</a:t>
              </a:r>
              <a:r>
                <a:rPr lang="en-GB" sz="1000" b="1" i="1" dirty="0" smtClean="0">
                  <a:solidFill>
                    <a:srgbClr val="000000"/>
                  </a:solidFill>
                  <a:latin typeface="Georgia" pitchFamily="18" charset="0"/>
                  <a:cs typeface="Arial" pitchFamily="34" charset="0"/>
                </a:rPr>
                <a:t> Shipyard</a:t>
              </a:r>
            </a:p>
          </p:txBody>
        </p:sp>
      </p:grpSp>
    </p:spTree>
    <p:custDataLst>
      <p:tags r:id="rId1"/>
    </p:custDataLst>
    <p:extLst>
      <p:ext uri="{BB962C8B-B14F-4D97-AF65-F5344CB8AC3E}">
        <p14:creationId xmlns:p14="http://schemas.microsoft.com/office/powerpoint/2010/main" val="145004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sz="2000" dirty="0" smtClean="0"/>
              <a:t>Indian Shipbuilders vis-à-vis Global Shipbuilders</a:t>
            </a:r>
            <a:endParaRPr lang="en-GB" sz="2000" dirty="0"/>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14</a:t>
            </a:r>
          </a:p>
        </p:txBody>
      </p:sp>
      <p:graphicFrame>
        <p:nvGraphicFramePr>
          <p:cNvPr id="56" name="Table 55"/>
          <p:cNvGraphicFramePr>
            <a:graphicFrameLocks noGrp="1"/>
          </p:cNvGraphicFramePr>
          <p:nvPr>
            <p:extLst>
              <p:ext uri="{D42A27DB-BD31-4B8C-83A1-F6EECF244321}">
                <p14:modId xmlns:p14="http://schemas.microsoft.com/office/powerpoint/2010/main" val="130730214"/>
              </p:ext>
            </p:extLst>
          </p:nvPr>
        </p:nvGraphicFramePr>
        <p:xfrm>
          <a:off x="304800" y="1797674"/>
          <a:ext cx="9448801" cy="5035195"/>
        </p:xfrm>
        <a:graphic>
          <a:graphicData uri="http://schemas.openxmlformats.org/drawingml/2006/table">
            <a:tbl>
              <a:tblPr/>
              <a:tblGrid>
                <a:gridCol w="1295400"/>
                <a:gridCol w="50800"/>
                <a:gridCol w="438150"/>
                <a:gridCol w="438150"/>
                <a:gridCol w="63500"/>
                <a:gridCol w="522422"/>
                <a:gridCol w="522422"/>
                <a:gridCol w="522422"/>
                <a:gridCol w="47400"/>
                <a:gridCol w="483440"/>
                <a:gridCol w="483440"/>
                <a:gridCol w="483440"/>
                <a:gridCol w="46331"/>
                <a:gridCol w="357178"/>
                <a:gridCol w="357178"/>
                <a:gridCol w="357178"/>
                <a:gridCol w="357178"/>
                <a:gridCol w="357178"/>
                <a:gridCol w="357178"/>
                <a:gridCol w="357178"/>
                <a:gridCol w="357178"/>
                <a:gridCol w="357178"/>
                <a:gridCol w="46331"/>
                <a:gridCol w="357178"/>
                <a:gridCol w="433373"/>
              </a:tblGrid>
              <a:tr h="135125">
                <a:tc>
                  <a:txBody>
                    <a:bodyPr/>
                    <a:lstStyle/>
                    <a:p>
                      <a:pPr algn="l" fontAlgn="ctr"/>
                      <a:r>
                        <a:rPr lang="en-US" sz="900" b="0" i="1" u="none" strike="noStrike" dirty="0">
                          <a:solidFill>
                            <a:srgbClr val="000000"/>
                          </a:solidFill>
                          <a:effectLst/>
                          <a:latin typeface="Georgia" panose="02040502050405020303" pitchFamily="18" charset="0"/>
                        </a:rPr>
                        <a:t>(In USD millions)</a:t>
                      </a: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r>
              <a:tr h="354551">
                <a:tc>
                  <a:txBody>
                    <a:bodyPr/>
                    <a:lstStyle/>
                    <a:p>
                      <a:pPr algn="ctr" fontAlgn="ctr"/>
                      <a:r>
                        <a:rPr lang="en-US" sz="900" b="1" i="1" u="none" strike="noStrike" dirty="0">
                          <a:solidFill>
                            <a:srgbClr val="000000"/>
                          </a:solidFill>
                          <a:effectLst/>
                          <a:latin typeface="Georgia" panose="02040502050405020303" pitchFamily="18" charset="0"/>
                        </a:rPr>
                        <a:t>Company Name</a:t>
                      </a:r>
                    </a:p>
                  </a:txBody>
                  <a:tcPr marL="4153" marR="4153" marT="4153"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gridSpan="2">
                  <a:txBody>
                    <a:bodyPr/>
                    <a:lstStyle/>
                    <a:p>
                      <a:pPr algn="ctr" fontAlgn="ctr"/>
                      <a:r>
                        <a:rPr lang="en-US" sz="900" b="1" i="1" u="none" strike="noStrike" dirty="0">
                          <a:solidFill>
                            <a:srgbClr val="000000"/>
                          </a:solidFill>
                          <a:effectLst/>
                          <a:latin typeface="Georgia" panose="02040502050405020303" pitchFamily="18" charset="0"/>
                        </a:rPr>
                        <a:t>Size</a:t>
                      </a:r>
                    </a:p>
                  </a:txBody>
                  <a:tcPr marL="4153" marR="4153" marT="4153" marB="0" anchor="ctr">
                    <a:lnL>
                      <a:noFill/>
                    </a:lnL>
                    <a:lnR>
                      <a:noFill/>
                    </a:lnR>
                    <a:lnT>
                      <a:noFill/>
                    </a:lnT>
                    <a:lnB>
                      <a:noFill/>
                    </a:lnB>
                    <a:solidFill>
                      <a:srgbClr val="FFC000"/>
                    </a:solidFill>
                  </a:tcPr>
                </a:tc>
                <a:tc hMerge="1">
                  <a:txBody>
                    <a:bodyPr/>
                    <a:lstStyle/>
                    <a:p>
                      <a:endParaRPr lang="en-GB"/>
                    </a:p>
                  </a:txBody>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gridSpan="3">
                  <a:txBody>
                    <a:bodyPr/>
                    <a:lstStyle/>
                    <a:p>
                      <a:pPr algn="ctr" fontAlgn="ctr"/>
                      <a:r>
                        <a:rPr lang="en-US" sz="900" b="1" i="1" u="none" strike="noStrike">
                          <a:solidFill>
                            <a:srgbClr val="000000"/>
                          </a:solidFill>
                          <a:effectLst/>
                          <a:latin typeface="Georgia" panose="02040502050405020303" pitchFamily="18" charset="0"/>
                        </a:rPr>
                        <a:t>LTM</a:t>
                      </a:r>
                    </a:p>
                  </a:txBody>
                  <a:tcPr marL="4153" marR="4153" marT="4153" marB="0" anchor="ctr">
                    <a:lnL>
                      <a:noFill/>
                    </a:lnL>
                    <a:lnR>
                      <a:noFill/>
                    </a:lnR>
                    <a:lnT>
                      <a:noFill/>
                    </a:lnT>
                    <a:lnB>
                      <a:noFill/>
                    </a:lnB>
                    <a:solidFill>
                      <a:srgbClr val="FFC000"/>
                    </a:solidFill>
                  </a:tcPr>
                </a:tc>
                <a:tc hMerge="1">
                  <a:txBody>
                    <a:bodyPr/>
                    <a:lstStyle/>
                    <a:p>
                      <a:endParaRPr lang="en-GB"/>
                    </a:p>
                  </a:txBody>
                  <a:tcPr/>
                </a:tc>
                <a:tc hMerge="1">
                  <a:txBody>
                    <a:bodyPr/>
                    <a:lstStyle/>
                    <a:p>
                      <a:endParaRPr lang="en-GB"/>
                    </a:p>
                  </a:txBody>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gridSpan="3">
                  <a:txBody>
                    <a:bodyPr/>
                    <a:lstStyle/>
                    <a:p>
                      <a:pPr algn="ctr" fontAlgn="ctr"/>
                      <a:r>
                        <a:rPr lang="en-US" sz="900" b="1" i="1" u="none" strike="noStrike">
                          <a:solidFill>
                            <a:srgbClr val="000000"/>
                          </a:solidFill>
                          <a:effectLst/>
                          <a:latin typeface="Georgia" panose="02040502050405020303" pitchFamily="18" charset="0"/>
                        </a:rPr>
                        <a:t>Liquidity</a:t>
                      </a:r>
                    </a:p>
                  </a:txBody>
                  <a:tcPr marL="4153" marR="4153" marT="4153" marB="0" anchor="ctr">
                    <a:lnL>
                      <a:noFill/>
                    </a:lnL>
                    <a:lnR>
                      <a:noFill/>
                    </a:lnR>
                    <a:lnT>
                      <a:noFill/>
                    </a:lnT>
                    <a:lnB>
                      <a:noFill/>
                    </a:lnB>
                    <a:solidFill>
                      <a:srgbClr val="FFC000"/>
                    </a:solidFill>
                  </a:tcPr>
                </a:tc>
                <a:tc hMerge="1">
                  <a:txBody>
                    <a:bodyPr/>
                    <a:lstStyle/>
                    <a:p>
                      <a:endParaRPr lang="en-GB"/>
                    </a:p>
                  </a:txBody>
                  <a:tcPr/>
                </a:tc>
                <a:tc hMerge="1">
                  <a:txBody>
                    <a:bodyPr/>
                    <a:lstStyle/>
                    <a:p>
                      <a:endParaRPr lang="en-GB"/>
                    </a:p>
                  </a:txBody>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gridSpan="9">
                  <a:txBody>
                    <a:bodyPr/>
                    <a:lstStyle/>
                    <a:p>
                      <a:pPr algn="ctr" fontAlgn="ctr"/>
                      <a:r>
                        <a:rPr lang="en-US" sz="900" b="1" i="1" u="none" strike="noStrike" dirty="0" smtClean="0">
                          <a:solidFill>
                            <a:srgbClr val="000000"/>
                          </a:solidFill>
                          <a:effectLst/>
                          <a:latin typeface="Georgia" panose="02040502050405020303" pitchFamily="18" charset="0"/>
                        </a:rPr>
                        <a:t>Multiples</a:t>
                      </a:r>
                      <a:endParaRPr lang="en-US" sz="900" b="1" i="1"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ctr"/>
                      <a:endParaRPr lang="en-US" sz="800" b="1" i="1"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hMerge="1">
                  <a:txBody>
                    <a:bodyPr/>
                    <a:lstStyle/>
                    <a:p>
                      <a:pPr algn="ctr" fontAlgn="ctr"/>
                      <a:endParaRPr lang="en-US" sz="800" b="1" i="1"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hMerge="1">
                  <a:txBody>
                    <a:bodyPr/>
                    <a:lstStyle/>
                    <a:p>
                      <a:pPr algn="ctr" fontAlgn="ctr"/>
                      <a:endParaRPr lang="en-US" sz="800" b="1" i="1"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a:txBody>
                    <a:bodyPr/>
                    <a:lstStyle/>
                    <a:p>
                      <a:pPr algn="ctr" fontAlgn="ctr"/>
                      <a:r>
                        <a:rPr lang="en-US" sz="900" b="1" i="1" u="none" strike="noStrike">
                          <a:solidFill>
                            <a:srgbClr val="000000"/>
                          </a:solidFill>
                          <a:effectLst/>
                          <a:latin typeface="Georgia" panose="02040502050405020303" pitchFamily="18" charset="0"/>
                        </a:rPr>
                        <a:t> </a:t>
                      </a:r>
                    </a:p>
                  </a:txBody>
                  <a:tcPr marL="4153" marR="4153" marT="4153" marB="0" anchor="ctr">
                    <a:lnL>
                      <a:noFill/>
                    </a:lnL>
                    <a:lnR>
                      <a:noFill/>
                    </a:lnR>
                    <a:lnT>
                      <a:noFill/>
                    </a:lnT>
                    <a:lnB>
                      <a:noFill/>
                    </a:lnB>
                  </a:tcPr>
                </a:tc>
                <a:tc gridSpan="2">
                  <a:txBody>
                    <a:bodyPr/>
                    <a:lstStyle/>
                    <a:p>
                      <a:pPr algn="ctr" fontAlgn="ctr"/>
                      <a:r>
                        <a:rPr lang="en-US" sz="900" b="1" i="1" u="none" strike="noStrike">
                          <a:solidFill>
                            <a:srgbClr val="000000"/>
                          </a:solidFill>
                          <a:effectLst/>
                          <a:latin typeface="Georgia" panose="02040502050405020303" pitchFamily="18" charset="0"/>
                        </a:rPr>
                        <a:t>Ratios</a:t>
                      </a:r>
                    </a:p>
                  </a:txBody>
                  <a:tcPr marL="4153" marR="4153" marT="4153" marB="0" anchor="ctr">
                    <a:lnL>
                      <a:noFill/>
                    </a:lnL>
                    <a:lnR>
                      <a:noFill/>
                    </a:lnR>
                    <a:lnT>
                      <a:noFill/>
                    </a:lnT>
                    <a:lnB>
                      <a:noFill/>
                    </a:lnB>
                    <a:solidFill>
                      <a:srgbClr val="FFC000"/>
                    </a:solidFill>
                  </a:tcPr>
                </a:tc>
                <a:tc hMerge="1">
                  <a:txBody>
                    <a:bodyPr/>
                    <a:lstStyle/>
                    <a:p>
                      <a:endParaRPr lang="en-GB"/>
                    </a:p>
                  </a:txBody>
                  <a:tcPr/>
                </a:tc>
              </a:tr>
              <a:tr h="266278">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1" i="0" u="none" strike="noStrike" dirty="0">
                          <a:solidFill>
                            <a:srgbClr val="000000"/>
                          </a:solidFill>
                          <a:effectLst/>
                          <a:latin typeface="Georgia" panose="02040502050405020303" pitchFamily="18" charset="0"/>
                        </a:rPr>
                        <a:t>Market Cap</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dirty="0">
                          <a:solidFill>
                            <a:srgbClr val="000000"/>
                          </a:solidFill>
                          <a:effectLst/>
                          <a:latin typeface="Georgia" panose="02040502050405020303" pitchFamily="18" charset="0"/>
                        </a:rPr>
                        <a:t>EV</a:t>
                      </a:r>
                    </a:p>
                  </a:txBody>
                  <a:tcPr marL="4153" marR="4153" marT="4153" marB="0" anchor="ctr">
                    <a:lnL>
                      <a:noFill/>
                    </a:lnL>
                    <a:lnR>
                      <a:noFill/>
                    </a:lnR>
                    <a:lnT>
                      <a:noFill/>
                    </a:lnT>
                    <a:lnB>
                      <a:noFill/>
                    </a:lnB>
                    <a:solidFill>
                      <a:srgbClr val="F2F2F2"/>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1" i="0" u="none" strike="noStrike" dirty="0">
                          <a:solidFill>
                            <a:srgbClr val="000000"/>
                          </a:solidFill>
                          <a:effectLst/>
                          <a:latin typeface="Georgia" panose="02040502050405020303" pitchFamily="18" charset="0"/>
                        </a:rPr>
                        <a:t>Revenue</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dirty="0">
                          <a:solidFill>
                            <a:srgbClr val="000000"/>
                          </a:solidFill>
                          <a:effectLst/>
                          <a:latin typeface="Georgia" panose="02040502050405020303" pitchFamily="18" charset="0"/>
                        </a:rPr>
                        <a:t>EBITDA</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dirty="0">
                          <a:solidFill>
                            <a:srgbClr val="000000"/>
                          </a:solidFill>
                          <a:effectLst/>
                          <a:latin typeface="Georgia" panose="02040502050405020303" pitchFamily="18" charset="0"/>
                        </a:rPr>
                        <a:t>PAT</a:t>
                      </a:r>
                    </a:p>
                  </a:txBody>
                  <a:tcPr marL="4153" marR="4153" marT="4153" marB="0" anchor="ctr">
                    <a:lnL>
                      <a:noFill/>
                    </a:lnL>
                    <a:lnR>
                      <a:noFill/>
                    </a:lnR>
                    <a:lnT>
                      <a:noFill/>
                    </a:lnT>
                    <a:lnB>
                      <a:noFill/>
                    </a:lnB>
                    <a:solidFill>
                      <a:srgbClr val="F2F2F2"/>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1" i="0" u="none" strike="noStrike" dirty="0">
                          <a:solidFill>
                            <a:srgbClr val="000000"/>
                          </a:solidFill>
                          <a:effectLst/>
                          <a:latin typeface="Georgia" panose="02040502050405020303" pitchFamily="18" charset="0"/>
                        </a:rPr>
                        <a:t>Total debt</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dirty="0">
                          <a:solidFill>
                            <a:srgbClr val="000000"/>
                          </a:solidFill>
                          <a:effectLst/>
                          <a:latin typeface="Georgia" panose="02040502050405020303" pitchFamily="18" charset="0"/>
                        </a:rPr>
                        <a:t>Cash</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dirty="0" smtClean="0">
                          <a:solidFill>
                            <a:srgbClr val="000000"/>
                          </a:solidFill>
                          <a:effectLst/>
                          <a:latin typeface="Georgia" panose="02040502050405020303" pitchFamily="18" charset="0"/>
                        </a:rPr>
                        <a:t>Net worth</a:t>
                      </a: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2F2F2"/>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gridSpan="3">
                  <a:txBody>
                    <a:bodyPr/>
                    <a:lstStyle/>
                    <a:p>
                      <a:pPr algn="ctr" fontAlgn="ctr"/>
                      <a:r>
                        <a:rPr lang="en-US" sz="900" b="1" i="0" u="none" strike="noStrike">
                          <a:solidFill>
                            <a:srgbClr val="000000"/>
                          </a:solidFill>
                          <a:effectLst/>
                          <a:latin typeface="Georgia" panose="02040502050405020303" pitchFamily="18" charset="0"/>
                        </a:rPr>
                        <a:t>EV/EBITDA</a:t>
                      </a: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solidFill>
                      <a:srgbClr val="F2F2F2"/>
                    </a:solidFill>
                  </a:tcPr>
                </a:tc>
                <a:tc hMerge="1">
                  <a:txBody>
                    <a:bodyPr/>
                    <a:lstStyle/>
                    <a:p>
                      <a:endParaRPr lang="en-GB"/>
                    </a:p>
                  </a:txBody>
                  <a:tcPr/>
                </a:tc>
                <a:tc hMerge="1">
                  <a:txBody>
                    <a:bodyPr/>
                    <a:lstStyle/>
                    <a:p>
                      <a:endParaRPr lang="en-GB"/>
                    </a:p>
                  </a:txBody>
                  <a:tcPr/>
                </a:tc>
                <a:tc gridSpan="3">
                  <a:txBody>
                    <a:bodyPr/>
                    <a:lstStyle/>
                    <a:p>
                      <a:pPr algn="ctr" fontAlgn="ctr"/>
                      <a:r>
                        <a:rPr lang="en-US" sz="900" b="1" i="0" u="none" strike="noStrike">
                          <a:solidFill>
                            <a:srgbClr val="000000"/>
                          </a:solidFill>
                          <a:effectLst/>
                          <a:latin typeface="Georgia" panose="02040502050405020303" pitchFamily="18" charset="0"/>
                        </a:rPr>
                        <a:t>P/E</a:t>
                      </a:r>
                    </a:p>
                  </a:txBody>
                  <a:tcPr marL="4153" marR="4153" marT="4153"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2F2F2"/>
                    </a:solidFill>
                  </a:tcPr>
                </a:tc>
                <a:tc hMerge="1">
                  <a:txBody>
                    <a:bodyPr/>
                    <a:lstStyle/>
                    <a:p>
                      <a:endParaRPr lang="en-GB"/>
                    </a:p>
                  </a:txBody>
                  <a:tcPr/>
                </a:tc>
                <a:tc hMerge="1">
                  <a:txBody>
                    <a:bodyPr/>
                    <a:lstStyle/>
                    <a:p>
                      <a:endParaRPr lang="en-GB"/>
                    </a:p>
                  </a:txBody>
                  <a:tcPr/>
                </a:tc>
                <a:tc gridSpan="3">
                  <a:txBody>
                    <a:bodyPr/>
                    <a:lstStyle/>
                    <a:p>
                      <a:pPr algn="ctr" fontAlgn="ctr"/>
                      <a:r>
                        <a:rPr lang="en-US" sz="900" b="1" i="0" u="none" strike="noStrike">
                          <a:solidFill>
                            <a:srgbClr val="000000"/>
                          </a:solidFill>
                          <a:effectLst/>
                          <a:latin typeface="Georgia" panose="02040502050405020303" pitchFamily="18" charset="0"/>
                        </a:rPr>
                        <a:t>P/B</a:t>
                      </a: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solidFill>
                      <a:srgbClr val="F2F2F2"/>
                    </a:solidFill>
                  </a:tcPr>
                </a:tc>
                <a:tc hMerge="1">
                  <a:txBody>
                    <a:bodyPr/>
                    <a:lstStyle/>
                    <a:p>
                      <a:endParaRPr lang="en-GB"/>
                    </a:p>
                  </a:txBody>
                  <a:tcPr/>
                </a:tc>
                <a:tc hMerge="1">
                  <a:txBody>
                    <a:bodyPr/>
                    <a:lstStyle/>
                    <a:p>
                      <a:endParaRPr lang="en-GB"/>
                    </a:p>
                  </a:txBody>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1" i="0" u="none" strike="noStrike">
                          <a:solidFill>
                            <a:srgbClr val="000000"/>
                          </a:solidFill>
                          <a:effectLst/>
                          <a:latin typeface="Georgia" panose="02040502050405020303" pitchFamily="18" charset="0"/>
                        </a:rPr>
                        <a:t>ROE</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a:solidFill>
                            <a:srgbClr val="000000"/>
                          </a:solidFill>
                          <a:effectLst/>
                          <a:latin typeface="Georgia" panose="02040502050405020303" pitchFamily="18" charset="0"/>
                        </a:rPr>
                        <a:t>ROCE</a:t>
                      </a:r>
                    </a:p>
                  </a:txBody>
                  <a:tcPr marL="4153" marR="4153" marT="4153" marB="0" anchor="ctr">
                    <a:lnL>
                      <a:noFill/>
                    </a:lnL>
                    <a:lnR>
                      <a:noFill/>
                    </a:lnR>
                    <a:lnT>
                      <a:noFill/>
                    </a:lnT>
                    <a:lnB>
                      <a:noFill/>
                    </a:lnB>
                    <a:solidFill>
                      <a:srgbClr val="F2F2F2"/>
                    </a:solidFill>
                  </a:tcPr>
                </a:tc>
              </a:tr>
              <a:tr h="135125">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1" i="1" u="none" strike="noStrike">
                          <a:solidFill>
                            <a:srgbClr val="000000"/>
                          </a:solidFill>
                          <a:effectLst/>
                          <a:latin typeface="Georgia" panose="02040502050405020303" pitchFamily="18" charset="0"/>
                        </a:rPr>
                        <a:t>TTM</a:t>
                      </a:r>
                    </a:p>
                  </a:txBody>
                  <a:tcPr marL="4153" marR="4153" marT="4153" marB="0" anchor="ctr">
                    <a:lnL>
                      <a:noFill/>
                    </a:lnL>
                    <a:lnR>
                      <a:noFill/>
                    </a:lnR>
                    <a:lnT>
                      <a:noFill/>
                    </a:lnT>
                    <a:lnB>
                      <a:noFill/>
                    </a:lnB>
                    <a:solidFill>
                      <a:srgbClr val="C5D9F1"/>
                    </a:solidFill>
                  </a:tcPr>
                </a:tc>
                <a:tc>
                  <a:txBody>
                    <a:bodyPr/>
                    <a:lstStyle/>
                    <a:p>
                      <a:pPr algn="ctr" fontAlgn="ctr"/>
                      <a:r>
                        <a:rPr lang="en-US" sz="900" b="1" i="1" u="none" strike="noStrike" dirty="0">
                          <a:solidFill>
                            <a:srgbClr val="000000"/>
                          </a:solidFill>
                          <a:effectLst/>
                          <a:latin typeface="Georgia" panose="02040502050405020303" pitchFamily="18" charset="0"/>
                        </a:rPr>
                        <a:t>FY1</a:t>
                      </a:r>
                    </a:p>
                  </a:txBody>
                  <a:tcPr marL="4153" marR="4153" marT="4153" marB="0" anchor="ctr">
                    <a:lnL>
                      <a:noFill/>
                    </a:lnL>
                    <a:lnR>
                      <a:noFill/>
                    </a:lnR>
                    <a:lnT>
                      <a:noFill/>
                    </a:lnT>
                    <a:lnB>
                      <a:noFill/>
                    </a:lnB>
                    <a:solidFill>
                      <a:srgbClr val="C5D9F1"/>
                    </a:solidFill>
                  </a:tcPr>
                </a:tc>
                <a:tc>
                  <a:txBody>
                    <a:bodyPr/>
                    <a:lstStyle/>
                    <a:p>
                      <a:pPr algn="ctr" fontAlgn="ctr"/>
                      <a:r>
                        <a:rPr lang="en-US" sz="900" b="1" i="1" u="none" strike="noStrike" dirty="0">
                          <a:solidFill>
                            <a:srgbClr val="000000"/>
                          </a:solidFill>
                          <a:effectLst/>
                          <a:latin typeface="Georgia" panose="02040502050405020303" pitchFamily="18" charset="0"/>
                        </a:rPr>
                        <a:t>FY2</a:t>
                      </a: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TTM</a:t>
                      </a: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FY1</a:t>
                      </a:r>
                    </a:p>
                  </a:txBody>
                  <a:tcPr marL="4153" marR="4153" marT="4153" marB="0" anchor="ctr">
                    <a:lnL>
                      <a:noFill/>
                    </a:lnL>
                    <a:lnR>
                      <a:noFill/>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FY2</a:t>
                      </a: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TTM</a:t>
                      </a: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FY1</a:t>
                      </a:r>
                    </a:p>
                  </a:txBody>
                  <a:tcPr marL="4153" marR="4153" marT="4153" marB="0" anchor="ctr">
                    <a:lnL>
                      <a:noFill/>
                    </a:lnL>
                    <a:lnR>
                      <a:noFill/>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FY2</a:t>
                      </a:r>
                    </a:p>
                  </a:txBody>
                  <a:tcPr marL="4153" marR="4153" marT="4153" marB="0" anchor="ctr">
                    <a:lnL>
                      <a:noFill/>
                    </a:lnL>
                    <a:lnR>
                      <a:noFill/>
                    </a:lnR>
                    <a:lnT>
                      <a:noFill/>
                    </a:lnT>
                    <a:lnB>
                      <a:noFill/>
                    </a:lnB>
                    <a:solidFill>
                      <a:srgbClr val="C5D9F1"/>
                    </a:solidFill>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r>
              <a:tr h="353808">
                <a:tc>
                  <a:txBody>
                    <a:bodyPr/>
                    <a:lstStyle/>
                    <a:p>
                      <a:pPr algn="l" fontAlgn="ctr"/>
                      <a:r>
                        <a:rPr lang="en-US" sz="900" b="0" i="0" u="none" strike="noStrike" dirty="0">
                          <a:solidFill>
                            <a:srgbClr val="000000"/>
                          </a:solidFill>
                          <a:effectLst/>
                          <a:latin typeface="Georgia" panose="02040502050405020303" pitchFamily="18" charset="0"/>
                        </a:rPr>
                        <a:t>ABG Shipyard Ltd</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26</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1,132</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74</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-147</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1,116</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51</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140</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NA</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0.3x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r>
              <a:tr h="353808">
                <a:tc>
                  <a:txBody>
                    <a:bodyPr/>
                    <a:lstStyle/>
                    <a:p>
                      <a:pPr algn="l" fontAlgn="ctr"/>
                      <a:r>
                        <a:rPr lang="en-US" sz="900" b="0" i="0" u="none" strike="noStrike">
                          <a:solidFill>
                            <a:srgbClr val="000000"/>
                          </a:solidFill>
                          <a:effectLst/>
                          <a:latin typeface="Georgia" panose="02040502050405020303" pitchFamily="18" charset="0"/>
                        </a:rPr>
                        <a:t>Reliance Defence and Engineering Ltd</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623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1,872</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48</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-22</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-91</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1,256</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7</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306</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74.1x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2.1x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1.8x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2.2x</a:t>
                      </a:r>
                    </a:p>
                  </a:txBody>
                  <a:tcPr marL="9525" marR="9525" marT="9525"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r>
              <a:tr h="160460">
                <a:tc>
                  <a:txBody>
                    <a:bodyPr/>
                    <a:lstStyle/>
                    <a:p>
                      <a:pPr algn="l" fontAlgn="ctr"/>
                      <a:endParaRPr lang="en-US" sz="900" b="0" i="0" u="none" strike="noStrike" dirty="0">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solidFill>
                      <a:srgbClr val="FFC000"/>
                    </a:solidFill>
                  </a:tcPr>
                </a:tc>
                <a:tc>
                  <a:txBody>
                    <a:bodyPr/>
                    <a:lstStyle/>
                    <a:p>
                      <a:pPr algn="ctr" fontAlgn="ctr"/>
                      <a:endParaRPr lang="en-US" sz="900" b="0" i="0" u="none" strike="noStrike" dirty="0">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ctr" fontAlgn="ctr"/>
                      <a:endParaRPr lang="en-US" sz="900" b="0" i="0" u="none" strike="noStrike" dirty="0">
                        <a:solidFill>
                          <a:srgbClr val="000000"/>
                        </a:solidFill>
                        <a:effectLst/>
                        <a:latin typeface="Georgia" panose="02040502050405020303" pitchFamily="18" charset="0"/>
                      </a:endParaRP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ctr" fontAlgn="ctr"/>
                      <a:endParaRPr lang="en-US" sz="900" b="0" i="0" u="none" strike="noStrike" dirty="0">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a:txBody>
                    <a:bodyPr/>
                    <a:lstStyle/>
                    <a:p>
                      <a:pPr algn="ctr" fontAlgn="ctr"/>
                      <a:endParaRPr lang="en-US" sz="900" b="0" i="0" u="none" strike="noStrike" dirty="0">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c>
                  <a:txBody>
                    <a:bodyPr/>
                    <a:lstStyle/>
                    <a:p>
                      <a:pPr algn="ctr" fontAlgn="ctr"/>
                      <a:endParaRPr lang="en-US" sz="900" b="0" i="0" u="none" strike="noStrike" dirty="0">
                        <a:solidFill>
                          <a:srgbClr val="000000"/>
                        </a:solidFill>
                        <a:effectLst/>
                        <a:latin typeface="Georgia" panose="02040502050405020303" pitchFamily="18" charset="0"/>
                      </a:endParaRPr>
                    </a:p>
                  </a:txBody>
                  <a:tcPr marL="9525" marR="9525" marT="9525" marB="0" anchor="ctr">
                    <a:lnL>
                      <a:noFill/>
                    </a:lnL>
                    <a:lnR>
                      <a:noFill/>
                    </a:lnR>
                    <a:lnT>
                      <a:noFill/>
                    </a:lnT>
                    <a:lnB>
                      <a:noFill/>
                    </a:lnB>
                    <a:solidFill>
                      <a:srgbClr val="FFC000"/>
                    </a:solidFill>
                  </a:tcPr>
                </a:tc>
              </a:tr>
              <a:tr h="353808">
                <a:tc>
                  <a:txBody>
                    <a:bodyPr/>
                    <a:lstStyle/>
                    <a:p>
                      <a:pPr algn="l" fontAlgn="ctr"/>
                      <a:r>
                        <a:rPr lang="en-US" sz="900" b="0" i="0" u="none" strike="noStrike" dirty="0" err="1">
                          <a:solidFill>
                            <a:srgbClr val="000000"/>
                          </a:solidFill>
                          <a:effectLst/>
                          <a:latin typeface="Georgia" panose="02040502050405020303" pitchFamily="18" charset="0"/>
                        </a:rPr>
                        <a:t>Vard</a:t>
                      </a:r>
                      <a:r>
                        <a:rPr lang="en-US" sz="900" b="0" i="0" u="none" strike="noStrike" dirty="0">
                          <a:solidFill>
                            <a:srgbClr val="000000"/>
                          </a:solidFill>
                          <a:effectLst/>
                          <a:latin typeface="Georgia" panose="02040502050405020303" pitchFamily="18" charset="0"/>
                        </a:rPr>
                        <a:t> Holdings Ltd</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234</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1,276</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1,170</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-56</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-70</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1,295</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81</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334</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0.5x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0.5x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0.5x</a:t>
                      </a:r>
                    </a:p>
                  </a:txBody>
                  <a:tcPr marL="9525" marR="9525" marT="9525"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r>
              <a:tr h="353808">
                <a:tc>
                  <a:txBody>
                    <a:bodyPr/>
                    <a:lstStyle/>
                    <a:p>
                      <a:pPr algn="l" fontAlgn="ctr"/>
                      <a:r>
                        <a:rPr lang="en-US" sz="900" b="0" i="0" u="none" strike="noStrike">
                          <a:solidFill>
                            <a:srgbClr val="000000"/>
                          </a:solidFill>
                          <a:effectLst/>
                          <a:latin typeface="Georgia" panose="02040502050405020303" pitchFamily="18" charset="0"/>
                        </a:rPr>
                        <a:t>CSBC Corp Taiwan</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299</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444</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558</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-7</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-19</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22</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25</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421</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15.3x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27.5x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0.8x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r>
              <a:tr h="353808">
                <a:tc>
                  <a:txBody>
                    <a:bodyPr/>
                    <a:lstStyle/>
                    <a:p>
                      <a:pPr algn="l" fontAlgn="ctr"/>
                      <a:r>
                        <a:rPr lang="en-US" sz="900" b="0" i="0" u="none" strike="noStrike">
                          <a:solidFill>
                            <a:srgbClr val="000000"/>
                          </a:solidFill>
                          <a:effectLst/>
                          <a:latin typeface="Georgia" panose="02040502050405020303" pitchFamily="18" charset="0"/>
                        </a:rPr>
                        <a:t>Dynagas LNG Partners LP</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492</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1,158</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159</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124</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65</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680</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24</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368</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9.3x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8.5x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8.8x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8.0x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7.0x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8.6x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1.3x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1.4x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1.3x</a:t>
                      </a:r>
                    </a:p>
                  </a:txBody>
                  <a:tcPr marL="9525" marR="9525" marT="9525"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19.3%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r>
              <a:tr h="353808">
                <a:tc>
                  <a:txBody>
                    <a:bodyPr/>
                    <a:lstStyle/>
                    <a:p>
                      <a:pPr algn="l" fontAlgn="ctr"/>
                      <a:r>
                        <a:rPr lang="en-US" sz="900" b="0" i="0" u="none" strike="noStrike" dirty="0" err="1">
                          <a:solidFill>
                            <a:srgbClr val="000000"/>
                          </a:solidFill>
                          <a:effectLst/>
                          <a:latin typeface="Georgia" panose="02040502050405020303" pitchFamily="18" charset="0"/>
                        </a:rPr>
                        <a:t>Modec</a:t>
                      </a:r>
                      <a:r>
                        <a:rPr lang="en-US" sz="900" b="0" i="0" u="none" strike="noStrike" dirty="0">
                          <a:solidFill>
                            <a:srgbClr val="000000"/>
                          </a:solidFill>
                          <a:effectLst/>
                          <a:latin typeface="Georgia" panose="02040502050405020303" pitchFamily="18" charset="0"/>
                        </a:rPr>
                        <a:t> </a:t>
                      </a:r>
                      <a:r>
                        <a:rPr lang="en-US" sz="900" b="0" i="0" u="none" strike="noStrike" dirty="0" err="1">
                          <a:solidFill>
                            <a:srgbClr val="000000"/>
                          </a:solidFill>
                          <a:effectLst/>
                          <a:latin typeface="Georgia" panose="02040502050405020303" pitchFamily="18" charset="0"/>
                        </a:rPr>
                        <a:t>Inc</a:t>
                      </a:r>
                      <a:endParaRPr lang="en-US" sz="900" b="0" i="0" u="none" strike="noStrike" dirty="0">
                        <a:solidFill>
                          <a:srgbClr val="000000"/>
                        </a:solidFill>
                        <a:effectLst/>
                        <a:latin typeface="Georgia" panose="02040502050405020303" pitchFamily="18" charset="0"/>
                      </a:endParaRP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922</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1,077</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1,963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113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65</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469</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482</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957</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9.3x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9.0x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7.9x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13.7x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10.9x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10.6x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1.1x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0.7x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0.9x</a:t>
                      </a:r>
                    </a:p>
                  </a:txBody>
                  <a:tcPr marL="9525" marR="9525" marT="9525"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7.7%</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5.3%</a:t>
                      </a:r>
                    </a:p>
                  </a:txBody>
                  <a:tcPr marL="9525" marR="9525" marT="9525" marB="0" anchor="ctr">
                    <a:lnL>
                      <a:noFill/>
                    </a:lnL>
                    <a:lnR>
                      <a:noFill/>
                    </a:lnR>
                    <a:lnT>
                      <a:noFill/>
                    </a:lnT>
                    <a:lnB>
                      <a:noFill/>
                    </a:lnB>
                  </a:tcPr>
                </a:tc>
              </a:tr>
              <a:tr h="353808">
                <a:tc>
                  <a:txBody>
                    <a:bodyPr/>
                    <a:lstStyle/>
                    <a:p>
                      <a:pPr algn="l" fontAlgn="ctr"/>
                      <a:r>
                        <a:rPr lang="en-US" sz="900" b="0" i="0" u="none" strike="noStrike" dirty="0">
                          <a:solidFill>
                            <a:srgbClr val="000000"/>
                          </a:solidFill>
                          <a:effectLst/>
                          <a:latin typeface="Georgia" panose="02040502050405020303" pitchFamily="18" charset="0"/>
                        </a:rPr>
                        <a:t>COSCO Corp Singapore Ltd</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429</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4,563</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2,275</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-452</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-444</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4,610</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1,108</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946</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29.8x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21.1x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0.8x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0.8x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0.8x</a:t>
                      </a:r>
                    </a:p>
                  </a:txBody>
                  <a:tcPr marL="9525" marR="9525" marT="9525"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r>
              <a:tr h="353808">
                <a:tc>
                  <a:txBody>
                    <a:bodyPr/>
                    <a:lstStyle/>
                    <a:p>
                      <a:pPr algn="l" fontAlgn="ctr"/>
                      <a:r>
                        <a:rPr lang="en-US" sz="900" b="0" i="0" u="none" strike="noStrike">
                          <a:solidFill>
                            <a:srgbClr val="000000"/>
                          </a:solidFill>
                          <a:effectLst/>
                          <a:latin typeface="Georgia" panose="02040502050405020303" pitchFamily="18" charset="0"/>
                        </a:rPr>
                        <a:t>Samsung Heavy Industries Co Ltd</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2,135</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5,723</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9,710</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45</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-69</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4,281</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1,778</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3,628</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29.7x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14.5x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29.7x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0.4x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0.5x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0.5x</a:t>
                      </a:r>
                    </a:p>
                  </a:txBody>
                  <a:tcPr marL="9525" marR="9525" marT="9525"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r>
              <a:tr h="353808">
                <a:tc>
                  <a:txBody>
                    <a:bodyPr/>
                    <a:lstStyle/>
                    <a:p>
                      <a:pPr algn="l" fontAlgn="ctr"/>
                      <a:r>
                        <a:rPr lang="en-US" sz="900" b="0" i="0" u="none" strike="noStrike">
                          <a:solidFill>
                            <a:srgbClr val="000000"/>
                          </a:solidFill>
                          <a:effectLst/>
                          <a:latin typeface="Georgia" panose="02040502050405020303" pitchFamily="18" charset="0"/>
                        </a:rPr>
                        <a:t>Sembcorp Marine Ltd</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2,164</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4,117</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2,930</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-86</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-357</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2,385</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444</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1,880</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15.2x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14.4x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27.5x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23.2x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1.2x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1.2x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1.2x</a:t>
                      </a:r>
                    </a:p>
                  </a:txBody>
                  <a:tcPr marL="9525" marR="9525" marT="9525"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r>
              <a:tr h="402569">
                <a:tc>
                  <a:txBody>
                    <a:bodyPr/>
                    <a:lstStyle/>
                    <a:p>
                      <a:pPr algn="l" fontAlgn="ctr"/>
                      <a:r>
                        <a:rPr lang="en-US" sz="900" b="0" i="0" u="none" strike="noStrike">
                          <a:solidFill>
                            <a:srgbClr val="000000"/>
                          </a:solidFill>
                          <a:effectLst/>
                          <a:latin typeface="Georgia" panose="02040502050405020303" pitchFamily="18" charset="0"/>
                        </a:rPr>
                        <a:t>CSSC Offshore and Marine Engineering Group Co Ltd</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4,161</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5,359</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4,044</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9</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103</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2,710</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2,725</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1,598</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53.7x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34.8x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58.5x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118.8x</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3.7x</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3.8x</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3.7x</a:t>
                      </a:r>
                    </a:p>
                  </a:txBody>
                  <a:tcPr marL="9525" marR="9525" marT="9525"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6.6%</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3.3%</a:t>
                      </a:r>
                    </a:p>
                  </a:txBody>
                  <a:tcPr marL="9525" marR="9525" marT="9525" marB="0" anchor="ctr">
                    <a:lnL>
                      <a:noFill/>
                    </a:lnL>
                    <a:lnR>
                      <a:noFill/>
                    </a:lnR>
                    <a:lnT>
                      <a:noFill/>
                    </a:lnT>
                    <a:lnB>
                      <a:noFill/>
                    </a:lnB>
                  </a:tcPr>
                </a:tc>
              </a:tr>
              <a:tr h="353808">
                <a:tc>
                  <a:txBody>
                    <a:bodyPr/>
                    <a:lstStyle/>
                    <a:p>
                      <a:pPr algn="l" fontAlgn="ctr"/>
                      <a:r>
                        <a:rPr lang="en-US" sz="900" b="0" i="0" u="none" strike="noStrike" dirty="0">
                          <a:solidFill>
                            <a:srgbClr val="000000"/>
                          </a:solidFill>
                          <a:effectLst/>
                          <a:latin typeface="Georgia" panose="02040502050405020303" pitchFamily="18" charset="0"/>
                        </a:rPr>
                        <a:t>China Ocean Industry Group Ltd</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346</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561</a:t>
                      </a:r>
                    </a:p>
                  </a:txBody>
                  <a:tcPr marL="9525" marR="9525" marT="9525"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33</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-22</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-53</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213</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11</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-50</a:t>
                      </a:r>
                    </a:p>
                  </a:txBody>
                  <a:tcPr marL="9525" marR="9525" marT="9525"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NA</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NA</a:t>
                      </a:r>
                    </a:p>
                  </a:txBody>
                  <a:tcPr marL="9525" marR="9525" marT="9525"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NA</a:t>
                      </a:r>
                    </a:p>
                  </a:txBody>
                  <a:tcPr marL="9525" marR="9525" marT="9525"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NM</a:t>
                      </a:r>
                    </a:p>
                  </a:txBody>
                  <a:tcPr marL="9525" marR="9525" marT="9525" marB="0" anchor="ctr">
                    <a:lnL>
                      <a:noFill/>
                    </a:lnL>
                    <a:lnR>
                      <a:noFill/>
                    </a:lnR>
                    <a:lnT>
                      <a:noFill/>
                    </a:lnT>
                    <a:lnB>
                      <a:noFill/>
                    </a:lnB>
                  </a:tcPr>
                </a:tc>
              </a:tr>
            </a:tbl>
          </a:graphicData>
        </a:graphic>
      </p:graphicFrame>
    </p:spTree>
    <p:custDataLst>
      <p:tags r:id="rId1"/>
    </p:custDataLst>
    <p:extLst>
      <p:ext uri="{BB962C8B-B14F-4D97-AF65-F5344CB8AC3E}">
        <p14:creationId xmlns:p14="http://schemas.microsoft.com/office/powerpoint/2010/main" val="1266116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id" hidden="1"/>
          <p:cNvGrpSpPr/>
          <p:nvPr>
            <p:custDataLst>
              <p:tags r:id="rId2"/>
            </p:custDataLst>
          </p:nvPr>
        </p:nvGrpSpPr>
        <p:grpSpPr>
          <a:xfrm>
            <a:off x="530352" y="612648"/>
            <a:ext cx="8997696" cy="6848856"/>
            <a:chOff x="530352" y="612648"/>
            <a:chExt cx="8997696" cy="6848856"/>
          </a:xfrm>
        </p:grpSpPr>
        <p:grpSp>
          <p:nvGrpSpPr>
            <p:cNvPr id="64" name="Group 63" hidden="1"/>
            <p:cNvGrpSpPr/>
            <p:nvPr userDrawn="1"/>
          </p:nvGrpSpPr>
          <p:grpSpPr>
            <a:xfrm>
              <a:off x="530352" y="7159752"/>
              <a:ext cx="8997696" cy="301752"/>
              <a:chOff x="530352" y="7159752"/>
              <a:chExt cx="8997696" cy="301752"/>
            </a:xfrm>
          </p:grpSpPr>
          <p:sp>
            <p:nvSpPr>
              <p:cNvPr id="11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1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1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65" name="Group 64" hidden="1"/>
            <p:cNvGrpSpPr/>
            <p:nvPr userDrawn="1"/>
          </p:nvGrpSpPr>
          <p:grpSpPr>
            <a:xfrm>
              <a:off x="530352" y="1066800"/>
              <a:ext cx="8997696" cy="835152"/>
              <a:chOff x="530352" y="1066800"/>
              <a:chExt cx="8997696" cy="835152"/>
            </a:xfrm>
          </p:grpSpPr>
          <p:sp>
            <p:nvSpPr>
              <p:cNvPr id="10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11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7" name="Group 600" hidden="1"/>
            <p:cNvGrpSpPr/>
            <p:nvPr userDrawn="1"/>
          </p:nvGrpSpPr>
          <p:grpSpPr>
            <a:xfrm>
              <a:off x="533400" y="6245352"/>
              <a:ext cx="8994648" cy="688848"/>
              <a:chOff x="533400" y="6013704"/>
              <a:chExt cx="8994648" cy="688848"/>
            </a:xfrm>
          </p:grpSpPr>
          <p:sp>
            <p:nvSpPr>
              <p:cNvPr id="10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8" name="Group 500" hidden="1"/>
            <p:cNvGrpSpPr/>
            <p:nvPr userDrawn="1"/>
          </p:nvGrpSpPr>
          <p:grpSpPr>
            <a:xfrm>
              <a:off x="533400" y="5407152"/>
              <a:ext cx="8994648" cy="688848"/>
              <a:chOff x="533400" y="5026152"/>
              <a:chExt cx="8994648" cy="688848"/>
            </a:xfrm>
          </p:grpSpPr>
          <p:sp>
            <p:nvSpPr>
              <p:cNvPr id="9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9" name="Group 400" hidden="1"/>
            <p:cNvGrpSpPr/>
            <p:nvPr userDrawn="1"/>
          </p:nvGrpSpPr>
          <p:grpSpPr>
            <a:xfrm>
              <a:off x="533400" y="4568952"/>
              <a:ext cx="8994648" cy="688848"/>
              <a:chOff x="533400" y="4038600"/>
              <a:chExt cx="8994648" cy="688848"/>
            </a:xfrm>
          </p:grpSpPr>
          <p:sp>
            <p:nvSpPr>
              <p:cNvPr id="9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0" name="Group 300" hidden="1"/>
            <p:cNvGrpSpPr/>
            <p:nvPr userDrawn="1"/>
          </p:nvGrpSpPr>
          <p:grpSpPr>
            <a:xfrm>
              <a:off x="533400" y="3730752"/>
              <a:ext cx="8994648" cy="688848"/>
              <a:chOff x="533400" y="3041904"/>
              <a:chExt cx="8994648" cy="688848"/>
            </a:xfrm>
          </p:grpSpPr>
          <p:sp>
            <p:nvSpPr>
              <p:cNvPr id="8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1" name="Group 200" hidden="1"/>
            <p:cNvGrpSpPr/>
            <p:nvPr userDrawn="1"/>
          </p:nvGrpSpPr>
          <p:grpSpPr>
            <a:xfrm>
              <a:off x="533400" y="2892552"/>
              <a:ext cx="8994648" cy="688848"/>
              <a:chOff x="533400" y="1066800"/>
              <a:chExt cx="8994648" cy="688848"/>
            </a:xfrm>
          </p:grpSpPr>
          <p:sp>
            <p:nvSpPr>
              <p:cNvPr id="7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2" name="Group 100" hidden="1"/>
            <p:cNvGrpSpPr/>
            <p:nvPr userDrawn="1"/>
          </p:nvGrpSpPr>
          <p:grpSpPr>
            <a:xfrm>
              <a:off x="533400" y="2054352"/>
              <a:ext cx="8994648" cy="688848"/>
              <a:chOff x="533400" y="2054352"/>
              <a:chExt cx="8994648" cy="688848"/>
            </a:xfrm>
          </p:grpSpPr>
          <p:sp>
            <p:nvSpPr>
              <p:cNvPr id="7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49" name="Page Number"/>
          <p:cNvSpPr txBox="1"/>
          <p:nvPr>
            <p:custDataLst>
              <p:tags r:id="rId3"/>
            </p:custDataLst>
          </p:nvPr>
        </p:nvSpPr>
        <p:spPr>
          <a:xfrm>
            <a:off x="9366949" y="7263477"/>
            <a:ext cx="157094"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19</a:t>
            </a:r>
            <a:endParaRPr lang="en-GB" sz="1100" noProof="1" smtClean="0">
              <a:latin typeface="+mn-lt"/>
            </a:endParaRPr>
          </a:p>
        </p:txBody>
      </p:sp>
      <p:sp>
        <p:nvSpPr>
          <p:cNvPr id="51" name="Section Header" hidden="1"/>
          <p:cNvSpPr txBox="1"/>
          <p:nvPr>
            <p:custDataLst>
              <p:tags r:id="rId4"/>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endParaRPr lang="en-GB" sz="1100" noProof="1" smtClean="0">
              <a:latin typeface="+mn-lt"/>
              <a:ea typeface="Cambria Math" pitchFamily="18" charset="0"/>
            </a:endParaRPr>
          </a:p>
        </p:txBody>
      </p:sp>
      <p:grpSp>
        <p:nvGrpSpPr>
          <p:cNvPr id="52" name="Group 62"/>
          <p:cNvGrpSpPr>
            <a:grpSpLocks/>
          </p:cNvGrpSpPr>
          <p:nvPr/>
        </p:nvGrpSpPr>
        <p:grpSpPr bwMode="auto">
          <a:xfrm>
            <a:off x="309489" y="2234785"/>
            <a:ext cx="9439422" cy="858202"/>
            <a:chOff x="192" y="707"/>
            <a:chExt cx="5856" cy="477"/>
          </a:xfrm>
        </p:grpSpPr>
        <p:sp>
          <p:nvSpPr>
            <p:cNvPr id="53" name="Text Box 20"/>
            <p:cNvSpPr txBox="1">
              <a:spLocks noChangeArrowheads="1"/>
            </p:cNvSpPr>
            <p:nvPr/>
          </p:nvSpPr>
          <p:spPr bwMode="gray">
            <a:xfrm>
              <a:off x="1584" y="707"/>
              <a:ext cx="4464" cy="47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005DA2"/>
                </a:buClr>
                <a:buFont typeface="Wingdings" pitchFamily="2" charset="2"/>
                <a:buChar char="è"/>
              </a:pPr>
              <a:r>
                <a:rPr lang="en-GB" altLang="en-US" sz="1800" dirty="0" smtClean="0">
                  <a:solidFill>
                    <a:schemeClr val="bg1"/>
                  </a:solidFill>
                  <a:latin typeface="+mj-lt"/>
                </a:rPr>
                <a:t>INR 363, 254 million (ex </a:t>
              </a:r>
              <a:r>
                <a:rPr lang="en-GB" altLang="en-US" sz="1800" dirty="0" err="1" smtClean="0">
                  <a:solidFill>
                    <a:schemeClr val="bg1"/>
                  </a:solidFill>
                  <a:latin typeface="+mj-lt"/>
                </a:rPr>
                <a:t>Intergen</a:t>
              </a:r>
              <a:r>
                <a:rPr lang="en-GB" altLang="en-US" sz="1800" dirty="0" smtClean="0">
                  <a:solidFill>
                    <a:schemeClr val="bg1"/>
                  </a:solidFill>
                  <a:latin typeface="+mj-lt"/>
                </a:rPr>
                <a:t>) translating to a per share value of INR 99 </a:t>
              </a:r>
              <a:endParaRPr lang="en-GB" altLang="en-US" sz="1800" dirty="0">
                <a:solidFill>
                  <a:schemeClr val="bg1"/>
                </a:solidFill>
                <a:latin typeface="+mj-lt"/>
              </a:endParaRPr>
            </a:p>
          </p:txBody>
        </p:sp>
        <p:sp>
          <p:nvSpPr>
            <p:cNvPr id="54" name="Rectangle 32"/>
            <p:cNvSpPr>
              <a:spLocks noChangeArrowheads="1"/>
            </p:cNvSpPr>
            <p:nvPr/>
          </p:nvSpPr>
          <p:spPr bwMode="auto">
            <a:xfrm>
              <a:off x="192" y="707"/>
              <a:ext cx="1171" cy="47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800" b="1" dirty="0" smtClean="0">
                  <a:solidFill>
                    <a:schemeClr val="bg1"/>
                  </a:solidFill>
                  <a:latin typeface="+mj-lt"/>
                </a:rPr>
                <a:t>GIL’s internal model</a:t>
              </a:r>
              <a:endParaRPr lang="en-GB" altLang="en-US" sz="1800" b="1" dirty="0">
                <a:solidFill>
                  <a:schemeClr val="bg1"/>
                </a:solidFill>
                <a:latin typeface="+mj-lt"/>
              </a:endParaRPr>
            </a:p>
          </p:txBody>
        </p:sp>
      </p:grpSp>
      <p:grpSp>
        <p:nvGrpSpPr>
          <p:cNvPr id="55" name="Group 63"/>
          <p:cNvGrpSpPr>
            <a:grpSpLocks/>
          </p:cNvGrpSpPr>
          <p:nvPr/>
        </p:nvGrpSpPr>
        <p:grpSpPr bwMode="auto">
          <a:xfrm>
            <a:off x="309489" y="3371858"/>
            <a:ext cx="9439422" cy="858202"/>
            <a:chOff x="192" y="1339"/>
            <a:chExt cx="5856" cy="477"/>
          </a:xfrm>
        </p:grpSpPr>
        <p:sp>
          <p:nvSpPr>
            <p:cNvPr id="56" name="Rectangle 33"/>
            <p:cNvSpPr>
              <a:spLocks noChangeArrowheads="1"/>
            </p:cNvSpPr>
            <p:nvPr/>
          </p:nvSpPr>
          <p:spPr bwMode="auto">
            <a:xfrm>
              <a:off x="192" y="1339"/>
              <a:ext cx="1171" cy="47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800" b="1" dirty="0" smtClean="0">
                  <a:solidFill>
                    <a:schemeClr val="bg1"/>
                  </a:solidFill>
                  <a:latin typeface="+mj-lt"/>
                </a:rPr>
                <a:t>Mean analyst consensus </a:t>
              </a:r>
              <a:endParaRPr lang="en-GB" altLang="en-US" sz="1800" b="1" dirty="0">
                <a:solidFill>
                  <a:schemeClr val="bg1"/>
                </a:solidFill>
                <a:latin typeface="+mj-lt"/>
              </a:endParaRPr>
            </a:p>
          </p:txBody>
        </p:sp>
        <p:sp>
          <p:nvSpPr>
            <p:cNvPr id="57" name="Text Box 20"/>
            <p:cNvSpPr txBox="1">
              <a:spLocks noChangeArrowheads="1"/>
            </p:cNvSpPr>
            <p:nvPr/>
          </p:nvSpPr>
          <p:spPr bwMode="auto">
            <a:xfrm>
              <a:off x="1584" y="1339"/>
              <a:ext cx="4464" cy="47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005DA2"/>
                </a:buClr>
                <a:buFont typeface="Wingdings" pitchFamily="2" charset="2"/>
                <a:buChar char="è"/>
              </a:pPr>
              <a:r>
                <a:rPr lang="en-GB" altLang="en-US" sz="1800" dirty="0" smtClean="0">
                  <a:solidFill>
                    <a:schemeClr val="bg1"/>
                  </a:solidFill>
                  <a:latin typeface="+mj-lt"/>
                </a:rPr>
                <a:t>INR 40 per share ~ INR 162, 871 million translating to  INR 42 per share </a:t>
              </a:r>
              <a:endParaRPr lang="en-GB" altLang="en-US" sz="1800" dirty="0">
                <a:solidFill>
                  <a:schemeClr val="bg1"/>
                </a:solidFill>
                <a:latin typeface="+mj-lt"/>
              </a:endParaRPr>
            </a:p>
          </p:txBody>
        </p:sp>
      </p:grpSp>
      <p:grpSp>
        <p:nvGrpSpPr>
          <p:cNvPr id="58" name="Group 64"/>
          <p:cNvGrpSpPr>
            <a:grpSpLocks/>
          </p:cNvGrpSpPr>
          <p:nvPr/>
        </p:nvGrpSpPr>
        <p:grpSpPr bwMode="auto">
          <a:xfrm>
            <a:off x="309489" y="4508932"/>
            <a:ext cx="9439422" cy="858202"/>
            <a:chOff x="192" y="1971"/>
            <a:chExt cx="5856" cy="477"/>
          </a:xfrm>
        </p:grpSpPr>
        <p:sp>
          <p:nvSpPr>
            <p:cNvPr id="59" name="Rectangle 14"/>
            <p:cNvSpPr>
              <a:spLocks noChangeArrowheads="1"/>
            </p:cNvSpPr>
            <p:nvPr/>
          </p:nvSpPr>
          <p:spPr bwMode="auto">
            <a:xfrm>
              <a:off x="192" y="1971"/>
              <a:ext cx="1171" cy="47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800" b="1" dirty="0" smtClean="0">
                  <a:solidFill>
                    <a:schemeClr val="bg1"/>
                  </a:solidFill>
                  <a:latin typeface="+mj-lt"/>
                </a:rPr>
                <a:t>Market valuing </a:t>
              </a:r>
              <a:endParaRPr lang="en-GB" altLang="en-US" sz="1800" b="1" dirty="0">
                <a:solidFill>
                  <a:schemeClr val="bg1"/>
                </a:solidFill>
                <a:latin typeface="+mj-lt"/>
              </a:endParaRPr>
            </a:p>
          </p:txBody>
        </p:sp>
        <p:sp>
          <p:nvSpPr>
            <p:cNvPr id="60" name="Text Box 20"/>
            <p:cNvSpPr txBox="1">
              <a:spLocks noChangeArrowheads="1"/>
            </p:cNvSpPr>
            <p:nvPr/>
          </p:nvSpPr>
          <p:spPr bwMode="auto">
            <a:xfrm>
              <a:off x="1584" y="1971"/>
              <a:ext cx="4464" cy="47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rgbClr val="005DA2"/>
                </a:buClr>
                <a:buFont typeface="Wingdings" pitchFamily="2" charset="2"/>
                <a:buChar char="è"/>
              </a:pPr>
              <a:r>
                <a:rPr lang="en-GB" altLang="en-US" sz="1800" dirty="0" smtClean="0">
                  <a:solidFill>
                    <a:schemeClr val="bg1"/>
                  </a:solidFill>
                  <a:latin typeface="+mj-lt"/>
                </a:rPr>
                <a:t>INR 12,8450 million ~ INR 33 per share </a:t>
              </a:r>
              <a:endParaRPr lang="en-GB" altLang="en-US" sz="1800" dirty="0">
                <a:solidFill>
                  <a:schemeClr val="bg1"/>
                </a:solidFill>
                <a:latin typeface="+mj-lt"/>
              </a:endParaRPr>
            </a:p>
          </p:txBody>
        </p:sp>
      </p:grpSp>
      <p:sp>
        <p:nvSpPr>
          <p:cNvPr id="61" name="Rectangle 61"/>
          <p:cNvSpPr>
            <a:spLocks noGrp="1" noChangeArrowheads="1"/>
          </p:cNvSpPr>
          <p:nvPr>
            <p:ph type="title"/>
          </p:nvPr>
        </p:nvSpPr>
        <p:spPr>
          <a:xfrm>
            <a:off x="530352" y="1143000"/>
            <a:ext cx="8997696" cy="592520"/>
          </a:xfrm>
        </p:spPr>
        <p:txBody>
          <a:bodyPr/>
          <a:lstStyle/>
          <a:p>
            <a:r>
              <a:rPr lang="en-GB" altLang="en-US" dirty="0" smtClean="0"/>
              <a:t>The Valuation GAP – Illustrative  </a:t>
            </a:r>
          </a:p>
        </p:txBody>
      </p:sp>
      <p:sp>
        <p:nvSpPr>
          <p:cNvPr id="63" name="Section Footer"/>
          <p:cNvSpPr txBox="1"/>
          <p:nvPr>
            <p:custDataLst>
              <p:tags r:id="rId5"/>
            </p:custDataLst>
          </p:nvPr>
        </p:nvSpPr>
        <p:spPr>
          <a:xfrm>
            <a:off x="531977" y="7094069"/>
            <a:ext cx="4623060" cy="169277"/>
          </a:xfrm>
          <a:prstGeom prst="rect">
            <a:avLst/>
          </a:prstGeom>
          <a:noFill/>
        </p:spPr>
        <p:txBody>
          <a:bodyPr wrap="none" lIns="0" tIns="0" rIns="0" bIns="0" rtlCol="0">
            <a:spAutoFit/>
          </a:bodyPr>
          <a:lstStyle/>
          <a:p>
            <a:pPr indent="-305647" algn="l">
              <a:spcAft>
                <a:spcPts val="1003"/>
              </a:spcAft>
            </a:pPr>
            <a:r>
              <a:rPr lang="en-GB" sz="1100" noProof="1" smtClean="0">
                <a:latin typeface="+mn-lt"/>
              </a:rPr>
              <a:t>Maritime Logistics Financing in India • Unlocking Coastal Potential in India</a:t>
            </a:r>
            <a:endParaRPr lang="en-GB" sz="1100" noProof="1" smtClean="0">
              <a:latin typeface="+mn-lt"/>
            </a:endParaRPr>
          </a:p>
        </p:txBody>
      </p:sp>
    </p:spTree>
    <p:custDataLst>
      <p:tags r:id="rId1"/>
    </p:custDataLst>
    <p:extLst>
      <p:ext uri="{BB962C8B-B14F-4D97-AF65-F5344CB8AC3E}">
        <p14:creationId xmlns:p14="http://schemas.microsoft.com/office/powerpoint/2010/main" val="105328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id" hidden="1"/>
          <p:cNvGrpSpPr/>
          <p:nvPr>
            <p:custDataLst>
              <p:tags r:id="rId2"/>
            </p:custDataLst>
          </p:nvPr>
        </p:nvGrpSpPr>
        <p:grpSpPr>
          <a:xfrm>
            <a:off x="530352" y="612648"/>
            <a:ext cx="8997696" cy="6848856"/>
            <a:chOff x="530352" y="612648"/>
            <a:chExt cx="8997696" cy="6848856"/>
          </a:xfrm>
        </p:grpSpPr>
        <p:grpSp>
          <p:nvGrpSpPr>
            <p:cNvPr id="103" name="Group 102" hidden="1"/>
            <p:cNvGrpSpPr/>
            <p:nvPr userDrawn="1"/>
          </p:nvGrpSpPr>
          <p:grpSpPr>
            <a:xfrm>
              <a:off x="530352" y="7159752"/>
              <a:ext cx="8997696" cy="301752"/>
              <a:chOff x="530352" y="7159752"/>
              <a:chExt cx="8997696" cy="301752"/>
            </a:xfrm>
          </p:grpSpPr>
          <p:sp>
            <p:nvSpPr>
              <p:cNvPr id="1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4" name="Group 103" hidden="1"/>
            <p:cNvGrpSpPr/>
            <p:nvPr userDrawn="1"/>
          </p:nvGrpSpPr>
          <p:grpSpPr>
            <a:xfrm>
              <a:off x="530352" y="1066800"/>
              <a:ext cx="8997696" cy="835152"/>
              <a:chOff x="530352" y="1066800"/>
              <a:chExt cx="8997696" cy="835152"/>
            </a:xfrm>
          </p:grpSpPr>
          <p:sp>
            <p:nvSpPr>
              <p:cNvPr id="14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1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10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106" name="Group 600" hidden="1"/>
            <p:cNvGrpSpPr/>
            <p:nvPr userDrawn="1"/>
          </p:nvGrpSpPr>
          <p:grpSpPr>
            <a:xfrm>
              <a:off x="533400" y="6245352"/>
              <a:ext cx="8994648" cy="688848"/>
              <a:chOff x="533400" y="6013704"/>
              <a:chExt cx="8994648" cy="688848"/>
            </a:xfrm>
          </p:grpSpPr>
          <p:sp>
            <p:nvSpPr>
              <p:cNvPr id="14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7" name="Group 500" hidden="1"/>
            <p:cNvGrpSpPr/>
            <p:nvPr userDrawn="1"/>
          </p:nvGrpSpPr>
          <p:grpSpPr>
            <a:xfrm>
              <a:off x="533400" y="5407152"/>
              <a:ext cx="8994648" cy="688848"/>
              <a:chOff x="533400" y="5026152"/>
              <a:chExt cx="8994648" cy="688848"/>
            </a:xfrm>
          </p:grpSpPr>
          <p:sp>
            <p:nvSpPr>
              <p:cNvPr id="13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8" name="Group 400" hidden="1"/>
            <p:cNvGrpSpPr/>
            <p:nvPr userDrawn="1"/>
          </p:nvGrpSpPr>
          <p:grpSpPr>
            <a:xfrm>
              <a:off x="533400" y="4568952"/>
              <a:ext cx="8994648" cy="688848"/>
              <a:chOff x="533400" y="4038600"/>
              <a:chExt cx="8994648" cy="688848"/>
            </a:xfrm>
          </p:grpSpPr>
          <p:sp>
            <p:nvSpPr>
              <p:cNvPr id="13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9" name="Group 300" hidden="1"/>
            <p:cNvGrpSpPr/>
            <p:nvPr userDrawn="1"/>
          </p:nvGrpSpPr>
          <p:grpSpPr>
            <a:xfrm>
              <a:off x="533400" y="3730752"/>
              <a:ext cx="8994648" cy="688848"/>
              <a:chOff x="533400" y="3041904"/>
              <a:chExt cx="8994648" cy="688848"/>
            </a:xfrm>
          </p:grpSpPr>
          <p:sp>
            <p:nvSpPr>
              <p:cNvPr id="12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0" name="Group 200" hidden="1"/>
            <p:cNvGrpSpPr/>
            <p:nvPr userDrawn="1"/>
          </p:nvGrpSpPr>
          <p:grpSpPr>
            <a:xfrm>
              <a:off x="533400" y="2892552"/>
              <a:ext cx="8994648" cy="688848"/>
              <a:chOff x="533400" y="1066800"/>
              <a:chExt cx="8994648" cy="688848"/>
            </a:xfrm>
          </p:grpSpPr>
          <p:sp>
            <p:nvSpPr>
              <p:cNvPr id="11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1" name="Group 100" hidden="1"/>
            <p:cNvGrpSpPr/>
            <p:nvPr userDrawn="1"/>
          </p:nvGrpSpPr>
          <p:grpSpPr>
            <a:xfrm>
              <a:off x="533400" y="2054352"/>
              <a:ext cx="8994648" cy="688848"/>
              <a:chOff x="533400" y="2054352"/>
              <a:chExt cx="8994648" cy="688848"/>
            </a:xfrm>
          </p:grpSpPr>
          <p:sp>
            <p:nvSpPr>
              <p:cNvPr id="11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32770" name="Rectangle 60"/>
          <p:cNvSpPr>
            <a:spLocks noGrp="1" noChangeArrowheads="1"/>
          </p:cNvSpPr>
          <p:nvPr>
            <p:ph type="title"/>
          </p:nvPr>
        </p:nvSpPr>
        <p:spPr>
          <a:xfrm>
            <a:off x="382195" y="736990"/>
            <a:ext cx="8997696" cy="914400"/>
          </a:xfrm>
        </p:spPr>
        <p:txBody>
          <a:bodyPr/>
          <a:lstStyle/>
          <a:p>
            <a:r>
              <a:rPr lang="en-GB" altLang="en-US" dirty="0" smtClean="0"/>
              <a:t>The Valuation GAP </a:t>
            </a:r>
          </a:p>
        </p:txBody>
      </p:sp>
      <p:sp>
        <p:nvSpPr>
          <p:cNvPr id="32771" name="Slide Number Placeholder 3"/>
          <p:cNvSpPr txBox="1">
            <a:spLocks noGrp="1"/>
          </p:cNvSpPr>
          <p:nvPr/>
        </p:nvSpPr>
        <p:spPr bwMode="gray">
          <a:xfrm>
            <a:off x="3729990" y="7538508"/>
            <a:ext cx="2346960"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56" tIns="48628" rIns="97256" bIns="48628"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92FBA270-64EF-4176-88ED-D70B6BDD79AC}" type="slidenum">
              <a:rPr lang="en-GB" altLang="en-US" sz="1300" b="1" smtClean="0">
                <a:solidFill>
                  <a:srgbClr val="005DA2"/>
                </a:solidFill>
              </a:rPr>
              <a:pPr algn="ctr" eaLnBrk="1" hangingPunct="1"/>
              <a:t>17</a:t>
            </a:fld>
            <a:endParaRPr lang="en-GB" altLang="en-US" sz="1300" b="1" dirty="0">
              <a:solidFill>
                <a:srgbClr val="005DA2"/>
              </a:solidFill>
            </a:endParaRPr>
          </a:p>
        </p:txBody>
      </p:sp>
      <p:sp>
        <p:nvSpPr>
          <p:cNvPr id="35844" name="TextBox 5"/>
          <p:cNvSpPr txBox="1">
            <a:spLocks noChangeArrowheads="1"/>
          </p:cNvSpPr>
          <p:nvPr/>
        </p:nvSpPr>
        <p:spPr bwMode="auto">
          <a:xfrm>
            <a:off x="266980" y="1082635"/>
            <a:ext cx="9439422" cy="3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56" tIns="48628" rIns="97256" bIns="4862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500" b="1" dirty="0" smtClean="0">
                <a:solidFill>
                  <a:schemeClr val="tx2"/>
                </a:solidFill>
              </a:rPr>
              <a:t>Mapping the difference </a:t>
            </a:r>
            <a:endParaRPr lang="en-GB" altLang="en-US" sz="1500" b="1" dirty="0">
              <a:solidFill>
                <a:schemeClr val="tx2"/>
              </a:solidFill>
            </a:endParaRPr>
          </a:p>
        </p:txBody>
      </p:sp>
      <p:grpSp>
        <p:nvGrpSpPr>
          <p:cNvPr id="2" name="Group 75"/>
          <p:cNvGrpSpPr>
            <a:grpSpLocks/>
          </p:cNvGrpSpPr>
          <p:nvPr/>
        </p:nvGrpSpPr>
        <p:grpSpPr bwMode="auto">
          <a:xfrm>
            <a:off x="309490" y="3848227"/>
            <a:ext cx="9429750" cy="532553"/>
            <a:chOff x="192" y="1934"/>
            <a:chExt cx="5850" cy="296"/>
          </a:xfrm>
        </p:grpSpPr>
        <p:sp>
          <p:nvSpPr>
            <p:cNvPr id="32821" name="Rectangle 14"/>
            <p:cNvSpPr>
              <a:spLocks noChangeArrowheads="1"/>
            </p:cNvSpPr>
            <p:nvPr/>
          </p:nvSpPr>
          <p:spPr bwMode="auto">
            <a:xfrm>
              <a:off x="192" y="1934"/>
              <a:ext cx="982" cy="296"/>
            </a:xfrm>
            <a:prstGeom prst="rect">
              <a:avLst/>
            </a:prstGeom>
            <a:solidFill>
              <a:srgbClr val="4FA7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300" b="1" dirty="0" smtClean="0">
                  <a:solidFill>
                    <a:schemeClr val="bg1"/>
                  </a:solidFill>
                  <a:latin typeface="+mj-lt"/>
                </a:rPr>
                <a:t>Technical differences</a:t>
              </a:r>
              <a:endParaRPr lang="en-GB" altLang="en-US" sz="1300" b="1" dirty="0">
                <a:solidFill>
                  <a:schemeClr val="bg1"/>
                </a:solidFill>
                <a:latin typeface="+mj-lt"/>
              </a:endParaRPr>
            </a:p>
          </p:txBody>
        </p:sp>
        <p:sp>
          <p:nvSpPr>
            <p:cNvPr id="32822" name="Rectangle 14"/>
            <p:cNvSpPr>
              <a:spLocks noChangeArrowheads="1"/>
            </p:cNvSpPr>
            <p:nvPr/>
          </p:nvSpPr>
          <p:spPr bwMode="auto">
            <a:xfrm>
              <a:off x="1200" y="1934"/>
              <a:ext cx="4842" cy="29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smtClean="0">
                  <a:solidFill>
                    <a:schemeClr val="bg1"/>
                  </a:solidFill>
                  <a:latin typeface="+mj-lt"/>
                </a:rPr>
                <a:t>Street models do not  treat net cash at each subsidiary level, net cash is valued at consolidated level after factoring in estimated cash requirements at project levels  </a:t>
              </a:r>
              <a:endParaRPr lang="en-GB" altLang="en-US" sz="1100" dirty="0">
                <a:solidFill>
                  <a:schemeClr val="bg1"/>
                </a:solidFill>
                <a:latin typeface="+mj-lt"/>
              </a:endParaRPr>
            </a:p>
          </p:txBody>
        </p:sp>
      </p:grpSp>
      <p:grpSp>
        <p:nvGrpSpPr>
          <p:cNvPr id="3" name="Group 73"/>
          <p:cNvGrpSpPr>
            <a:grpSpLocks/>
          </p:cNvGrpSpPr>
          <p:nvPr/>
        </p:nvGrpSpPr>
        <p:grpSpPr bwMode="auto">
          <a:xfrm>
            <a:off x="1934308" y="1543495"/>
            <a:ext cx="7814603" cy="467783"/>
            <a:chOff x="1200" y="653"/>
            <a:chExt cx="4848" cy="260"/>
          </a:xfrm>
        </p:grpSpPr>
        <p:sp>
          <p:nvSpPr>
            <p:cNvPr id="32815" name="Rectangle 14"/>
            <p:cNvSpPr>
              <a:spLocks noChangeArrowheads="1"/>
            </p:cNvSpPr>
            <p:nvPr/>
          </p:nvSpPr>
          <p:spPr bwMode="auto">
            <a:xfrm>
              <a:off x="1200" y="653"/>
              <a:ext cx="775" cy="26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300" b="1" dirty="0" smtClean="0">
                  <a:solidFill>
                    <a:schemeClr val="bg1"/>
                  </a:solidFill>
                  <a:latin typeface="+mj-lt"/>
                </a:rPr>
                <a:t>Airports</a:t>
              </a:r>
              <a:endParaRPr lang="en-GB" altLang="en-US" sz="1300" b="1" dirty="0">
                <a:solidFill>
                  <a:schemeClr val="bg1"/>
                </a:solidFill>
                <a:latin typeface="+mj-lt"/>
              </a:endParaRPr>
            </a:p>
          </p:txBody>
        </p:sp>
        <p:sp>
          <p:nvSpPr>
            <p:cNvPr id="32816" name="Rectangle 14"/>
            <p:cNvSpPr>
              <a:spLocks noChangeArrowheads="1"/>
            </p:cNvSpPr>
            <p:nvPr/>
          </p:nvSpPr>
          <p:spPr bwMode="auto">
            <a:xfrm>
              <a:off x="2829" y="653"/>
              <a:ext cx="775" cy="26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300" b="1" dirty="0" smtClean="0">
                  <a:solidFill>
                    <a:schemeClr val="bg1"/>
                  </a:solidFill>
                  <a:latin typeface="+mj-lt"/>
                </a:rPr>
                <a:t>Roads</a:t>
              </a:r>
              <a:endParaRPr lang="en-GB" altLang="en-US" sz="1300" b="1" dirty="0">
                <a:solidFill>
                  <a:schemeClr val="bg1"/>
                </a:solidFill>
                <a:latin typeface="+mj-lt"/>
              </a:endParaRPr>
            </a:p>
          </p:txBody>
        </p:sp>
        <p:sp>
          <p:nvSpPr>
            <p:cNvPr id="32817" name="Rectangle 14"/>
            <p:cNvSpPr>
              <a:spLocks noChangeArrowheads="1"/>
            </p:cNvSpPr>
            <p:nvPr/>
          </p:nvSpPr>
          <p:spPr bwMode="auto">
            <a:xfrm>
              <a:off x="3644" y="653"/>
              <a:ext cx="775" cy="26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300" b="1" dirty="0" smtClean="0">
                  <a:solidFill>
                    <a:schemeClr val="bg1"/>
                  </a:solidFill>
                  <a:latin typeface="+mj-lt"/>
                </a:rPr>
                <a:t>Power</a:t>
              </a:r>
              <a:endParaRPr lang="en-GB" altLang="en-US" sz="1300" b="1" dirty="0">
                <a:solidFill>
                  <a:schemeClr val="bg1"/>
                </a:solidFill>
                <a:latin typeface="+mj-lt"/>
              </a:endParaRPr>
            </a:p>
          </p:txBody>
        </p:sp>
        <p:sp>
          <p:nvSpPr>
            <p:cNvPr id="32818" name="Rectangle 14"/>
            <p:cNvSpPr>
              <a:spLocks noChangeArrowheads="1"/>
            </p:cNvSpPr>
            <p:nvPr/>
          </p:nvSpPr>
          <p:spPr bwMode="auto">
            <a:xfrm>
              <a:off x="4458" y="653"/>
              <a:ext cx="775" cy="26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300" b="1" dirty="0" smtClean="0">
                  <a:solidFill>
                    <a:schemeClr val="bg1"/>
                  </a:solidFill>
                  <a:latin typeface="+mj-lt"/>
                </a:rPr>
                <a:t>SEZ</a:t>
              </a:r>
              <a:endParaRPr lang="en-GB" altLang="en-US" sz="1300" b="1" dirty="0">
                <a:solidFill>
                  <a:schemeClr val="bg1"/>
                </a:solidFill>
                <a:latin typeface="+mj-lt"/>
              </a:endParaRPr>
            </a:p>
          </p:txBody>
        </p:sp>
        <p:sp>
          <p:nvSpPr>
            <p:cNvPr id="32819" name="Rectangle 14"/>
            <p:cNvSpPr>
              <a:spLocks noChangeArrowheads="1"/>
            </p:cNvSpPr>
            <p:nvPr/>
          </p:nvSpPr>
          <p:spPr bwMode="auto">
            <a:xfrm>
              <a:off x="5273" y="653"/>
              <a:ext cx="775" cy="26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300" b="1" dirty="0" smtClean="0">
                  <a:solidFill>
                    <a:schemeClr val="bg1"/>
                  </a:solidFill>
                  <a:latin typeface="+mj-lt"/>
                </a:rPr>
                <a:t>Coal</a:t>
              </a:r>
              <a:endParaRPr lang="en-GB" altLang="en-US" sz="1300" b="1" dirty="0">
                <a:solidFill>
                  <a:schemeClr val="bg1"/>
                </a:solidFill>
                <a:latin typeface="+mj-lt"/>
              </a:endParaRPr>
            </a:p>
          </p:txBody>
        </p:sp>
        <p:sp>
          <p:nvSpPr>
            <p:cNvPr id="32820" name="Rectangle 14"/>
            <p:cNvSpPr>
              <a:spLocks noChangeArrowheads="1"/>
            </p:cNvSpPr>
            <p:nvPr/>
          </p:nvSpPr>
          <p:spPr bwMode="auto">
            <a:xfrm>
              <a:off x="2016" y="653"/>
              <a:ext cx="775" cy="26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300" b="1" dirty="0" smtClean="0">
                  <a:solidFill>
                    <a:schemeClr val="bg1"/>
                  </a:solidFill>
                  <a:latin typeface="+mj-lt"/>
                </a:rPr>
                <a:t>Airports linked RE</a:t>
              </a:r>
              <a:endParaRPr lang="en-GB" altLang="en-US" sz="1300" b="1" dirty="0">
                <a:solidFill>
                  <a:schemeClr val="bg1"/>
                </a:solidFill>
                <a:latin typeface="+mj-lt"/>
              </a:endParaRPr>
            </a:p>
          </p:txBody>
        </p:sp>
      </p:grpSp>
      <p:grpSp>
        <p:nvGrpSpPr>
          <p:cNvPr id="4" name="Group 74"/>
          <p:cNvGrpSpPr>
            <a:grpSpLocks/>
          </p:cNvGrpSpPr>
          <p:nvPr/>
        </p:nvGrpSpPr>
        <p:grpSpPr bwMode="auto">
          <a:xfrm>
            <a:off x="309489" y="2196380"/>
            <a:ext cx="9439422" cy="1281009"/>
            <a:chOff x="192" y="966"/>
            <a:chExt cx="5856" cy="712"/>
          </a:xfrm>
        </p:grpSpPr>
        <p:sp>
          <p:nvSpPr>
            <p:cNvPr id="32808" name="Rectangle 14"/>
            <p:cNvSpPr>
              <a:spLocks noChangeArrowheads="1"/>
            </p:cNvSpPr>
            <p:nvPr/>
          </p:nvSpPr>
          <p:spPr bwMode="auto">
            <a:xfrm>
              <a:off x="192" y="966"/>
              <a:ext cx="982" cy="712"/>
            </a:xfrm>
            <a:prstGeom prst="rect">
              <a:avLst/>
            </a:prstGeom>
            <a:solidFill>
              <a:srgbClr val="4FA7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300" b="1" dirty="0" smtClean="0">
                  <a:solidFill>
                    <a:schemeClr val="bg1"/>
                  </a:solidFill>
                  <a:latin typeface="+mj-lt"/>
                </a:rPr>
                <a:t>Asset Valuation at similar levels (at least 60% of internal value) </a:t>
              </a:r>
              <a:endParaRPr lang="en-GB" altLang="en-US" sz="1300" b="1" dirty="0">
                <a:solidFill>
                  <a:schemeClr val="bg1"/>
                </a:solidFill>
                <a:latin typeface="+mj-lt"/>
              </a:endParaRPr>
            </a:p>
          </p:txBody>
        </p:sp>
        <p:sp>
          <p:nvSpPr>
            <p:cNvPr id="32809" name="Rectangle 14"/>
            <p:cNvSpPr>
              <a:spLocks noChangeArrowheads="1"/>
            </p:cNvSpPr>
            <p:nvPr/>
          </p:nvSpPr>
          <p:spPr bwMode="auto">
            <a:xfrm>
              <a:off x="1200" y="966"/>
              <a:ext cx="775" cy="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smtClean="0">
                  <a:solidFill>
                    <a:schemeClr val="bg1"/>
                  </a:solidFill>
                  <a:latin typeface="+mj-lt"/>
                </a:rPr>
                <a:t>DIAL  (core airport) </a:t>
              </a:r>
              <a:endParaRPr lang="en-GB" altLang="en-US" sz="1100" dirty="0">
                <a:solidFill>
                  <a:schemeClr val="bg1"/>
                </a:solidFill>
                <a:latin typeface="+mj-lt"/>
              </a:endParaRPr>
            </a:p>
          </p:txBody>
        </p:sp>
        <p:sp>
          <p:nvSpPr>
            <p:cNvPr id="32810" name="Rectangle 14"/>
            <p:cNvSpPr>
              <a:spLocks noChangeArrowheads="1"/>
            </p:cNvSpPr>
            <p:nvPr/>
          </p:nvSpPr>
          <p:spPr bwMode="auto">
            <a:xfrm>
              <a:off x="2829" y="966"/>
              <a:ext cx="775" cy="7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100" dirty="0">
                <a:latin typeface="+mj-lt"/>
              </a:endParaRPr>
            </a:p>
          </p:txBody>
        </p:sp>
        <p:sp>
          <p:nvSpPr>
            <p:cNvPr id="32811" name="Rectangle 14"/>
            <p:cNvSpPr>
              <a:spLocks noChangeArrowheads="1"/>
            </p:cNvSpPr>
            <p:nvPr/>
          </p:nvSpPr>
          <p:spPr bwMode="auto">
            <a:xfrm>
              <a:off x="3644" y="966"/>
              <a:ext cx="775" cy="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smtClean="0">
                  <a:solidFill>
                    <a:schemeClr val="bg1"/>
                  </a:solidFill>
                  <a:latin typeface="+mj-lt"/>
                </a:rPr>
                <a:t>GEL (Barge mounted),</a:t>
              </a:r>
              <a:r>
                <a:rPr lang="en-GB" altLang="en-US" sz="1100" dirty="0" err="1" smtClean="0">
                  <a:solidFill>
                    <a:schemeClr val="bg1"/>
                  </a:solidFill>
                  <a:latin typeface="+mj-lt"/>
                </a:rPr>
                <a:t>Vemagiiri</a:t>
              </a:r>
              <a:r>
                <a:rPr lang="en-GB" altLang="en-US" sz="1100" dirty="0" smtClean="0">
                  <a:solidFill>
                    <a:schemeClr val="bg1"/>
                  </a:solidFill>
                  <a:latin typeface="+mj-lt"/>
                </a:rPr>
                <a:t>, GPCL (Chennai), </a:t>
              </a:r>
              <a:r>
                <a:rPr lang="en-GB" altLang="en-US" sz="1100" dirty="0" err="1" smtClean="0">
                  <a:solidFill>
                    <a:schemeClr val="bg1"/>
                  </a:solidFill>
                  <a:latin typeface="+mj-lt"/>
                </a:rPr>
                <a:t>Kamalamga</a:t>
              </a:r>
              <a:endParaRPr lang="en-GB" altLang="en-US" sz="1100" dirty="0">
                <a:solidFill>
                  <a:schemeClr val="bg1"/>
                </a:solidFill>
                <a:latin typeface="+mj-lt"/>
              </a:endParaRPr>
            </a:p>
          </p:txBody>
        </p:sp>
        <p:sp>
          <p:nvSpPr>
            <p:cNvPr id="32812" name="Rectangle 14"/>
            <p:cNvSpPr>
              <a:spLocks noChangeArrowheads="1"/>
            </p:cNvSpPr>
            <p:nvPr/>
          </p:nvSpPr>
          <p:spPr bwMode="auto">
            <a:xfrm>
              <a:off x="4458" y="966"/>
              <a:ext cx="775" cy="7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100" dirty="0">
                <a:latin typeface="+mj-lt"/>
              </a:endParaRPr>
            </a:p>
          </p:txBody>
        </p:sp>
        <p:sp>
          <p:nvSpPr>
            <p:cNvPr id="32813" name="Rectangle 14"/>
            <p:cNvSpPr>
              <a:spLocks noChangeArrowheads="1"/>
            </p:cNvSpPr>
            <p:nvPr/>
          </p:nvSpPr>
          <p:spPr bwMode="auto">
            <a:xfrm>
              <a:off x="5273" y="966"/>
              <a:ext cx="775" cy="7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100" dirty="0">
                <a:latin typeface="+mj-lt"/>
              </a:endParaRPr>
            </a:p>
          </p:txBody>
        </p:sp>
        <p:sp>
          <p:nvSpPr>
            <p:cNvPr id="32814" name="Rectangle 14"/>
            <p:cNvSpPr>
              <a:spLocks noChangeArrowheads="1"/>
            </p:cNvSpPr>
            <p:nvPr/>
          </p:nvSpPr>
          <p:spPr bwMode="auto">
            <a:xfrm>
              <a:off x="2016" y="966"/>
              <a:ext cx="775" cy="7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100" dirty="0">
                <a:latin typeface="+mj-lt"/>
              </a:endParaRPr>
            </a:p>
          </p:txBody>
        </p:sp>
      </p:grpSp>
      <p:grpSp>
        <p:nvGrpSpPr>
          <p:cNvPr id="5" name="Group 76"/>
          <p:cNvGrpSpPr>
            <a:grpSpLocks/>
          </p:cNvGrpSpPr>
          <p:nvPr/>
        </p:nvGrpSpPr>
        <p:grpSpPr bwMode="auto">
          <a:xfrm>
            <a:off x="314325" y="4654246"/>
            <a:ext cx="9439422" cy="964353"/>
            <a:chOff x="195" y="2382"/>
            <a:chExt cx="5856" cy="536"/>
          </a:xfrm>
        </p:grpSpPr>
        <p:sp>
          <p:nvSpPr>
            <p:cNvPr id="32801" name="Rectangle 14"/>
            <p:cNvSpPr>
              <a:spLocks noChangeArrowheads="1"/>
            </p:cNvSpPr>
            <p:nvPr/>
          </p:nvSpPr>
          <p:spPr bwMode="auto">
            <a:xfrm>
              <a:off x="195" y="2382"/>
              <a:ext cx="982" cy="536"/>
            </a:xfrm>
            <a:prstGeom prst="rect">
              <a:avLst/>
            </a:prstGeom>
            <a:solidFill>
              <a:srgbClr val="4FA7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300" b="1" dirty="0" smtClean="0">
                  <a:solidFill>
                    <a:schemeClr val="bg1"/>
                  </a:solidFill>
                  <a:latin typeface="+mj-lt"/>
                </a:rPr>
                <a:t>Assets not valued by the street </a:t>
              </a:r>
              <a:endParaRPr lang="en-GB" altLang="en-US" sz="1300" b="1" dirty="0">
                <a:solidFill>
                  <a:schemeClr val="bg1"/>
                </a:solidFill>
                <a:latin typeface="+mj-lt"/>
              </a:endParaRPr>
            </a:p>
          </p:txBody>
        </p:sp>
        <p:sp>
          <p:nvSpPr>
            <p:cNvPr id="32802" name="Rectangle 14"/>
            <p:cNvSpPr>
              <a:spLocks noChangeArrowheads="1"/>
            </p:cNvSpPr>
            <p:nvPr/>
          </p:nvSpPr>
          <p:spPr bwMode="auto">
            <a:xfrm>
              <a:off x="1203" y="2382"/>
              <a:ext cx="775" cy="536"/>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100" dirty="0">
                <a:solidFill>
                  <a:schemeClr val="bg1"/>
                </a:solidFill>
                <a:latin typeface="+mj-lt"/>
              </a:endParaRPr>
            </a:p>
          </p:txBody>
        </p:sp>
        <p:sp>
          <p:nvSpPr>
            <p:cNvPr id="32803" name="Rectangle 14"/>
            <p:cNvSpPr>
              <a:spLocks noChangeArrowheads="1"/>
            </p:cNvSpPr>
            <p:nvPr/>
          </p:nvSpPr>
          <p:spPr bwMode="auto">
            <a:xfrm>
              <a:off x="2832" y="2382"/>
              <a:ext cx="775" cy="536"/>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smtClean="0">
                  <a:solidFill>
                    <a:schemeClr val="bg1"/>
                  </a:solidFill>
                  <a:latin typeface="+mj-lt"/>
                </a:rPr>
                <a:t>Hyderabad –Vijayawada, Chennai Outer ring road  </a:t>
              </a:r>
              <a:endParaRPr lang="en-GB" altLang="en-US" sz="1100" dirty="0">
                <a:solidFill>
                  <a:schemeClr val="bg1"/>
                </a:solidFill>
                <a:latin typeface="+mj-lt"/>
              </a:endParaRPr>
            </a:p>
          </p:txBody>
        </p:sp>
        <p:sp>
          <p:nvSpPr>
            <p:cNvPr id="32804" name="Rectangle 14"/>
            <p:cNvSpPr>
              <a:spLocks noChangeArrowheads="1"/>
            </p:cNvSpPr>
            <p:nvPr/>
          </p:nvSpPr>
          <p:spPr bwMode="auto">
            <a:xfrm>
              <a:off x="3647" y="2382"/>
              <a:ext cx="775" cy="536"/>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err="1" smtClean="0">
                  <a:solidFill>
                    <a:schemeClr val="bg1"/>
                  </a:solidFill>
                  <a:latin typeface="+mj-lt"/>
                </a:rPr>
                <a:t>Alaknanda</a:t>
              </a:r>
              <a:r>
                <a:rPr lang="en-GB" altLang="en-US" sz="1100" dirty="0" smtClean="0">
                  <a:solidFill>
                    <a:schemeClr val="bg1"/>
                  </a:solidFill>
                  <a:latin typeface="+mj-lt"/>
                </a:rPr>
                <a:t>, Upper </a:t>
              </a:r>
              <a:r>
                <a:rPr lang="en-GB" altLang="en-US" sz="1100" dirty="0" err="1" smtClean="0">
                  <a:solidFill>
                    <a:schemeClr val="bg1"/>
                  </a:solidFill>
                  <a:latin typeface="+mj-lt"/>
                </a:rPr>
                <a:t>Karnali</a:t>
              </a:r>
              <a:r>
                <a:rPr lang="en-GB" altLang="en-US" sz="1100" dirty="0" smtClean="0">
                  <a:solidFill>
                    <a:schemeClr val="bg1"/>
                  </a:solidFill>
                  <a:latin typeface="+mj-lt"/>
                </a:rPr>
                <a:t>, </a:t>
              </a:r>
              <a:r>
                <a:rPr lang="en-GB" altLang="en-US" sz="1100" dirty="0" err="1" smtClean="0">
                  <a:solidFill>
                    <a:schemeClr val="bg1"/>
                  </a:solidFill>
                  <a:latin typeface="+mj-lt"/>
                </a:rPr>
                <a:t>Himtal</a:t>
              </a:r>
              <a:r>
                <a:rPr lang="en-GB" altLang="en-US" sz="1100" dirty="0" smtClean="0">
                  <a:solidFill>
                    <a:schemeClr val="bg1"/>
                  </a:solidFill>
                  <a:latin typeface="+mj-lt"/>
                </a:rPr>
                <a:t>, </a:t>
              </a:r>
              <a:r>
                <a:rPr lang="en-GB" altLang="en-US" sz="1100" dirty="0" err="1" smtClean="0">
                  <a:solidFill>
                    <a:schemeClr val="bg1"/>
                  </a:solidFill>
                  <a:latin typeface="+mj-lt"/>
                </a:rPr>
                <a:t>Bajoli</a:t>
              </a:r>
              <a:r>
                <a:rPr lang="en-GB" altLang="en-US" sz="1100" dirty="0" smtClean="0">
                  <a:solidFill>
                    <a:schemeClr val="bg1"/>
                  </a:solidFill>
                  <a:latin typeface="+mj-lt"/>
                </a:rPr>
                <a:t> Holi, </a:t>
              </a:r>
              <a:r>
                <a:rPr lang="en-GB" altLang="en-US" sz="1100" dirty="0" err="1" smtClean="0">
                  <a:solidFill>
                    <a:schemeClr val="bg1"/>
                  </a:solidFill>
                  <a:latin typeface="+mj-lt"/>
                </a:rPr>
                <a:t>Londa</a:t>
              </a:r>
              <a:r>
                <a:rPr lang="en-GB" altLang="en-US" sz="1100" dirty="0" smtClean="0">
                  <a:solidFill>
                    <a:schemeClr val="bg1"/>
                  </a:solidFill>
                  <a:latin typeface="+mj-lt"/>
                </a:rPr>
                <a:t>, SJK </a:t>
              </a:r>
              <a:r>
                <a:rPr lang="en-GB" altLang="en-US" sz="1100" dirty="0" err="1" smtClean="0">
                  <a:solidFill>
                    <a:schemeClr val="bg1"/>
                  </a:solidFill>
                  <a:latin typeface="+mj-lt"/>
                </a:rPr>
                <a:t>Powergen</a:t>
              </a:r>
              <a:r>
                <a:rPr lang="en-GB" altLang="en-US" sz="1100" dirty="0" smtClean="0">
                  <a:solidFill>
                    <a:schemeClr val="bg1"/>
                  </a:solidFill>
                  <a:latin typeface="+mj-lt"/>
                </a:rPr>
                <a:t>, Chhattisgarh</a:t>
              </a:r>
              <a:endParaRPr lang="en-GB" altLang="en-US" sz="1100" dirty="0">
                <a:solidFill>
                  <a:schemeClr val="bg1"/>
                </a:solidFill>
                <a:latin typeface="+mj-lt"/>
              </a:endParaRPr>
            </a:p>
          </p:txBody>
        </p:sp>
        <p:sp>
          <p:nvSpPr>
            <p:cNvPr id="32805" name="Rectangle 14"/>
            <p:cNvSpPr>
              <a:spLocks noChangeArrowheads="1"/>
            </p:cNvSpPr>
            <p:nvPr/>
          </p:nvSpPr>
          <p:spPr bwMode="auto">
            <a:xfrm>
              <a:off x="4461" y="2382"/>
              <a:ext cx="775" cy="536"/>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100" dirty="0">
                <a:solidFill>
                  <a:schemeClr val="bg1"/>
                </a:solidFill>
                <a:latin typeface="+mj-lt"/>
              </a:endParaRPr>
            </a:p>
          </p:txBody>
        </p:sp>
        <p:sp>
          <p:nvSpPr>
            <p:cNvPr id="32806" name="Rectangle 14"/>
            <p:cNvSpPr>
              <a:spLocks noChangeArrowheads="1"/>
            </p:cNvSpPr>
            <p:nvPr/>
          </p:nvSpPr>
          <p:spPr bwMode="auto">
            <a:xfrm>
              <a:off x="5276" y="2382"/>
              <a:ext cx="775" cy="536"/>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100" dirty="0">
                <a:solidFill>
                  <a:schemeClr val="bg1"/>
                </a:solidFill>
                <a:latin typeface="+mj-lt"/>
              </a:endParaRPr>
            </a:p>
          </p:txBody>
        </p:sp>
        <p:sp>
          <p:nvSpPr>
            <p:cNvPr id="32807" name="Rectangle 14"/>
            <p:cNvSpPr>
              <a:spLocks noChangeArrowheads="1"/>
            </p:cNvSpPr>
            <p:nvPr/>
          </p:nvSpPr>
          <p:spPr bwMode="auto">
            <a:xfrm>
              <a:off x="2019" y="2382"/>
              <a:ext cx="775" cy="536"/>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100" dirty="0">
                <a:solidFill>
                  <a:schemeClr val="bg1"/>
                </a:solidFill>
                <a:latin typeface="+mj-lt"/>
              </a:endParaRPr>
            </a:p>
          </p:txBody>
        </p:sp>
      </p:grpSp>
      <p:grpSp>
        <p:nvGrpSpPr>
          <p:cNvPr id="6" name="Group 77"/>
          <p:cNvGrpSpPr>
            <a:grpSpLocks/>
          </p:cNvGrpSpPr>
          <p:nvPr/>
        </p:nvGrpSpPr>
        <p:grpSpPr bwMode="auto">
          <a:xfrm>
            <a:off x="293370" y="5923500"/>
            <a:ext cx="9455541" cy="1188720"/>
            <a:chOff x="182" y="3209"/>
            <a:chExt cx="5866" cy="368"/>
          </a:xfrm>
        </p:grpSpPr>
        <p:sp>
          <p:nvSpPr>
            <p:cNvPr id="32794" name="Rectangle 14"/>
            <p:cNvSpPr>
              <a:spLocks noChangeArrowheads="1"/>
            </p:cNvSpPr>
            <p:nvPr/>
          </p:nvSpPr>
          <p:spPr bwMode="auto">
            <a:xfrm>
              <a:off x="182" y="3209"/>
              <a:ext cx="982" cy="368"/>
            </a:xfrm>
            <a:prstGeom prst="rect">
              <a:avLst/>
            </a:prstGeom>
            <a:solidFill>
              <a:srgbClr val="4FA7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300" b="1" dirty="0" smtClean="0">
                  <a:solidFill>
                    <a:schemeClr val="bg1"/>
                  </a:solidFill>
                  <a:latin typeface="+mj-lt"/>
                </a:rPr>
                <a:t>Assumption differences </a:t>
              </a:r>
              <a:endParaRPr lang="en-GB" altLang="en-US" sz="1300" b="1" dirty="0">
                <a:solidFill>
                  <a:schemeClr val="bg1"/>
                </a:solidFill>
                <a:latin typeface="+mj-lt"/>
              </a:endParaRPr>
            </a:p>
          </p:txBody>
        </p:sp>
        <p:sp>
          <p:nvSpPr>
            <p:cNvPr id="32795" name="Rectangle 14"/>
            <p:cNvSpPr>
              <a:spLocks noChangeArrowheads="1"/>
            </p:cNvSpPr>
            <p:nvPr/>
          </p:nvSpPr>
          <p:spPr bwMode="auto">
            <a:xfrm>
              <a:off x="1200" y="3209"/>
              <a:ext cx="775" cy="3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smtClean="0">
                  <a:solidFill>
                    <a:schemeClr val="bg1"/>
                  </a:solidFill>
                  <a:latin typeface="+mj-lt"/>
                </a:rPr>
                <a:t>GHAIL, </a:t>
              </a:r>
              <a:r>
                <a:rPr lang="en-GB" altLang="en-US" sz="1100" b="1" dirty="0" smtClean="0">
                  <a:solidFill>
                    <a:schemeClr val="bg1"/>
                  </a:solidFill>
                  <a:latin typeface="+mj-lt"/>
                </a:rPr>
                <a:t>SGIA  </a:t>
              </a:r>
              <a:endParaRPr lang="en-GB" altLang="en-US" sz="1100" b="1" dirty="0">
                <a:solidFill>
                  <a:schemeClr val="bg1"/>
                </a:solidFill>
                <a:latin typeface="+mj-lt"/>
              </a:endParaRPr>
            </a:p>
          </p:txBody>
        </p:sp>
        <p:sp>
          <p:nvSpPr>
            <p:cNvPr id="32796" name="Rectangle 14"/>
            <p:cNvSpPr>
              <a:spLocks noChangeArrowheads="1"/>
            </p:cNvSpPr>
            <p:nvPr/>
          </p:nvSpPr>
          <p:spPr bwMode="auto">
            <a:xfrm>
              <a:off x="2829" y="3209"/>
              <a:ext cx="775" cy="3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smtClean="0">
                  <a:solidFill>
                    <a:schemeClr val="bg1"/>
                  </a:solidFill>
                  <a:latin typeface="+mj-lt"/>
                </a:rPr>
                <a:t>GTTEPL, GTAEPL, GJEPL</a:t>
              </a:r>
              <a:endParaRPr lang="en-GB" altLang="en-US" sz="1100" dirty="0">
                <a:solidFill>
                  <a:schemeClr val="bg1"/>
                </a:solidFill>
                <a:latin typeface="+mj-lt"/>
              </a:endParaRPr>
            </a:p>
          </p:txBody>
        </p:sp>
        <p:sp>
          <p:nvSpPr>
            <p:cNvPr id="32797" name="Rectangle 14"/>
            <p:cNvSpPr>
              <a:spLocks noChangeArrowheads="1"/>
            </p:cNvSpPr>
            <p:nvPr/>
          </p:nvSpPr>
          <p:spPr bwMode="auto">
            <a:xfrm>
              <a:off x="3644" y="3209"/>
              <a:ext cx="775" cy="3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smtClean="0">
                  <a:solidFill>
                    <a:schemeClr val="bg1"/>
                  </a:solidFill>
                  <a:latin typeface="+mj-lt"/>
                </a:rPr>
                <a:t>EMCO, Rajahmundry, </a:t>
              </a:r>
              <a:endParaRPr lang="en-GB" altLang="en-US" sz="1100" dirty="0">
                <a:solidFill>
                  <a:schemeClr val="bg1"/>
                </a:solidFill>
                <a:latin typeface="+mj-lt"/>
              </a:endParaRPr>
            </a:p>
          </p:txBody>
        </p:sp>
        <p:sp>
          <p:nvSpPr>
            <p:cNvPr id="32798" name="Rectangle 14"/>
            <p:cNvSpPr>
              <a:spLocks noChangeArrowheads="1"/>
            </p:cNvSpPr>
            <p:nvPr/>
          </p:nvSpPr>
          <p:spPr bwMode="auto">
            <a:xfrm>
              <a:off x="4458" y="3209"/>
              <a:ext cx="775" cy="3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err="1" smtClean="0">
                  <a:solidFill>
                    <a:schemeClr val="bg1"/>
                  </a:solidFill>
                  <a:latin typeface="+mj-lt"/>
                </a:rPr>
                <a:t>Krishnagiri</a:t>
              </a:r>
              <a:r>
                <a:rPr lang="en-GB" altLang="en-US" sz="1100" dirty="0" smtClean="0">
                  <a:solidFill>
                    <a:schemeClr val="bg1"/>
                  </a:solidFill>
                  <a:latin typeface="+mj-lt"/>
                </a:rPr>
                <a:t> (street at 25% of Internal value) </a:t>
              </a:r>
              <a:endParaRPr lang="en-GB" altLang="en-US" sz="1100" dirty="0">
                <a:solidFill>
                  <a:schemeClr val="bg1"/>
                </a:solidFill>
                <a:latin typeface="+mj-lt"/>
              </a:endParaRPr>
            </a:p>
          </p:txBody>
        </p:sp>
        <p:sp>
          <p:nvSpPr>
            <p:cNvPr id="32799" name="Rectangle 14"/>
            <p:cNvSpPr>
              <a:spLocks noChangeArrowheads="1"/>
            </p:cNvSpPr>
            <p:nvPr/>
          </p:nvSpPr>
          <p:spPr bwMode="auto">
            <a:xfrm>
              <a:off x="5273" y="3209"/>
              <a:ext cx="775" cy="3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smtClean="0">
                  <a:solidFill>
                    <a:schemeClr val="bg1"/>
                  </a:solidFill>
                  <a:latin typeface="+mj-lt"/>
                </a:rPr>
                <a:t>Indonesia mines, HEG (street at 15% of internal value)</a:t>
              </a:r>
              <a:endParaRPr lang="en-GB" altLang="en-US" sz="1100" dirty="0">
                <a:solidFill>
                  <a:schemeClr val="bg1"/>
                </a:solidFill>
                <a:latin typeface="+mj-lt"/>
              </a:endParaRPr>
            </a:p>
          </p:txBody>
        </p:sp>
        <p:sp>
          <p:nvSpPr>
            <p:cNvPr id="32800" name="Rectangle 14"/>
            <p:cNvSpPr>
              <a:spLocks noChangeArrowheads="1"/>
            </p:cNvSpPr>
            <p:nvPr/>
          </p:nvSpPr>
          <p:spPr bwMode="auto">
            <a:xfrm>
              <a:off x="2016" y="3209"/>
              <a:ext cx="775" cy="3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smtClean="0">
                  <a:solidFill>
                    <a:schemeClr val="bg1"/>
                  </a:solidFill>
                  <a:latin typeface="+mj-lt"/>
                </a:rPr>
                <a:t>DIAL Re, GHAIL RE, (at 7% of internal value) </a:t>
              </a:r>
              <a:endParaRPr lang="en-GB" altLang="en-US" sz="1100" dirty="0">
                <a:solidFill>
                  <a:schemeClr val="bg1"/>
                </a:solidFill>
                <a:latin typeface="+mj-lt"/>
              </a:endParaRPr>
            </a:p>
          </p:txBody>
        </p:sp>
      </p:grpSp>
    </p:spTree>
    <p:custDataLst>
      <p:tags r:id="rId1"/>
    </p:custDataLst>
    <p:extLst>
      <p:ext uri="{BB962C8B-B14F-4D97-AF65-F5344CB8AC3E}">
        <p14:creationId xmlns:p14="http://schemas.microsoft.com/office/powerpoint/2010/main" val="3651000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id" hidden="1"/>
          <p:cNvGrpSpPr/>
          <p:nvPr>
            <p:custDataLst>
              <p:tags r:id="rId2"/>
            </p:custDataLst>
          </p:nvPr>
        </p:nvGrpSpPr>
        <p:grpSpPr>
          <a:xfrm>
            <a:off x="530352" y="612648"/>
            <a:ext cx="8997696" cy="6848856"/>
            <a:chOff x="530352" y="612648"/>
            <a:chExt cx="8997696" cy="6848856"/>
          </a:xfrm>
        </p:grpSpPr>
        <p:grpSp>
          <p:nvGrpSpPr>
            <p:cNvPr id="55" name="Group 54" hidden="1"/>
            <p:cNvGrpSpPr/>
            <p:nvPr userDrawn="1"/>
          </p:nvGrpSpPr>
          <p:grpSpPr>
            <a:xfrm>
              <a:off x="530352" y="7159752"/>
              <a:ext cx="8997696" cy="301752"/>
              <a:chOff x="530352" y="7159752"/>
              <a:chExt cx="8997696" cy="301752"/>
            </a:xfrm>
          </p:grpSpPr>
          <p:sp>
            <p:nvSpPr>
              <p:cNvPr id="10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6" name="Group 55" hidden="1"/>
            <p:cNvGrpSpPr/>
            <p:nvPr userDrawn="1"/>
          </p:nvGrpSpPr>
          <p:grpSpPr>
            <a:xfrm>
              <a:off x="530352" y="1066800"/>
              <a:ext cx="8997696" cy="835152"/>
              <a:chOff x="530352" y="1066800"/>
              <a:chExt cx="8997696" cy="835152"/>
            </a:xfrm>
          </p:grpSpPr>
          <p:sp>
            <p:nvSpPr>
              <p:cNvPr id="10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10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58" name="Group 600" hidden="1"/>
            <p:cNvGrpSpPr/>
            <p:nvPr userDrawn="1"/>
          </p:nvGrpSpPr>
          <p:grpSpPr>
            <a:xfrm>
              <a:off x="533400" y="6245352"/>
              <a:ext cx="8994648" cy="688848"/>
              <a:chOff x="533400" y="6013704"/>
              <a:chExt cx="8994648" cy="688848"/>
            </a:xfrm>
          </p:grpSpPr>
          <p:sp>
            <p:nvSpPr>
              <p:cNvPr id="9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59" name="Group 500" hidden="1"/>
            <p:cNvGrpSpPr/>
            <p:nvPr userDrawn="1"/>
          </p:nvGrpSpPr>
          <p:grpSpPr>
            <a:xfrm>
              <a:off x="533400" y="5407152"/>
              <a:ext cx="8994648" cy="688848"/>
              <a:chOff x="533400" y="5026152"/>
              <a:chExt cx="8994648" cy="688848"/>
            </a:xfrm>
          </p:grpSpPr>
          <p:sp>
            <p:nvSpPr>
              <p:cNvPr id="8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0" name="Group 400" hidden="1"/>
            <p:cNvGrpSpPr/>
            <p:nvPr userDrawn="1"/>
          </p:nvGrpSpPr>
          <p:grpSpPr>
            <a:xfrm>
              <a:off x="533400" y="4568952"/>
              <a:ext cx="8994648" cy="688848"/>
              <a:chOff x="533400" y="4038600"/>
              <a:chExt cx="8994648" cy="688848"/>
            </a:xfrm>
          </p:grpSpPr>
          <p:sp>
            <p:nvSpPr>
              <p:cNvPr id="8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1" name="Group 300" hidden="1"/>
            <p:cNvGrpSpPr/>
            <p:nvPr userDrawn="1"/>
          </p:nvGrpSpPr>
          <p:grpSpPr>
            <a:xfrm>
              <a:off x="533400" y="3730752"/>
              <a:ext cx="8994648" cy="688848"/>
              <a:chOff x="533400" y="3041904"/>
              <a:chExt cx="8994648" cy="688848"/>
            </a:xfrm>
          </p:grpSpPr>
          <p:sp>
            <p:nvSpPr>
              <p:cNvPr id="7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2" name="Group 200" hidden="1"/>
            <p:cNvGrpSpPr/>
            <p:nvPr userDrawn="1"/>
          </p:nvGrpSpPr>
          <p:grpSpPr>
            <a:xfrm>
              <a:off x="533400" y="2892552"/>
              <a:ext cx="8994648" cy="688848"/>
              <a:chOff x="533400" y="1066800"/>
              <a:chExt cx="8994648" cy="688848"/>
            </a:xfrm>
          </p:grpSpPr>
          <p:sp>
            <p:nvSpPr>
              <p:cNvPr id="7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3" name="Group 100" hidden="1"/>
            <p:cNvGrpSpPr/>
            <p:nvPr userDrawn="1"/>
          </p:nvGrpSpPr>
          <p:grpSpPr>
            <a:xfrm>
              <a:off x="533400" y="2054352"/>
              <a:ext cx="8994648" cy="688848"/>
              <a:chOff x="533400" y="2054352"/>
              <a:chExt cx="8994648" cy="688848"/>
            </a:xfrm>
          </p:grpSpPr>
          <p:sp>
            <p:nvSpPr>
              <p:cNvPr id="6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graphicFrame>
        <p:nvGraphicFramePr>
          <p:cNvPr id="7296" name="Group 128"/>
          <p:cNvGraphicFramePr>
            <a:graphicFrameLocks noGrp="1"/>
          </p:cNvGraphicFramePr>
          <p:nvPr>
            <p:extLst/>
          </p:nvPr>
        </p:nvGraphicFramePr>
        <p:xfrm>
          <a:off x="309490" y="949961"/>
          <a:ext cx="9481930" cy="5619240"/>
        </p:xfrm>
        <a:graphic>
          <a:graphicData uri="http://schemas.openxmlformats.org/drawingml/2006/table">
            <a:tbl>
              <a:tblPr/>
              <a:tblGrid>
                <a:gridCol w="1487806"/>
                <a:gridCol w="913960"/>
                <a:gridCol w="1400762"/>
                <a:gridCol w="725157"/>
                <a:gridCol w="1267365"/>
                <a:gridCol w="806505"/>
                <a:gridCol w="998530"/>
                <a:gridCol w="893138"/>
                <a:gridCol w="988707"/>
              </a:tblGrid>
              <a:tr h="5181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j-lt"/>
                        </a:rPr>
                        <a:t>Plant</a:t>
                      </a:r>
                      <a:endParaRPr kumimoji="0" lang="en-GB" sz="1400" b="1" i="0" u="none" strike="noStrike" cap="none" normalizeH="0" baseline="0" dirty="0" smtClean="0">
                        <a:ln>
                          <a:noFill/>
                        </a:ln>
                        <a:solidFill>
                          <a:schemeClr val="tx1"/>
                        </a:solidFill>
                        <a:effectLst/>
                        <a:latin typeface="+mj-lt"/>
                      </a:endParaRPr>
                    </a:p>
                  </a:txBody>
                  <a:tcPr marL="92847" marR="92847" marT="51816" marB="518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j-lt"/>
                        </a:rPr>
                        <a:t>Size (MW)</a:t>
                      </a:r>
                      <a:endParaRPr kumimoji="0" lang="en-GB" sz="1400" b="1" i="0" u="none" strike="noStrike" cap="none" normalizeH="0" baseline="0" dirty="0" smtClean="0">
                        <a:ln>
                          <a:noFill/>
                        </a:ln>
                        <a:solidFill>
                          <a:schemeClr val="tx1"/>
                        </a:solidFill>
                        <a:effectLst/>
                        <a:latin typeface="+mj-lt"/>
                      </a:endParaRPr>
                    </a:p>
                  </a:txBody>
                  <a:tcPr marL="92847" marR="92847" marT="51816" marB="518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j-lt"/>
                        </a:rPr>
                        <a:t>Location</a:t>
                      </a:r>
                      <a:endParaRPr kumimoji="0" lang="en-GB" sz="1400" b="1" i="0" u="none" strike="noStrike" cap="none" normalizeH="0" baseline="0" dirty="0" smtClean="0">
                        <a:ln>
                          <a:noFill/>
                        </a:ln>
                        <a:solidFill>
                          <a:schemeClr val="tx1"/>
                        </a:solidFill>
                        <a:effectLst/>
                        <a:latin typeface="+mj-lt"/>
                      </a:endParaRPr>
                    </a:p>
                  </a:txBody>
                  <a:tcPr marL="92847" marR="92847" marT="51816" marB="518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j-lt"/>
                        </a:rPr>
                        <a:t>Land</a:t>
                      </a:r>
                      <a:endParaRPr kumimoji="0" lang="en-GB" sz="1400" b="1" i="0" u="none" strike="noStrike" cap="none" normalizeH="0" baseline="0" dirty="0" smtClean="0">
                        <a:ln>
                          <a:noFill/>
                        </a:ln>
                        <a:solidFill>
                          <a:schemeClr val="tx1"/>
                        </a:solidFill>
                        <a:effectLst/>
                        <a:latin typeface="+mj-lt"/>
                      </a:endParaRPr>
                    </a:p>
                  </a:txBody>
                  <a:tcPr marL="92847" marR="92847" marT="51816" marB="518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j-lt"/>
                        </a:rPr>
                        <a:t>Clearances</a:t>
                      </a:r>
                      <a:endParaRPr kumimoji="0" lang="en-GB" sz="1400" b="1" i="0" u="none" strike="noStrike" cap="none" normalizeH="0" baseline="0" dirty="0" smtClean="0">
                        <a:ln>
                          <a:noFill/>
                        </a:ln>
                        <a:solidFill>
                          <a:schemeClr val="tx1"/>
                        </a:solidFill>
                        <a:effectLst/>
                        <a:latin typeface="+mj-lt"/>
                      </a:endParaRPr>
                    </a:p>
                  </a:txBody>
                  <a:tcPr marL="92847" marR="92847" marT="51816" marB="518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j-lt"/>
                        </a:rPr>
                        <a:t>Fuel</a:t>
                      </a:r>
                      <a:endParaRPr kumimoji="0" lang="en-GB" sz="1400" b="1" i="0" u="none" strike="noStrike" cap="none" normalizeH="0" baseline="0" dirty="0" smtClean="0">
                        <a:ln>
                          <a:noFill/>
                        </a:ln>
                        <a:solidFill>
                          <a:schemeClr val="tx1"/>
                        </a:solidFill>
                        <a:effectLst/>
                        <a:latin typeface="+mj-lt"/>
                      </a:endParaRPr>
                    </a:p>
                  </a:txBody>
                  <a:tcPr marL="92847" marR="92847" marT="51816" marB="518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j-lt"/>
                        </a:rPr>
                        <a:t>Funding</a:t>
                      </a:r>
                      <a:endParaRPr kumimoji="0" lang="en-GB" sz="1400" b="1" i="0" u="none" strike="noStrike" cap="none" normalizeH="0" baseline="0" dirty="0" smtClean="0">
                        <a:ln>
                          <a:noFill/>
                        </a:ln>
                        <a:solidFill>
                          <a:schemeClr val="tx1"/>
                        </a:solidFill>
                        <a:effectLst/>
                        <a:latin typeface="+mj-lt"/>
                      </a:endParaRPr>
                    </a:p>
                  </a:txBody>
                  <a:tcPr marL="92847" marR="92847" marT="51816" marB="518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j-lt"/>
                        </a:rPr>
                        <a:t>PPA</a:t>
                      </a:r>
                      <a:endParaRPr kumimoji="0" lang="en-GB" sz="1400" b="1" i="0" u="none" strike="noStrike" cap="none" normalizeH="0" baseline="0" dirty="0" smtClean="0">
                        <a:ln>
                          <a:noFill/>
                        </a:ln>
                        <a:solidFill>
                          <a:schemeClr val="tx1"/>
                        </a:solidFill>
                        <a:effectLst/>
                        <a:latin typeface="+mj-lt"/>
                      </a:endParaRPr>
                    </a:p>
                  </a:txBody>
                  <a:tcPr marL="92847" marR="92847" marT="51816" marB="518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mj-lt"/>
                        </a:rPr>
                        <a:t>Decision = IN / OUT</a:t>
                      </a:r>
                      <a:endParaRPr kumimoji="0" lang="en-GB" sz="1400" b="1" i="0" u="none" strike="noStrike" cap="none" normalizeH="0" baseline="0" dirty="0" smtClean="0">
                        <a:ln>
                          <a:noFill/>
                        </a:ln>
                        <a:solidFill>
                          <a:schemeClr val="tx1"/>
                        </a:solidFill>
                        <a:effectLst/>
                        <a:latin typeface="+mj-lt"/>
                      </a:endParaRPr>
                    </a:p>
                  </a:txBody>
                  <a:tcPr marL="92847" marR="92847" marT="51816" marB="518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3706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rgbClr val="000000"/>
                          </a:solidFill>
                          <a:effectLst/>
                          <a:latin typeface="+mj-lt"/>
                        </a:rPr>
                        <a:t>Kamalanga</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1,050</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Orissa</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5DA2"/>
                        </a:buClr>
                        <a:buSzTx/>
                        <a:buFont typeface="Wingdings" pitchFamily="2" charset="2"/>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IN</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28575" cap="flat" cmpd="sng" algn="ctr">
                      <a:solidFill>
                        <a:schemeClr val="tx1"/>
                      </a:solidFill>
                      <a:prstDash val="solid"/>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r>
              <a:tr h="3706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rgbClr val="000000"/>
                          </a:solidFill>
                          <a:effectLst/>
                          <a:latin typeface="+mj-lt"/>
                        </a:rPr>
                        <a:t>Kamalanga</a:t>
                      </a:r>
                      <a:r>
                        <a:rPr kumimoji="0" lang="en-GB" sz="1400" b="0" i="0" u="none" strike="noStrike" cap="none" normalizeH="0" baseline="0" dirty="0" smtClean="0">
                          <a:ln>
                            <a:noFill/>
                          </a:ln>
                          <a:solidFill>
                            <a:srgbClr val="000000"/>
                          </a:solidFill>
                          <a:effectLst/>
                          <a:latin typeface="+mj-lt"/>
                        </a:rPr>
                        <a:t> 2</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350</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Orissa</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5DA2"/>
                        </a:buClr>
                        <a:buSzTx/>
                        <a:buFont typeface="Wingdings" pitchFamily="2" charset="2"/>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OUT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r>
              <a:tr h="3706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EMCO</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600</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rgbClr val="000000"/>
                          </a:solidFill>
                          <a:effectLst/>
                          <a:latin typeface="+mj-lt"/>
                        </a:rPr>
                        <a:t>Manarashtra</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5DA2"/>
                        </a:buClr>
                        <a:buSzTx/>
                        <a:buFont typeface="Wingdings" pitchFamily="2" charset="2"/>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5DA2"/>
                        </a:buClr>
                        <a:buSzTx/>
                        <a:buFont typeface="Wingdings" pitchFamily="2" charset="2"/>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5DA2"/>
                        </a:buClr>
                        <a:buSzTx/>
                        <a:buFont typeface="Wingdings" pitchFamily="2" charset="2"/>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5DA2"/>
                        </a:buClr>
                        <a:buSzTx/>
                        <a:buFont typeface="Wingdings" pitchFamily="2" charset="2"/>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IN</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r>
              <a:tr h="3706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rgbClr val="000000"/>
                          </a:solidFill>
                          <a:effectLst/>
                          <a:latin typeface="+mj-lt"/>
                        </a:rPr>
                        <a:t>Vemagiri</a:t>
                      </a:r>
                      <a:r>
                        <a:rPr kumimoji="0" lang="en-GB" sz="1400" b="0" i="0" u="none" strike="noStrike" cap="none" normalizeH="0" baseline="0" dirty="0" smtClean="0">
                          <a:ln>
                            <a:noFill/>
                          </a:ln>
                          <a:solidFill>
                            <a:srgbClr val="000000"/>
                          </a:solidFill>
                          <a:effectLst/>
                          <a:latin typeface="+mj-lt"/>
                        </a:rPr>
                        <a:t> 2</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768</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Andhra Pradesh</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5DA2"/>
                        </a:buClr>
                        <a:buSzTx/>
                        <a:buFont typeface="Wingdings" pitchFamily="2" charset="2"/>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5DA2"/>
                        </a:buClr>
                        <a:buSzTx/>
                        <a:buFont typeface="Wingdings" pitchFamily="2" charset="2"/>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5DA2"/>
                        </a:buClr>
                        <a:buSzTx/>
                        <a:buFont typeface="Wingdings" pitchFamily="2" charset="2"/>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IN</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r>
              <a:tr h="3706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Chhattisgarh</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1,370</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Chhattisgarh</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5DA2"/>
                        </a:buClr>
                        <a:buSzTx/>
                        <a:buFont typeface="Wingdings" pitchFamily="2" charset="2"/>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5DA2"/>
                        </a:buClr>
                        <a:buSzTx/>
                        <a:buFont typeface="Wingdings" pitchFamily="2" charset="2"/>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OUT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r>
              <a:tr h="3706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rgbClr val="000000"/>
                          </a:solidFill>
                          <a:effectLst/>
                          <a:latin typeface="+mj-lt"/>
                        </a:rPr>
                        <a:t>Shahdol</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1,370</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Madhya Pradesh</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OUT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r>
              <a:tr h="3706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rgbClr val="000000"/>
                          </a:solidFill>
                          <a:effectLst/>
                          <a:latin typeface="+mj-lt"/>
                        </a:rPr>
                        <a:t>Badrinath</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300</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Uttaranchal</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sym typeface="Wingdings" pitchFamily="2" charset="2"/>
                        </a:rPr>
                        <a:t></a:t>
                      </a: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Hydro</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OUT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r>
              <a:tr h="5181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rgbClr val="000000"/>
                          </a:solidFill>
                          <a:effectLst/>
                          <a:latin typeface="+mj-lt"/>
                        </a:rPr>
                        <a:t>Talong</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160</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Arunachal Pradesh</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Hydro</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OUT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r>
              <a:tr h="5181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Holi </a:t>
                      </a:r>
                      <a:r>
                        <a:rPr kumimoji="0" lang="en-GB" sz="1400" b="0" i="0" u="none" strike="noStrike" cap="none" normalizeH="0" baseline="0" dirty="0" err="1" smtClean="0">
                          <a:ln>
                            <a:noFill/>
                          </a:ln>
                          <a:solidFill>
                            <a:srgbClr val="000000"/>
                          </a:solidFill>
                          <a:effectLst/>
                          <a:latin typeface="+mj-lt"/>
                        </a:rPr>
                        <a:t>Bajoli</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180</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Himachal Pradesh</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Hydro</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OUT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r>
              <a:tr h="3706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Upper </a:t>
                      </a:r>
                      <a:r>
                        <a:rPr kumimoji="0" lang="en-GB" sz="1400" b="0" i="0" u="none" strike="noStrike" cap="none" normalizeH="0" baseline="0" dirty="0" err="1" smtClean="0">
                          <a:ln>
                            <a:noFill/>
                          </a:ln>
                          <a:solidFill>
                            <a:srgbClr val="000000"/>
                          </a:solidFill>
                          <a:effectLst/>
                          <a:latin typeface="+mj-lt"/>
                        </a:rPr>
                        <a:t>Karnali</a:t>
                      </a:r>
                      <a:r>
                        <a:rPr kumimoji="0" lang="en-GB" sz="1400" b="0" i="0" u="none" strike="noStrike" cap="none" normalizeH="0" baseline="0" dirty="0" smtClean="0">
                          <a:ln>
                            <a:noFill/>
                          </a:ln>
                          <a:solidFill>
                            <a:srgbClr val="000000"/>
                          </a:solidFill>
                          <a:effectLst/>
                          <a:latin typeface="+mj-lt"/>
                        </a:rPr>
                        <a: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900</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Nepal</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Hydro</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OUT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3175" cap="flat" cmpd="sng" algn="ctr">
                      <a:solidFill>
                        <a:schemeClr val="accent2"/>
                      </a:solidFill>
                      <a:prstDash val="sysDash"/>
                      <a:round/>
                      <a:headEnd type="none" w="med" len="med"/>
                      <a:tailEnd type="none" w="med" len="med"/>
                    </a:lnB>
                    <a:lnTlToBr>
                      <a:noFill/>
                    </a:lnTlToBr>
                    <a:lnBlToTr>
                      <a:noFill/>
                    </a:lnBlToTr>
                    <a:noFill/>
                  </a:tcPr>
                </a:tc>
              </a:tr>
              <a:tr h="3706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Upper </a:t>
                      </a:r>
                      <a:r>
                        <a:rPr kumimoji="0" lang="en-GB" sz="1400" b="0" i="0" u="none" strike="noStrike" cap="none" normalizeH="0" baseline="0" dirty="0" err="1" smtClean="0">
                          <a:ln>
                            <a:noFill/>
                          </a:ln>
                          <a:solidFill>
                            <a:srgbClr val="000000"/>
                          </a:solidFill>
                          <a:effectLst/>
                          <a:latin typeface="+mj-lt"/>
                        </a:rPr>
                        <a:t>Marsyangdi</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600</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Nepal</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Hydro</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X</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mj-lt"/>
                        </a:rPr>
                        <a:t>OUT</a:t>
                      </a:r>
                      <a:endParaRPr kumimoji="0" lang="en-GB" sz="1400" b="0" i="0" u="none" strike="noStrike" cap="none" normalizeH="0" baseline="0" dirty="0" smtClean="0">
                        <a:ln>
                          <a:noFill/>
                        </a:ln>
                        <a:solidFill>
                          <a:schemeClr val="tx1"/>
                        </a:solidFill>
                        <a:effectLst/>
                        <a:latin typeface="+mj-lt"/>
                      </a:endParaRPr>
                    </a:p>
                  </a:txBody>
                  <a:tcPr marL="92847" marR="92847" marT="51816" marB="51816" anchor="ctr" horzOverflow="overflow">
                    <a:lnL>
                      <a:noFill/>
                    </a:lnL>
                    <a:lnR>
                      <a:noFill/>
                    </a:lnR>
                    <a:lnT w="3175" cap="flat" cmpd="sng" algn="ctr">
                      <a:solidFill>
                        <a:schemeClr val="accent2"/>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90202" indent="-303924" eaLnBrk="0" hangingPunct="0">
              <a:defRPr>
                <a:solidFill>
                  <a:schemeClr val="tx1"/>
                </a:solidFill>
                <a:latin typeface="Arial" pitchFamily="34" charset="0"/>
              </a:defRPr>
            </a:lvl2pPr>
            <a:lvl3pPr marL="1215695" indent="-243139" eaLnBrk="0" hangingPunct="0">
              <a:defRPr>
                <a:solidFill>
                  <a:schemeClr val="tx1"/>
                </a:solidFill>
                <a:latin typeface="Arial" pitchFamily="34" charset="0"/>
              </a:defRPr>
            </a:lvl3pPr>
            <a:lvl4pPr marL="1701973" indent="-243139" eaLnBrk="0" hangingPunct="0">
              <a:defRPr>
                <a:solidFill>
                  <a:schemeClr val="tx1"/>
                </a:solidFill>
                <a:latin typeface="Arial" pitchFamily="34" charset="0"/>
              </a:defRPr>
            </a:lvl4pPr>
            <a:lvl5pPr marL="2188251" indent="-243139" eaLnBrk="0" hangingPunct="0">
              <a:defRPr>
                <a:solidFill>
                  <a:schemeClr val="tx1"/>
                </a:solidFill>
                <a:latin typeface="Arial" pitchFamily="34" charset="0"/>
              </a:defRPr>
            </a:lvl5pPr>
            <a:lvl6pPr marL="2674529" indent="-243139" eaLnBrk="0" fontAlgn="base" hangingPunct="0">
              <a:spcBef>
                <a:spcPct val="0"/>
              </a:spcBef>
              <a:spcAft>
                <a:spcPct val="0"/>
              </a:spcAft>
              <a:defRPr>
                <a:solidFill>
                  <a:schemeClr val="tx1"/>
                </a:solidFill>
                <a:latin typeface="Arial" pitchFamily="34" charset="0"/>
              </a:defRPr>
            </a:lvl6pPr>
            <a:lvl7pPr marL="3160806" indent="-243139" eaLnBrk="0" fontAlgn="base" hangingPunct="0">
              <a:spcBef>
                <a:spcPct val="0"/>
              </a:spcBef>
              <a:spcAft>
                <a:spcPct val="0"/>
              </a:spcAft>
              <a:defRPr>
                <a:solidFill>
                  <a:schemeClr val="tx1"/>
                </a:solidFill>
                <a:latin typeface="Arial" pitchFamily="34" charset="0"/>
              </a:defRPr>
            </a:lvl7pPr>
            <a:lvl8pPr marL="3647084" indent="-243139" eaLnBrk="0" fontAlgn="base" hangingPunct="0">
              <a:spcBef>
                <a:spcPct val="0"/>
              </a:spcBef>
              <a:spcAft>
                <a:spcPct val="0"/>
              </a:spcAft>
              <a:defRPr>
                <a:solidFill>
                  <a:schemeClr val="tx1"/>
                </a:solidFill>
                <a:latin typeface="Arial" pitchFamily="34" charset="0"/>
              </a:defRPr>
            </a:lvl8pPr>
            <a:lvl9pPr marL="4133362" indent="-243139" eaLnBrk="0" fontAlgn="base" hangingPunct="0">
              <a:spcBef>
                <a:spcPct val="0"/>
              </a:spcBef>
              <a:spcAft>
                <a:spcPct val="0"/>
              </a:spcAft>
              <a:defRPr>
                <a:solidFill>
                  <a:schemeClr val="tx1"/>
                </a:solidFill>
                <a:latin typeface="Arial" pitchFamily="34" charset="0"/>
              </a:defRPr>
            </a:lvl9pPr>
          </a:lstStyle>
          <a:p>
            <a:pPr eaLnBrk="1" hangingPunct="1"/>
            <a:fld id="{E368148E-5243-45B9-8F2C-DB8180581921}" type="slidenum">
              <a:rPr lang="en-GB" altLang="en-US" smtClean="0">
                <a:solidFill>
                  <a:srgbClr val="005DA2"/>
                </a:solidFill>
              </a:rPr>
              <a:pPr eaLnBrk="1" hangingPunct="1"/>
              <a:t>18</a:t>
            </a:fld>
            <a:endParaRPr lang="en-GB" altLang="en-US" dirty="0" smtClean="0">
              <a:solidFill>
                <a:srgbClr val="005DA2"/>
              </a:solidFill>
            </a:endParaRPr>
          </a:p>
        </p:txBody>
      </p:sp>
      <p:sp>
        <p:nvSpPr>
          <p:cNvPr id="33795" name="Rectangle 127"/>
          <p:cNvSpPr>
            <a:spLocks noGrp="1" noChangeArrowheads="1"/>
          </p:cNvSpPr>
          <p:nvPr>
            <p:ph type="title" idx="4294967295"/>
          </p:nvPr>
        </p:nvSpPr>
        <p:spPr>
          <a:xfrm>
            <a:off x="382195" y="629095"/>
            <a:ext cx="8997696" cy="513905"/>
          </a:xfrm>
        </p:spPr>
        <p:txBody>
          <a:bodyPr/>
          <a:lstStyle/>
          <a:p>
            <a:r>
              <a:rPr lang="en-GB" altLang="en-US" dirty="0" smtClean="0"/>
              <a:t>Decision matrix for inclusion / non inclusion in SOTP </a:t>
            </a:r>
          </a:p>
        </p:txBody>
      </p:sp>
      <p:sp>
        <p:nvSpPr>
          <p:cNvPr id="6" name="Rectangle 5"/>
          <p:cNvSpPr/>
          <p:nvPr/>
        </p:nvSpPr>
        <p:spPr bwMode="auto">
          <a:xfrm>
            <a:off x="343790" y="6651360"/>
            <a:ext cx="9516794" cy="431800"/>
          </a:xfrm>
          <a:prstGeom prst="rect">
            <a:avLst/>
          </a:prstGeom>
          <a:no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lIns="97256" tIns="48628" rIns="97256" bIns="48628"/>
          <a:lstStyle/>
          <a:p>
            <a:pPr>
              <a:defRPr/>
            </a:pPr>
            <a:r>
              <a:rPr lang="en-US" sz="1000" dirty="0">
                <a:latin typeface="+mj-lt"/>
              </a:rPr>
              <a:t>Land acquisition and financial closure are the key filtering criteria  </a:t>
            </a:r>
          </a:p>
        </p:txBody>
      </p:sp>
    </p:spTree>
    <p:custDataLst>
      <p:tags r:id="rId1"/>
    </p:custDataLst>
    <p:extLst>
      <p:ext uri="{BB962C8B-B14F-4D97-AF65-F5344CB8AC3E}">
        <p14:creationId xmlns:p14="http://schemas.microsoft.com/office/powerpoint/2010/main" val="3855972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id" hidden="1"/>
          <p:cNvGrpSpPr/>
          <p:nvPr>
            <p:custDataLst>
              <p:tags r:id="rId2"/>
            </p:custDataLst>
          </p:nvPr>
        </p:nvGrpSpPr>
        <p:grpSpPr>
          <a:xfrm>
            <a:off x="530352" y="612648"/>
            <a:ext cx="8997696" cy="6848856"/>
            <a:chOff x="530352" y="612648"/>
            <a:chExt cx="8997696" cy="6848856"/>
          </a:xfrm>
        </p:grpSpPr>
        <p:grpSp>
          <p:nvGrpSpPr>
            <p:cNvPr id="54" name="Group 53" hidden="1"/>
            <p:cNvGrpSpPr/>
            <p:nvPr userDrawn="1"/>
          </p:nvGrpSpPr>
          <p:grpSpPr>
            <a:xfrm>
              <a:off x="530352" y="7159752"/>
              <a:ext cx="8997696" cy="301752"/>
              <a:chOff x="530352" y="7159752"/>
              <a:chExt cx="8997696" cy="301752"/>
            </a:xfrm>
          </p:grpSpPr>
          <p:sp>
            <p:nvSpPr>
              <p:cNvPr id="10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5" name="Group 54" hidden="1"/>
            <p:cNvGrpSpPr/>
            <p:nvPr userDrawn="1"/>
          </p:nvGrpSpPr>
          <p:grpSpPr>
            <a:xfrm>
              <a:off x="530352" y="1066800"/>
              <a:ext cx="8997696" cy="835152"/>
              <a:chOff x="530352" y="1066800"/>
              <a:chExt cx="8997696" cy="835152"/>
            </a:xfrm>
          </p:grpSpPr>
          <p:sp>
            <p:nvSpPr>
              <p:cNvPr id="9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10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57" name="Group 600" hidden="1"/>
            <p:cNvGrpSpPr/>
            <p:nvPr userDrawn="1"/>
          </p:nvGrpSpPr>
          <p:grpSpPr>
            <a:xfrm>
              <a:off x="533400" y="6245352"/>
              <a:ext cx="8994648" cy="688848"/>
              <a:chOff x="533400" y="6013704"/>
              <a:chExt cx="8994648" cy="688848"/>
            </a:xfrm>
          </p:grpSpPr>
          <p:sp>
            <p:nvSpPr>
              <p:cNvPr id="9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58" name="Group 500" hidden="1"/>
            <p:cNvGrpSpPr/>
            <p:nvPr userDrawn="1"/>
          </p:nvGrpSpPr>
          <p:grpSpPr>
            <a:xfrm>
              <a:off x="533400" y="5407152"/>
              <a:ext cx="8994648" cy="688848"/>
              <a:chOff x="533400" y="5026152"/>
              <a:chExt cx="8994648" cy="688848"/>
            </a:xfrm>
          </p:grpSpPr>
          <p:sp>
            <p:nvSpPr>
              <p:cNvPr id="8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59" name="Group 400" hidden="1"/>
            <p:cNvGrpSpPr/>
            <p:nvPr userDrawn="1"/>
          </p:nvGrpSpPr>
          <p:grpSpPr>
            <a:xfrm>
              <a:off x="533400" y="4568952"/>
              <a:ext cx="8994648" cy="688848"/>
              <a:chOff x="533400" y="4038600"/>
              <a:chExt cx="8994648" cy="688848"/>
            </a:xfrm>
          </p:grpSpPr>
          <p:sp>
            <p:nvSpPr>
              <p:cNvPr id="8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0" name="Group 300" hidden="1"/>
            <p:cNvGrpSpPr/>
            <p:nvPr userDrawn="1"/>
          </p:nvGrpSpPr>
          <p:grpSpPr>
            <a:xfrm>
              <a:off x="533400" y="3730752"/>
              <a:ext cx="8994648" cy="688848"/>
              <a:chOff x="533400" y="3041904"/>
              <a:chExt cx="8994648" cy="688848"/>
            </a:xfrm>
          </p:grpSpPr>
          <p:sp>
            <p:nvSpPr>
              <p:cNvPr id="7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1" name="Group 200" hidden="1"/>
            <p:cNvGrpSpPr/>
            <p:nvPr userDrawn="1"/>
          </p:nvGrpSpPr>
          <p:grpSpPr>
            <a:xfrm>
              <a:off x="533400" y="2892552"/>
              <a:ext cx="8994648" cy="688848"/>
              <a:chOff x="533400" y="1066800"/>
              <a:chExt cx="8994648" cy="688848"/>
            </a:xfrm>
          </p:grpSpPr>
          <p:sp>
            <p:nvSpPr>
              <p:cNvPr id="6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2" name="Group 100" hidden="1"/>
            <p:cNvGrpSpPr/>
            <p:nvPr userDrawn="1"/>
          </p:nvGrpSpPr>
          <p:grpSpPr>
            <a:xfrm>
              <a:off x="533400" y="2054352"/>
              <a:ext cx="8994648" cy="688848"/>
              <a:chOff x="533400" y="2054352"/>
              <a:chExt cx="8994648" cy="688848"/>
            </a:xfrm>
          </p:grpSpPr>
          <p:sp>
            <p:nvSpPr>
              <p:cNvPr id="6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34818" name="Title 1"/>
          <p:cNvSpPr>
            <a:spLocks noGrp="1"/>
          </p:cNvSpPr>
          <p:nvPr>
            <p:ph type="title" idx="4294967295"/>
          </p:nvPr>
        </p:nvSpPr>
        <p:spPr/>
        <p:txBody>
          <a:bodyPr/>
          <a:lstStyle/>
          <a:p>
            <a:pPr eaLnBrk="1" hangingPunct="1"/>
            <a:r>
              <a:rPr lang="en-GB" altLang="en-US" dirty="0" smtClean="0"/>
              <a:t>Assets not valued by the street </a:t>
            </a:r>
          </a:p>
        </p:txBody>
      </p:sp>
      <p:graphicFrame>
        <p:nvGraphicFramePr>
          <p:cNvPr id="8831" name="Group 639"/>
          <p:cNvGraphicFramePr>
            <a:graphicFrameLocks noGrp="1"/>
          </p:cNvGraphicFramePr>
          <p:nvPr>
            <p:ph type="tbl" idx="4294967295"/>
            <p:extLst/>
          </p:nvPr>
        </p:nvGraphicFramePr>
        <p:xfrm>
          <a:off x="309489" y="1773925"/>
          <a:ext cx="9439423" cy="5076280"/>
        </p:xfrm>
        <a:graphic>
          <a:graphicData uri="http://schemas.openxmlformats.org/drawingml/2006/table">
            <a:tbl>
              <a:tblPr/>
              <a:tblGrid>
                <a:gridCol w="2398542"/>
                <a:gridCol w="2417885"/>
                <a:gridCol w="1031631"/>
                <a:gridCol w="1025183"/>
                <a:gridCol w="1291151"/>
                <a:gridCol w="1275031"/>
              </a:tblGrid>
              <a:tr h="2314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rPr>
                        <a:t>SOTP Valuation</a:t>
                      </a:r>
                    </a:p>
                  </a:txBody>
                  <a:tcPr marL="46423" marR="46423" marT="20724" marB="20724" horzOverflow="overflow">
                    <a:lnL cap="flat">
                      <a:noFill/>
                    </a:lnL>
                    <a:lnR>
                      <a:noFill/>
                    </a:lnR>
                    <a:lnT cap="fla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mj-lt"/>
                        </a:rPr>
                        <a:t> </a:t>
                      </a:r>
                    </a:p>
                  </a:txBody>
                  <a:tcPr marL="46423" marR="46423" marT="20724" marB="20724" horzOverflow="overflow">
                    <a:lnL>
                      <a:noFill/>
                    </a:lnL>
                    <a:lnR>
                      <a:noFill/>
                    </a:lnR>
                    <a:lnT cap="fla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mj-lt"/>
                        </a:rPr>
                        <a:t> </a:t>
                      </a:r>
                    </a:p>
                  </a:txBody>
                  <a:tcPr marL="46423" marR="46423" marT="20724" marB="20724" horzOverflow="overflow">
                    <a:lnL>
                      <a:noFill/>
                    </a:lnL>
                    <a:lnR>
                      <a:noFill/>
                    </a:lnR>
                    <a:lnT cap="fla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mj-lt"/>
                        </a:rPr>
                        <a:t> </a:t>
                      </a:r>
                    </a:p>
                  </a:txBody>
                  <a:tcPr marL="46423" marR="46423" marT="20724" marB="20724" horzOverflow="overflow">
                    <a:lnL>
                      <a:noFill/>
                    </a:lnL>
                    <a:lnR>
                      <a:noFill/>
                    </a:lnR>
                    <a:lnT cap="fla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mj-lt"/>
                        </a:rPr>
                        <a:t> </a:t>
                      </a:r>
                    </a:p>
                  </a:txBody>
                  <a:tcPr marL="46423" marR="46423" marT="20724" marB="20724" horzOverflow="overflow">
                    <a:lnL>
                      <a:noFill/>
                    </a:lnL>
                    <a:lnR>
                      <a:noFill/>
                    </a:lnR>
                    <a:lnT cap="fla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mj-lt"/>
                        </a:rPr>
                        <a:t> </a:t>
                      </a:r>
                    </a:p>
                  </a:txBody>
                  <a:tcPr marL="46423" marR="46423" marT="20724" marB="20724" horzOverflow="overflow">
                    <a:lnL>
                      <a:noFill/>
                    </a:lnL>
                    <a:lnR cap="flat">
                      <a:noFill/>
                    </a:lnR>
                    <a:lnT cap="flat">
                      <a:noFill/>
                    </a:lnT>
                    <a:lnB>
                      <a:noFill/>
                    </a:lnB>
                    <a:lnTlToBr>
                      <a:noFill/>
                    </a:lnTlToBr>
                    <a:lnBlToTr>
                      <a:noFill/>
                    </a:lnBlToTr>
                    <a:solidFill>
                      <a:schemeClr val="tx2"/>
                    </a:solidFill>
                  </a:tcPr>
                </a:tc>
              </a:tr>
              <a:tr h="69028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Project</a:t>
                      </a:r>
                    </a:p>
                  </a:txBody>
                  <a:tcPr marL="46423" marR="46423" marT="20724" marB="20724" anchor="b"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Full project name</a:t>
                      </a:r>
                    </a:p>
                  </a:txBody>
                  <a:tcPr marL="46423" marR="46423" marT="20724" marB="20724"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Equity ownership</a:t>
                      </a:r>
                    </a:p>
                  </a:txBody>
                  <a:tcPr marL="46423" marR="46423" marT="20724" marB="20724"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GMR Discount Rate</a:t>
                      </a:r>
                    </a:p>
                  </a:txBody>
                  <a:tcPr marL="46423" marR="46423" marT="20724" marB="20724"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Valuation- FCFE </a:t>
                      </a:r>
                      <a:br>
                        <a:rPr kumimoji="0" lang="en-US" sz="1200" b="1" i="0" u="none" strike="noStrike" cap="none" normalizeH="0" baseline="0" smtClean="0">
                          <a:ln>
                            <a:noFill/>
                          </a:ln>
                          <a:solidFill>
                            <a:schemeClr val="tx1"/>
                          </a:solidFill>
                          <a:effectLst/>
                          <a:latin typeface="+mj-lt"/>
                        </a:rPr>
                      </a:br>
                      <a:r>
                        <a:rPr kumimoji="0" lang="en-US" sz="1200" b="1" i="0" u="none" strike="noStrike" cap="none" normalizeH="0" baseline="0" smtClean="0">
                          <a:ln>
                            <a:noFill/>
                          </a:ln>
                          <a:solidFill>
                            <a:schemeClr val="tx1"/>
                          </a:solidFill>
                          <a:effectLst/>
                          <a:latin typeface="+mj-lt"/>
                        </a:rPr>
                        <a:t>(Rs m)</a:t>
                      </a:r>
                    </a:p>
                  </a:txBody>
                  <a:tcPr marL="46423" marR="46423" marT="20724" marB="20724"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GMR Equity Share </a:t>
                      </a:r>
                      <a:br>
                        <a:rPr kumimoji="0" lang="en-US" sz="1200" b="1" i="0" u="none" strike="noStrike" cap="none" normalizeH="0" baseline="0" smtClean="0">
                          <a:ln>
                            <a:noFill/>
                          </a:ln>
                          <a:solidFill>
                            <a:schemeClr val="tx1"/>
                          </a:solidFill>
                          <a:effectLst/>
                          <a:latin typeface="+mj-lt"/>
                        </a:rPr>
                      </a:br>
                      <a:r>
                        <a:rPr kumimoji="0" lang="en-US" sz="1200" b="1" i="0" u="none" strike="noStrike" cap="none" normalizeH="0" baseline="0" smtClean="0">
                          <a:ln>
                            <a:noFill/>
                          </a:ln>
                          <a:solidFill>
                            <a:schemeClr val="tx1"/>
                          </a:solidFill>
                          <a:effectLst/>
                          <a:latin typeface="+mj-lt"/>
                        </a:rPr>
                        <a:t>(Rs m)</a:t>
                      </a:r>
                    </a:p>
                  </a:txBody>
                  <a:tcPr marL="46423" marR="46423" marT="20724" marB="20724" anchor="b"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23144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rPr>
                        <a:t>Total Shares Outstanding</a:t>
                      </a:r>
                    </a:p>
                  </a:txBody>
                  <a:tcPr marL="46423" marR="46423" marT="20724" marB="20724"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r>
              <a:tr h="23144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rPr>
                        <a:t>GMR Energy- Generation Assets</a:t>
                      </a:r>
                    </a:p>
                  </a:txBody>
                  <a:tcPr marL="46423" marR="46423" marT="20724" marB="20724" horzOverflow="overflow">
                    <a:lnL cap="flat">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cap="flat">
                      <a:noFill/>
                    </a:lnR>
                    <a:lnT>
                      <a:noFill/>
                    </a:lnT>
                    <a:lnB>
                      <a:noFill/>
                    </a:lnB>
                    <a:lnTlToBr>
                      <a:noFill/>
                    </a:lnTlToBr>
                    <a:lnBlToTr>
                      <a:noFill/>
                    </a:lnBlToTr>
                    <a:solidFill>
                      <a:schemeClr val="accent1"/>
                    </a:solidFill>
                  </a:tcPr>
                </a:tc>
              </a:tr>
              <a:tr h="42143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GCEL</a:t>
                      </a:r>
                    </a:p>
                  </a:txBody>
                  <a:tcPr marL="46423" marR="46423" marT="20724" marB="20724" horzOverflow="overflow">
                    <a:lnL cap="flat">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GMR Chattisgahr Energy Private Limited</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100.0%</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15.0%</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17,496.6</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17,496.6</a:t>
                      </a:r>
                    </a:p>
                  </a:txBody>
                  <a:tcPr marL="46423" marR="46423" marT="20724" marB="20724" horzOverflow="overflow">
                    <a:lnL>
                      <a:noFill/>
                    </a:lnL>
                    <a:lnR cap="flat">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r>
              <a:tr h="42143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GBHPCP</a:t>
                      </a:r>
                    </a:p>
                  </a:txBody>
                  <a:tcPr marL="46423" marR="46423" marT="20724" marB="20724" horzOverflow="overflow">
                    <a:lnL cap="flat">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GMR (Badrinath) Hydro Power Ltd (Alaknanda)</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99.9%</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16.0%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1,557.0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1,555.4</a:t>
                      </a:r>
                    </a:p>
                  </a:txBody>
                  <a:tcPr marL="46423" marR="46423" marT="20724" marB="20724" horzOverflow="overflow">
                    <a:lnL>
                      <a:noFill/>
                    </a:lnL>
                    <a:lnR cap="flat">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r>
              <a:tr h="2314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UKHPL</a:t>
                      </a:r>
                    </a:p>
                  </a:txBody>
                  <a:tcPr marL="46423" marR="46423" marT="20724" marB="20724" horzOverflow="overflow">
                    <a:lnL cap="flat">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GMR Upper Karnali</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50.5%</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16.0%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9,990.5</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5,045.2</a:t>
                      </a:r>
                    </a:p>
                  </a:txBody>
                  <a:tcPr marL="46423" marR="46423" marT="20724" marB="20724" horzOverflow="overflow">
                    <a:lnL>
                      <a:noFill/>
                    </a:lnL>
                    <a:lnR cap="flat">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r>
              <a:tr h="42143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HHCPL</a:t>
                      </a:r>
                    </a:p>
                  </a:txBody>
                  <a:tcPr marL="46423" marR="46423" marT="20724" marB="20724" horzOverflow="overflow">
                    <a:lnL cap="flat">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Himtal Hydropower Corporation Private Limited (Upper Marsyangdi)</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80.0%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16.0%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8,051.5</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6,441.2</a:t>
                      </a:r>
                    </a:p>
                  </a:txBody>
                  <a:tcPr marL="46423" marR="46423" marT="20724" marB="20724" horzOverflow="overflow">
                    <a:lnL>
                      <a:noFill/>
                    </a:lnL>
                    <a:lnR cap="flat">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r>
              <a:tr h="2314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GBHPPL</a:t>
                      </a:r>
                    </a:p>
                  </a:txBody>
                  <a:tcPr marL="46423" marR="46423" marT="20724" marB="20724" horzOverflow="overflow">
                    <a:lnL cap="flat">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Bajoli Holi Hydropower </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100.0%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16.0%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94.0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94.0</a:t>
                      </a:r>
                    </a:p>
                  </a:txBody>
                  <a:tcPr marL="46423" marR="46423" marT="20724" marB="20724" horzOverflow="overflow">
                    <a:lnL>
                      <a:noFill/>
                    </a:lnL>
                    <a:lnR cap="flat">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r>
              <a:tr h="2314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GLHP</a:t>
                      </a:r>
                    </a:p>
                  </a:txBody>
                  <a:tcPr marL="46423" marR="46423" marT="20724" marB="20724" horzOverflow="overflow">
                    <a:lnL cap="flat">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GMR Londa Hydro Power</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88.0%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16.0%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91.5</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80.5</a:t>
                      </a:r>
                    </a:p>
                  </a:txBody>
                  <a:tcPr marL="46423" marR="46423" marT="20724" marB="20724" horzOverflow="overflow">
                    <a:lnL>
                      <a:noFill/>
                    </a:lnL>
                    <a:lnR cap="flat">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r>
              <a:tr h="2314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SJK</a:t>
                      </a:r>
                    </a:p>
                  </a:txBody>
                  <a:tcPr marL="46423" marR="46423" marT="20724" marB="20724" horzOverflow="overflow">
                    <a:lnL cap="flat">
                      <a:noFill/>
                    </a:lnL>
                    <a:lnR>
                      <a:noFill/>
                    </a:lnR>
                    <a:lnT w="12700" cap="flat" cmpd="sng" algn="ctr">
                      <a:solidFill>
                        <a:schemeClr val="accent2"/>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SJK Powergen Limited</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70.0%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15.0%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17,182.9</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12,028.1</a:t>
                      </a:r>
                    </a:p>
                  </a:txBody>
                  <a:tcPr marL="46423" marR="46423" marT="20724" marB="20724" horzOverflow="overflow">
                    <a:lnL>
                      <a:noFill/>
                    </a:lnL>
                    <a:lnR cap="flat">
                      <a:noFill/>
                    </a:lnR>
                    <a:lnT w="12700" cap="flat" cmpd="sng" algn="ctr">
                      <a:solidFill>
                        <a:schemeClr val="accent2"/>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44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rPr>
                        <a:t>GMR Roads</a:t>
                      </a:r>
                    </a:p>
                  </a:txBody>
                  <a:tcPr marL="46423" marR="46423" marT="20724" marB="20724"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 </a:t>
                      </a:r>
                    </a:p>
                  </a:txBody>
                  <a:tcPr marL="46423" marR="46423" marT="20724" marB="20724"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r>
              <a:tr h="2314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GHVEPL</a:t>
                      </a:r>
                    </a:p>
                  </a:txBody>
                  <a:tcPr marL="46423" marR="46423" marT="20724" marB="20724" horzOverflow="overflow">
                    <a:lnL cap="flat">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GMR Hyderabad-Vijayawada</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74.0%</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12.0%</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4,687.9</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3,469.0</a:t>
                      </a:r>
                    </a:p>
                  </a:txBody>
                  <a:tcPr marL="46423" marR="46423" marT="20724" marB="20724" horzOverflow="overflow">
                    <a:lnL>
                      <a:noFill/>
                    </a:lnL>
                    <a:lnR cap="flat">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r>
              <a:tr h="2314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GCORRL</a:t>
                      </a:r>
                    </a:p>
                  </a:txBody>
                  <a:tcPr marL="46423" marR="46423" marT="20724" marB="20724" horzOverflow="overflow">
                    <a:lnL cap="flat">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Chennai Outer Ring Road</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90.0%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12.0%</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47.6</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42.8</a:t>
                      </a:r>
                    </a:p>
                  </a:txBody>
                  <a:tcPr marL="46423" marR="46423" marT="20724" marB="20724" horzOverflow="overflow">
                    <a:lnL>
                      <a:noFill/>
                    </a:lnL>
                    <a:lnR cap="flat">
                      <a:noFill/>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lnTlToBr>
                      <a:noFill/>
                    </a:lnTlToBr>
                    <a:lnBlToTr>
                      <a:noFill/>
                    </a:lnBlToTr>
                    <a:noFill/>
                  </a:tcPr>
                </a:tc>
              </a:tr>
              <a:tr h="23144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mj-lt"/>
                        </a:rPr>
                        <a:t>Other</a:t>
                      </a:r>
                    </a:p>
                  </a:txBody>
                  <a:tcPr marL="46423" marR="46423" marT="20724" marB="20724" horzOverflow="overflow">
                    <a:lnL cap="flat">
                      <a:noFill/>
                    </a:lnL>
                    <a:lnR>
                      <a:noFill/>
                    </a:lnR>
                    <a:lnT w="12700" cap="flat" cmpd="sng" algn="ctr">
                      <a:solidFill>
                        <a:schemeClr val="accent2"/>
                      </a:solidFill>
                      <a:prstDash val="sysDash"/>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 </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w="12700" cap="flat" cmpd="sng" algn="ctr">
                      <a:solidFill>
                        <a:schemeClr val="accent2"/>
                      </a:solidFill>
                      <a:prstDash val="sysDash"/>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rPr>
                        <a:t> </a:t>
                      </a:r>
                    </a:p>
                  </a:txBody>
                  <a:tcPr marL="46423" marR="46423" marT="20724" marB="20724" horzOverflow="overflow">
                    <a:lnL>
                      <a:noFill/>
                    </a:lnL>
                    <a:lnR cap="flat">
                      <a:noFill/>
                    </a:lnR>
                    <a:lnT w="12700" cap="flat" cmpd="sng" algn="ctr">
                      <a:solidFill>
                        <a:schemeClr val="accent2"/>
                      </a:solidFill>
                      <a:prstDash val="sysDash"/>
                      <a:round/>
                      <a:headEnd type="none" w="med" len="med"/>
                      <a:tailEnd type="none" w="med" len="med"/>
                    </a:lnT>
                    <a:lnB>
                      <a:noFill/>
                    </a:lnB>
                    <a:lnTlToBr>
                      <a:noFill/>
                    </a:lnTlToBr>
                    <a:lnBlToTr>
                      <a:noFill/>
                    </a:lnBlToTr>
                    <a:solidFill>
                      <a:schemeClr val="accent1"/>
                    </a:solidFill>
                  </a:tcPr>
                </a:tc>
              </a:tr>
              <a:tr h="2314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j-lt"/>
                        </a:rPr>
                        <a:t>EPC business</a:t>
                      </a:r>
                    </a:p>
                  </a:txBody>
                  <a:tcPr marL="46423" marR="46423" marT="20724" marB="20724" horzOverflow="overflow">
                    <a:lnL cap="flat">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mj-lt"/>
                        </a:rPr>
                        <a:t> </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100.0%</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12.0%</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25,221.3</a:t>
                      </a:r>
                    </a:p>
                  </a:txBody>
                  <a:tcPr marL="46423" marR="46423" marT="20724" marB="20724" horzOverflow="overflow">
                    <a:lnL>
                      <a:noFill/>
                    </a:lnL>
                    <a:lnR>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rPr>
                        <a:t>25,221.3</a:t>
                      </a:r>
                    </a:p>
                  </a:txBody>
                  <a:tcPr marL="46423" marR="46423" marT="20724" marB="20724" horzOverflow="overflow">
                    <a:lnL>
                      <a:noFill/>
                    </a:lnL>
                    <a:lnR cap="flat">
                      <a:noFill/>
                    </a:lnR>
                    <a:lnT>
                      <a:noFill/>
                    </a:lnT>
                    <a:lnB w="12700" cap="flat" cmpd="sng" algn="ctr">
                      <a:solidFill>
                        <a:schemeClr val="accent2"/>
                      </a:solidFill>
                      <a:prstDash val="sysDash"/>
                      <a:round/>
                      <a:headEnd type="none" w="med" len="med"/>
                      <a:tailEnd type="none" w="med" len="med"/>
                    </a:lnB>
                    <a:lnTlToBr>
                      <a:noFill/>
                    </a:lnTlToBr>
                    <a:lnBlToTr>
                      <a:noFill/>
                    </a:lnBlToTr>
                    <a:noFill/>
                  </a:tcPr>
                </a:tc>
              </a:tr>
            </a:tbl>
          </a:graphicData>
        </a:graphic>
      </p:graphicFrame>
      <p:sp>
        <p:nvSpPr>
          <p:cNvPr id="34927" name="Slide Number Placeholder 3"/>
          <p:cNvSpPr>
            <a:spLocks noGrp="1"/>
          </p:cNvSpPr>
          <p:nvPr>
            <p:ph type="sldNum" sz="quarter" idx="4294967295"/>
          </p:nvPr>
        </p:nvSpPr>
        <p:spPr>
          <a:xfrm>
            <a:off x="3729990" y="7538508"/>
            <a:ext cx="2346960" cy="1727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56" tIns="48628" rIns="97256" bIns="48628"/>
          <a:lstStyle>
            <a:lvl1pPr eaLnBrk="0" hangingPunct="0">
              <a:defRPr>
                <a:solidFill>
                  <a:schemeClr val="tx1"/>
                </a:solidFill>
                <a:latin typeface="Arial" pitchFamily="34" charset="0"/>
              </a:defRPr>
            </a:lvl1pPr>
            <a:lvl2pPr marL="790202" indent="-303924" eaLnBrk="0" hangingPunct="0">
              <a:defRPr>
                <a:solidFill>
                  <a:schemeClr val="tx1"/>
                </a:solidFill>
                <a:latin typeface="Arial" pitchFamily="34" charset="0"/>
              </a:defRPr>
            </a:lvl2pPr>
            <a:lvl3pPr marL="1215695" indent="-243139" eaLnBrk="0" hangingPunct="0">
              <a:defRPr>
                <a:solidFill>
                  <a:schemeClr val="tx1"/>
                </a:solidFill>
                <a:latin typeface="Arial" pitchFamily="34" charset="0"/>
              </a:defRPr>
            </a:lvl3pPr>
            <a:lvl4pPr marL="1701973" indent="-243139" eaLnBrk="0" hangingPunct="0">
              <a:defRPr>
                <a:solidFill>
                  <a:schemeClr val="tx1"/>
                </a:solidFill>
                <a:latin typeface="Arial" pitchFamily="34" charset="0"/>
              </a:defRPr>
            </a:lvl4pPr>
            <a:lvl5pPr marL="2188251" indent="-243139" eaLnBrk="0" hangingPunct="0">
              <a:defRPr>
                <a:solidFill>
                  <a:schemeClr val="tx1"/>
                </a:solidFill>
                <a:latin typeface="Arial" pitchFamily="34" charset="0"/>
              </a:defRPr>
            </a:lvl5pPr>
            <a:lvl6pPr marL="2674529" indent="-243139" eaLnBrk="0" fontAlgn="base" hangingPunct="0">
              <a:spcBef>
                <a:spcPct val="0"/>
              </a:spcBef>
              <a:spcAft>
                <a:spcPct val="0"/>
              </a:spcAft>
              <a:defRPr>
                <a:solidFill>
                  <a:schemeClr val="tx1"/>
                </a:solidFill>
                <a:latin typeface="Arial" pitchFamily="34" charset="0"/>
              </a:defRPr>
            </a:lvl6pPr>
            <a:lvl7pPr marL="3160806" indent="-243139" eaLnBrk="0" fontAlgn="base" hangingPunct="0">
              <a:spcBef>
                <a:spcPct val="0"/>
              </a:spcBef>
              <a:spcAft>
                <a:spcPct val="0"/>
              </a:spcAft>
              <a:defRPr>
                <a:solidFill>
                  <a:schemeClr val="tx1"/>
                </a:solidFill>
                <a:latin typeface="Arial" pitchFamily="34" charset="0"/>
              </a:defRPr>
            </a:lvl7pPr>
            <a:lvl8pPr marL="3647084" indent="-243139" eaLnBrk="0" fontAlgn="base" hangingPunct="0">
              <a:spcBef>
                <a:spcPct val="0"/>
              </a:spcBef>
              <a:spcAft>
                <a:spcPct val="0"/>
              </a:spcAft>
              <a:defRPr>
                <a:solidFill>
                  <a:schemeClr val="tx1"/>
                </a:solidFill>
                <a:latin typeface="Arial" pitchFamily="34" charset="0"/>
              </a:defRPr>
            </a:lvl8pPr>
            <a:lvl9pPr marL="4133362" indent="-243139" eaLnBrk="0" fontAlgn="base" hangingPunct="0">
              <a:spcBef>
                <a:spcPct val="0"/>
              </a:spcBef>
              <a:spcAft>
                <a:spcPct val="0"/>
              </a:spcAft>
              <a:defRPr>
                <a:solidFill>
                  <a:schemeClr val="tx1"/>
                </a:solidFill>
                <a:latin typeface="Arial" pitchFamily="34" charset="0"/>
              </a:defRPr>
            </a:lvl9pPr>
          </a:lstStyle>
          <a:p>
            <a:pPr eaLnBrk="1" hangingPunct="1"/>
            <a:fld id="{6094150C-F59E-4F05-8317-C039C3B9B3A4}" type="slidenum">
              <a:rPr lang="en-GB" altLang="en-US" smtClean="0">
                <a:solidFill>
                  <a:srgbClr val="005DA2"/>
                </a:solidFill>
              </a:rPr>
              <a:pPr eaLnBrk="1" hangingPunct="1"/>
              <a:t>19</a:t>
            </a:fld>
            <a:endParaRPr lang="en-GB" altLang="en-US" dirty="0" smtClean="0">
              <a:solidFill>
                <a:srgbClr val="005DA2"/>
              </a:solidFill>
            </a:endParaRPr>
          </a:p>
        </p:txBody>
      </p:sp>
      <p:sp>
        <p:nvSpPr>
          <p:cNvPr id="34928" name="TextBox 44"/>
          <p:cNvSpPr txBox="1">
            <a:spLocks noChangeArrowheads="1"/>
          </p:cNvSpPr>
          <p:nvPr/>
        </p:nvSpPr>
        <p:spPr bwMode="auto">
          <a:xfrm>
            <a:off x="2851376" y="6844603"/>
            <a:ext cx="6824829" cy="34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256" tIns="48628" rIns="97256" bIns="4862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600" i="1" dirty="0" smtClean="0">
                <a:latin typeface="+mj-lt"/>
              </a:rPr>
              <a:t>- Total Value of INR 71,474 million, per share value of INR 20 per share</a:t>
            </a:r>
            <a:r>
              <a:rPr lang="en-GB" altLang="en-US" sz="1600" dirty="0" smtClean="0">
                <a:latin typeface="+mj-lt"/>
              </a:rPr>
              <a:t> </a:t>
            </a:r>
            <a:endParaRPr lang="en-GB" altLang="en-US" sz="1600" dirty="0">
              <a:latin typeface="+mj-lt"/>
            </a:endParaRPr>
          </a:p>
        </p:txBody>
      </p:sp>
    </p:spTree>
    <p:custDataLst>
      <p:tags r:id="rId1"/>
    </p:custDataLst>
    <p:extLst>
      <p:ext uri="{BB962C8B-B14F-4D97-AF65-F5344CB8AC3E}">
        <p14:creationId xmlns:p14="http://schemas.microsoft.com/office/powerpoint/2010/main" val="42919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1" y="612648"/>
            <a:ext cx="8997696" cy="6848856"/>
            <a:chOff x="530352" y="612648"/>
            <a:chExt cx="8997696" cy="6848856"/>
          </a:xfrm>
        </p:grpSpPr>
        <p:grpSp>
          <p:nvGrpSpPr>
            <p:cNvPr id="5" name="Group 107" hidden="1"/>
            <p:cNvGrpSpPr/>
            <p:nvPr/>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6" name="Group 106" hidden="1"/>
            <p:cNvGrpSpPr/>
            <p:nvPr/>
          </p:nvGrpSpPr>
          <p:grpSpPr>
            <a:xfrm>
              <a:off x="530352" y="1066800"/>
              <a:ext cx="8997696" cy="835152"/>
              <a:chOff x="530352" y="1066800"/>
              <a:chExt cx="8997696" cy="835152"/>
            </a:xfrm>
          </p:grpSpPr>
          <p:sp>
            <p:nvSpPr>
              <p:cNvPr id="50" name="Title block" hidden="1"/>
              <p:cNvSpPr>
                <a:spLocks noChangeArrowheads="1"/>
              </p:cNvSpPr>
              <p:nvPr/>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7"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8" name="Group 600" hidden="1"/>
            <p:cNvGrpSpPr/>
            <p:nvPr/>
          </p:nvGrpSpPr>
          <p:grpSpPr>
            <a:xfrm>
              <a:off x="533400" y="6245352"/>
              <a:ext cx="8994648" cy="688848"/>
              <a:chOff x="533400" y="6013704"/>
              <a:chExt cx="8994648" cy="688848"/>
            </a:xfrm>
          </p:grpSpPr>
          <p:sp>
            <p:nvSpPr>
              <p:cNvPr id="44" name="Content block 606" hidden="1"/>
              <p:cNvSpPr>
                <a:spLocks noChangeArrowheads="1"/>
              </p:cNvSpPr>
              <p:nvPr/>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5" hidden="1"/>
              <p:cNvSpPr>
                <a:spLocks noChangeArrowheads="1"/>
              </p:cNvSpPr>
              <p:nvPr/>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500" hidden="1"/>
            <p:cNvGrpSpPr/>
            <p:nvPr/>
          </p:nvGrpSpPr>
          <p:grpSpPr>
            <a:xfrm>
              <a:off x="533400" y="5407152"/>
              <a:ext cx="8994648" cy="688848"/>
              <a:chOff x="533400" y="5026152"/>
              <a:chExt cx="8994648" cy="688848"/>
            </a:xfrm>
          </p:grpSpPr>
          <p:sp>
            <p:nvSpPr>
              <p:cNvPr id="38" name="Content block 506" hidden="1"/>
              <p:cNvSpPr>
                <a:spLocks noChangeArrowheads="1"/>
              </p:cNvSpPr>
              <p:nvPr/>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5" hidden="1"/>
              <p:cNvSpPr>
                <a:spLocks noChangeArrowheads="1"/>
              </p:cNvSpPr>
              <p:nvPr/>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400" hidden="1"/>
            <p:cNvGrpSpPr/>
            <p:nvPr/>
          </p:nvGrpSpPr>
          <p:grpSpPr>
            <a:xfrm>
              <a:off x="533400" y="4568952"/>
              <a:ext cx="8994648" cy="688848"/>
              <a:chOff x="533400" y="4038600"/>
              <a:chExt cx="8994648" cy="688848"/>
            </a:xfrm>
          </p:grpSpPr>
          <p:sp>
            <p:nvSpPr>
              <p:cNvPr id="32" name="Content block 406" hidden="1"/>
              <p:cNvSpPr>
                <a:spLocks noChangeArrowheads="1"/>
              </p:cNvSpPr>
              <p:nvPr/>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5" hidden="1"/>
              <p:cNvSpPr>
                <a:spLocks noChangeArrowheads="1"/>
              </p:cNvSpPr>
              <p:nvPr/>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300" hidden="1"/>
            <p:cNvGrpSpPr/>
            <p:nvPr/>
          </p:nvGrpSpPr>
          <p:grpSpPr>
            <a:xfrm>
              <a:off x="533400" y="3730752"/>
              <a:ext cx="8994648" cy="688848"/>
              <a:chOff x="533400" y="3041904"/>
              <a:chExt cx="8994648" cy="688848"/>
            </a:xfrm>
          </p:grpSpPr>
          <p:sp>
            <p:nvSpPr>
              <p:cNvPr id="26" name="Content block 306" hidden="1"/>
              <p:cNvSpPr>
                <a:spLocks noChangeArrowheads="1"/>
              </p:cNvSpPr>
              <p:nvPr/>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5" hidden="1"/>
              <p:cNvSpPr>
                <a:spLocks noChangeArrowheads="1"/>
              </p:cNvSpPr>
              <p:nvPr/>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200" hidden="1"/>
            <p:cNvGrpSpPr/>
            <p:nvPr/>
          </p:nvGrpSpPr>
          <p:grpSpPr>
            <a:xfrm>
              <a:off x="533400" y="2892552"/>
              <a:ext cx="8994648" cy="688848"/>
              <a:chOff x="533400" y="1066800"/>
              <a:chExt cx="8994648" cy="688848"/>
            </a:xfrm>
          </p:grpSpPr>
          <p:sp>
            <p:nvSpPr>
              <p:cNvPr id="20" name="Content block 206" hidden="1"/>
              <p:cNvSpPr>
                <a:spLocks noChangeArrowheads="1"/>
              </p:cNvSpPr>
              <p:nvPr/>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5" hidden="1"/>
              <p:cNvSpPr>
                <a:spLocks noChangeArrowheads="1"/>
              </p:cNvSpPr>
              <p:nvPr/>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 name="Group 100" hidden="1"/>
            <p:cNvGrpSpPr/>
            <p:nvPr/>
          </p:nvGrpSpPr>
          <p:grpSpPr>
            <a:xfrm>
              <a:off x="533400" y="2054352"/>
              <a:ext cx="8994648" cy="688848"/>
              <a:chOff x="533400" y="2054352"/>
              <a:chExt cx="8994648" cy="688848"/>
            </a:xfrm>
          </p:grpSpPr>
          <p:sp>
            <p:nvSpPr>
              <p:cNvPr id="14" name="Content block 106" hidden="1"/>
              <p:cNvSpPr>
                <a:spLocks noChangeArrowheads="1"/>
              </p:cNvSpPr>
              <p:nvPr/>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5" hidden="1"/>
              <p:cNvSpPr>
                <a:spLocks noChangeArrowheads="1"/>
              </p:cNvSpPr>
              <p:nvPr/>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57" name="Section Header" hidden="1"/>
          <p:cNvSpPr txBox="1"/>
          <p:nvPr>
            <p:custDataLst>
              <p:tags r:id="rId3"/>
            </p:custDataLst>
          </p:nvPr>
        </p:nvSpPr>
        <p:spPr>
          <a:xfrm>
            <a:off x="530351" y="704087"/>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67" name="Title 66"/>
          <p:cNvSpPr>
            <a:spLocks noGrp="1"/>
          </p:cNvSpPr>
          <p:nvPr>
            <p:ph type="title"/>
          </p:nvPr>
        </p:nvSpPr>
        <p:spPr>
          <a:xfrm>
            <a:off x="530352" y="1069848"/>
            <a:ext cx="8997696" cy="454152"/>
          </a:xfrm>
        </p:spPr>
        <p:txBody>
          <a:bodyPr/>
          <a:lstStyle/>
          <a:p>
            <a:r>
              <a:rPr lang="en-GB" sz="2000" dirty="0" smtClean="0"/>
              <a:t>Maritime Financing Landscape</a:t>
            </a:r>
            <a:endParaRPr lang="en-GB" sz="2000" dirty="0"/>
          </a:p>
        </p:txBody>
      </p:sp>
      <p:sp>
        <p:nvSpPr>
          <p:cNvPr id="71"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2</a:t>
            </a:r>
            <a:endParaRPr lang="en-GB" sz="1100" noProof="1" smtClean="0"/>
          </a:p>
        </p:txBody>
      </p:sp>
      <p:sp>
        <p:nvSpPr>
          <p:cNvPr id="2" name="Rectangle 1"/>
          <p:cNvSpPr/>
          <p:nvPr/>
        </p:nvSpPr>
        <p:spPr>
          <a:xfrm>
            <a:off x="1981200" y="1676400"/>
            <a:ext cx="5943601" cy="335280"/>
          </a:xfrm>
          <a:prstGeom prst="rect">
            <a:avLst/>
          </a:prstGeom>
          <a:solidFill>
            <a:srgbClr val="FFC000"/>
          </a:solidFill>
          <a:ln w="6350">
            <a:solidFill>
              <a:srgbClr val="FFC000"/>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GB" sz="1200" b="1" i="1" dirty="0" smtClean="0">
                <a:solidFill>
                  <a:schemeClr val="accent3"/>
                </a:solidFill>
                <a:latin typeface="+mj-lt"/>
              </a:rPr>
              <a:t>Maritime Financing</a:t>
            </a:r>
          </a:p>
        </p:txBody>
      </p:sp>
      <p:sp>
        <p:nvSpPr>
          <p:cNvPr id="58" name="Rectangle 57"/>
          <p:cNvSpPr/>
          <p:nvPr/>
        </p:nvSpPr>
        <p:spPr>
          <a:xfrm>
            <a:off x="530351" y="2520950"/>
            <a:ext cx="4041649" cy="335280"/>
          </a:xfrm>
          <a:prstGeom prst="rect">
            <a:avLst/>
          </a:prstGeom>
          <a:solidFill>
            <a:schemeClr val="accent4"/>
          </a:solidFill>
          <a:ln w="6350">
            <a:solidFill>
              <a:schemeClr val="accent4"/>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GB" sz="1200" b="1" i="1" dirty="0" smtClean="0">
                <a:solidFill>
                  <a:schemeClr val="bg2"/>
                </a:solidFill>
                <a:latin typeface="+mj-lt"/>
              </a:rPr>
              <a:t>Ship Financing</a:t>
            </a:r>
          </a:p>
        </p:txBody>
      </p:sp>
      <p:sp>
        <p:nvSpPr>
          <p:cNvPr id="59" name="Rectangle 58"/>
          <p:cNvSpPr/>
          <p:nvPr/>
        </p:nvSpPr>
        <p:spPr>
          <a:xfrm>
            <a:off x="5326379" y="2520950"/>
            <a:ext cx="4041649" cy="335280"/>
          </a:xfrm>
          <a:prstGeom prst="rect">
            <a:avLst/>
          </a:prstGeom>
          <a:solidFill>
            <a:schemeClr val="accent4"/>
          </a:solidFill>
          <a:ln w="6350">
            <a:solidFill>
              <a:schemeClr val="accent4"/>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GB" sz="1200" b="1" i="1" dirty="0" smtClean="0">
                <a:solidFill>
                  <a:schemeClr val="bg2"/>
                </a:solidFill>
                <a:latin typeface="+mj-lt"/>
              </a:rPr>
              <a:t>Project Financing</a:t>
            </a:r>
          </a:p>
        </p:txBody>
      </p:sp>
      <p:cxnSp>
        <p:nvCxnSpPr>
          <p:cNvPr id="55" name="Elbow Connector 54"/>
          <p:cNvCxnSpPr>
            <a:stCxn id="58" idx="0"/>
            <a:endCxn id="59" idx="0"/>
          </p:cNvCxnSpPr>
          <p:nvPr/>
        </p:nvCxnSpPr>
        <p:spPr>
          <a:xfrm rot="5400000" flipH="1" flipV="1">
            <a:off x="4949190" y="122936"/>
            <a:ext cx="12700" cy="4796028"/>
          </a:xfrm>
          <a:prstGeom prst="bentConnector3">
            <a:avLst>
              <a:gd name="adj1" fmla="val 1800000"/>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60" name="Straight Connector 59"/>
          <p:cNvCxnSpPr>
            <a:stCxn id="2" idx="2"/>
          </p:cNvCxnSpPr>
          <p:nvPr/>
        </p:nvCxnSpPr>
        <p:spPr>
          <a:xfrm>
            <a:off x="4953001" y="2011680"/>
            <a:ext cx="3046" cy="274320"/>
          </a:xfrm>
          <a:prstGeom prst="line">
            <a:avLst/>
          </a:prstGeom>
          <a:ln/>
        </p:spPr>
        <p:style>
          <a:lnRef idx="1">
            <a:schemeClr val="accent4"/>
          </a:lnRef>
          <a:fillRef idx="0">
            <a:schemeClr val="accent4"/>
          </a:fillRef>
          <a:effectRef idx="0">
            <a:schemeClr val="accent4"/>
          </a:effectRef>
          <a:fontRef idx="minor">
            <a:schemeClr val="tx1"/>
          </a:fontRef>
        </p:style>
      </p:cxnSp>
      <p:sp>
        <p:nvSpPr>
          <p:cNvPr id="61" name="Notched Right Arrow 60"/>
          <p:cNvSpPr/>
          <p:nvPr/>
        </p:nvSpPr>
        <p:spPr>
          <a:xfrm rot="5400000">
            <a:off x="834136" y="2947670"/>
            <a:ext cx="541528" cy="581152"/>
          </a:xfrm>
          <a:prstGeom prst="notchedRightArrow">
            <a:avLst/>
          </a:prstGeom>
          <a:solidFill>
            <a:schemeClr val="accent5"/>
          </a:solidFill>
          <a:ln w="6350">
            <a:solidFill>
              <a:schemeClr val="accent5"/>
            </a:solidFill>
          </a:ln>
        </p:spPr>
        <p:txBody>
          <a:bodyPr vert="horz" wrap="square" lIns="91440" tIns="45720" rIns="91440" bIns="45720" rtlCol="0" anchor="ctr">
            <a:noAutofit/>
          </a:bodyPr>
          <a:lstStyle/>
          <a:p>
            <a:pPr algn="ctr"/>
            <a:endParaRPr lang="en-GB" dirty="0" smtClean="0"/>
          </a:p>
        </p:txBody>
      </p:sp>
      <p:sp>
        <p:nvSpPr>
          <p:cNvPr id="62" name="Rectangle 61"/>
          <p:cNvSpPr/>
          <p:nvPr/>
        </p:nvSpPr>
        <p:spPr>
          <a:xfrm>
            <a:off x="533399" y="3587751"/>
            <a:ext cx="1143001" cy="384048"/>
          </a:xfrm>
          <a:prstGeom prst="rect">
            <a:avLst/>
          </a:prstGeom>
          <a:noFill/>
          <a:ln w="3175">
            <a:solidFill>
              <a:schemeClr val="accent5"/>
            </a:solidFill>
            <a:prstDash val="sysDash"/>
          </a:ln>
        </p:spPr>
        <p:txBody>
          <a:bodyPr vert="horz" wrap="square" lIns="91440" tIns="45720" rIns="91440" bIns="45720" rtlCol="0" anchor="ctr">
            <a:noAutofit/>
          </a:bodyPr>
          <a:lstStyle/>
          <a:p>
            <a:pPr algn="ctr"/>
            <a:r>
              <a:rPr lang="en-GB" b="1" i="1" dirty="0" smtClean="0">
                <a:solidFill>
                  <a:schemeClr val="accent5"/>
                </a:solidFill>
                <a:latin typeface="+mj-lt"/>
              </a:rPr>
              <a:t>Deep Ocean</a:t>
            </a:r>
          </a:p>
        </p:txBody>
      </p:sp>
      <p:sp>
        <p:nvSpPr>
          <p:cNvPr id="65" name="Notched Right Arrow 64"/>
          <p:cNvSpPr/>
          <p:nvPr/>
        </p:nvSpPr>
        <p:spPr>
          <a:xfrm rot="5400000">
            <a:off x="2320036" y="2947670"/>
            <a:ext cx="541528" cy="581152"/>
          </a:xfrm>
          <a:prstGeom prst="notchedRightArrow">
            <a:avLst/>
          </a:prstGeom>
          <a:solidFill>
            <a:schemeClr val="accent2"/>
          </a:solidFill>
          <a:ln w="6350">
            <a:solidFill>
              <a:schemeClr val="accent2"/>
            </a:solidFill>
          </a:ln>
        </p:spPr>
        <p:txBody>
          <a:bodyPr vert="horz" wrap="square" lIns="91440" tIns="45720" rIns="91440" bIns="45720" rtlCol="0" anchor="ctr">
            <a:noAutofit/>
          </a:bodyPr>
          <a:lstStyle/>
          <a:p>
            <a:pPr algn="ctr"/>
            <a:endParaRPr lang="en-GB" dirty="0" smtClean="0"/>
          </a:p>
        </p:txBody>
      </p:sp>
      <p:sp>
        <p:nvSpPr>
          <p:cNvPr id="66" name="Rectangle 65"/>
          <p:cNvSpPr/>
          <p:nvPr/>
        </p:nvSpPr>
        <p:spPr>
          <a:xfrm>
            <a:off x="2019299" y="3587751"/>
            <a:ext cx="1143001" cy="384048"/>
          </a:xfrm>
          <a:prstGeom prst="rect">
            <a:avLst/>
          </a:prstGeom>
          <a:noFill/>
          <a:ln w="3175">
            <a:solidFill>
              <a:schemeClr val="accent2"/>
            </a:solidFill>
            <a:prstDash val="sysDash"/>
          </a:ln>
        </p:spPr>
        <p:txBody>
          <a:bodyPr vert="horz" wrap="square" lIns="91440" tIns="45720" rIns="91440" bIns="45720" rtlCol="0" anchor="ctr">
            <a:noAutofit/>
          </a:bodyPr>
          <a:lstStyle/>
          <a:p>
            <a:pPr algn="ctr"/>
            <a:r>
              <a:rPr lang="en-GB" b="1" i="1" dirty="0" smtClean="0">
                <a:solidFill>
                  <a:schemeClr val="accent2"/>
                </a:solidFill>
                <a:latin typeface="+mj-lt"/>
              </a:rPr>
              <a:t>Offshore</a:t>
            </a:r>
          </a:p>
        </p:txBody>
      </p:sp>
      <p:sp>
        <p:nvSpPr>
          <p:cNvPr id="68" name="Notched Right Arrow 67"/>
          <p:cNvSpPr/>
          <p:nvPr/>
        </p:nvSpPr>
        <p:spPr>
          <a:xfrm rot="5400000">
            <a:off x="3805936" y="2947670"/>
            <a:ext cx="541528" cy="581152"/>
          </a:xfrm>
          <a:prstGeom prst="notchedRightArrow">
            <a:avLst/>
          </a:prstGeom>
          <a:solidFill>
            <a:schemeClr val="accent4">
              <a:lumMod val="75000"/>
            </a:schemeClr>
          </a:solidFill>
          <a:ln w="6350">
            <a:solidFill>
              <a:schemeClr val="accent4">
                <a:lumMod val="75000"/>
              </a:schemeClr>
            </a:solidFill>
          </a:ln>
        </p:spPr>
        <p:txBody>
          <a:bodyPr vert="horz" wrap="square" lIns="91440" tIns="45720" rIns="91440" bIns="45720" rtlCol="0" anchor="ctr">
            <a:noAutofit/>
          </a:bodyPr>
          <a:lstStyle/>
          <a:p>
            <a:pPr algn="ctr"/>
            <a:endParaRPr lang="en-GB" dirty="0" smtClean="0"/>
          </a:p>
        </p:txBody>
      </p:sp>
      <p:sp>
        <p:nvSpPr>
          <p:cNvPr id="69" name="Rectangle 68"/>
          <p:cNvSpPr/>
          <p:nvPr/>
        </p:nvSpPr>
        <p:spPr>
          <a:xfrm>
            <a:off x="3505199" y="3587751"/>
            <a:ext cx="1143001" cy="384048"/>
          </a:xfrm>
          <a:prstGeom prst="rect">
            <a:avLst/>
          </a:prstGeom>
          <a:noFill/>
          <a:ln w="3175">
            <a:solidFill>
              <a:schemeClr val="accent4">
                <a:lumMod val="75000"/>
              </a:schemeClr>
            </a:solidFill>
            <a:prstDash val="sysDash"/>
          </a:ln>
        </p:spPr>
        <p:txBody>
          <a:bodyPr vert="horz" wrap="square" lIns="91440" tIns="45720" rIns="91440" bIns="45720" rtlCol="0" anchor="ctr">
            <a:noAutofit/>
          </a:bodyPr>
          <a:lstStyle/>
          <a:p>
            <a:pPr algn="ctr"/>
            <a:r>
              <a:rPr lang="en-GB" b="1" i="1" dirty="0" smtClean="0">
                <a:solidFill>
                  <a:schemeClr val="accent4">
                    <a:lumMod val="75000"/>
                  </a:schemeClr>
                </a:solidFill>
                <a:latin typeface="+mj-lt"/>
              </a:rPr>
              <a:t>Coastal and Inland</a:t>
            </a:r>
          </a:p>
        </p:txBody>
      </p:sp>
      <p:sp>
        <p:nvSpPr>
          <p:cNvPr id="73" name="Notched Right Arrow 72"/>
          <p:cNvSpPr/>
          <p:nvPr/>
        </p:nvSpPr>
        <p:spPr>
          <a:xfrm rot="16200000" flipH="1">
            <a:off x="8633458" y="2947669"/>
            <a:ext cx="541528" cy="581152"/>
          </a:xfrm>
          <a:prstGeom prst="notchedRightArrow">
            <a:avLst/>
          </a:prstGeom>
          <a:solidFill>
            <a:schemeClr val="accent5"/>
          </a:solidFill>
          <a:ln w="6350">
            <a:solidFill>
              <a:schemeClr val="accent5"/>
            </a:solidFill>
          </a:ln>
        </p:spPr>
        <p:txBody>
          <a:bodyPr vert="horz" wrap="square" lIns="91440" tIns="45720" rIns="91440" bIns="45720" rtlCol="0" anchor="ctr">
            <a:noAutofit/>
          </a:bodyPr>
          <a:lstStyle/>
          <a:p>
            <a:pPr algn="ctr"/>
            <a:endParaRPr lang="en-GB" dirty="0" smtClean="0"/>
          </a:p>
        </p:txBody>
      </p:sp>
      <p:sp>
        <p:nvSpPr>
          <p:cNvPr id="74" name="Rectangle 73"/>
          <p:cNvSpPr/>
          <p:nvPr/>
        </p:nvSpPr>
        <p:spPr>
          <a:xfrm flipH="1">
            <a:off x="8332722" y="3587750"/>
            <a:ext cx="1143001" cy="384048"/>
          </a:xfrm>
          <a:prstGeom prst="rect">
            <a:avLst/>
          </a:prstGeom>
          <a:noFill/>
          <a:ln w="3175">
            <a:solidFill>
              <a:schemeClr val="accent5"/>
            </a:solidFill>
            <a:prstDash val="sysDash"/>
          </a:ln>
        </p:spPr>
        <p:txBody>
          <a:bodyPr vert="horz" wrap="square" lIns="91440" tIns="45720" rIns="91440" bIns="45720" rtlCol="0" anchor="ctr">
            <a:noAutofit/>
          </a:bodyPr>
          <a:lstStyle/>
          <a:p>
            <a:pPr algn="ctr"/>
            <a:r>
              <a:rPr lang="en-GB" b="1" i="1" dirty="0" smtClean="0">
                <a:solidFill>
                  <a:schemeClr val="accent5"/>
                </a:solidFill>
                <a:latin typeface="+mj-lt"/>
              </a:rPr>
              <a:t>Multi Modal Logistics</a:t>
            </a:r>
          </a:p>
        </p:txBody>
      </p:sp>
      <p:sp>
        <p:nvSpPr>
          <p:cNvPr id="76" name="Notched Right Arrow 75"/>
          <p:cNvSpPr/>
          <p:nvPr/>
        </p:nvSpPr>
        <p:spPr>
          <a:xfrm rot="16200000" flipH="1">
            <a:off x="7113395" y="2951988"/>
            <a:ext cx="541528" cy="581152"/>
          </a:xfrm>
          <a:prstGeom prst="notchedRightArrow">
            <a:avLst/>
          </a:prstGeom>
          <a:solidFill>
            <a:schemeClr val="accent2"/>
          </a:solidFill>
          <a:ln w="6350">
            <a:solidFill>
              <a:schemeClr val="accent2"/>
            </a:solidFill>
          </a:ln>
        </p:spPr>
        <p:txBody>
          <a:bodyPr vert="horz" wrap="square" lIns="91440" tIns="45720" rIns="91440" bIns="45720" rtlCol="0" anchor="ctr">
            <a:noAutofit/>
          </a:bodyPr>
          <a:lstStyle/>
          <a:p>
            <a:pPr algn="ctr"/>
            <a:endParaRPr lang="en-GB" dirty="0" smtClean="0"/>
          </a:p>
        </p:txBody>
      </p:sp>
      <p:sp>
        <p:nvSpPr>
          <p:cNvPr id="77" name="Rectangle 76"/>
          <p:cNvSpPr/>
          <p:nvPr/>
        </p:nvSpPr>
        <p:spPr>
          <a:xfrm flipH="1">
            <a:off x="6812659" y="3592069"/>
            <a:ext cx="1143001" cy="384048"/>
          </a:xfrm>
          <a:prstGeom prst="rect">
            <a:avLst/>
          </a:prstGeom>
          <a:noFill/>
          <a:ln w="3175">
            <a:solidFill>
              <a:schemeClr val="accent2"/>
            </a:solidFill>
            <a:prstDash val="sysDash"/>
          </a:ln>
        </p:spPr>
        <p:txBody>
          <a:bodyPr vert="horz" wrap="square" lIns="45720" tIns="45720" rIns="45720" bIns="45720" rtlCol="0" anchor="ctr">
            <a:noAutofit/>
          </a:bodyPr>
          <a:lstStyle/>
          <a:p>
            <a:pPr algn="ctr"/>
            <a:r>
              <a:rPr lang="en-GB" b="1" i="1" dirty="0" smtClean="0">
                <a:solidFill>
                  <a:schemeClr val="accent2"/>
                </a:solidFill>
                <a:latin typeface="+mj-lt"/>
              </a:rPr>
              <a:t>Port Development</a:t>
            </a:r>
          </a:p>
        </p:txBody>
      </p:sp>
      <p:sp>
        <p:nvSpPr>
          <p:cNvPr id="79" name="Notched Right Arrow 78"/>
          <p:cNvSpPr/>
          <p:nvPr/>
        </p:nvSpPr>
        <p:spPr>
          <a:xfrm rot="16200000" flipH="1">
            <a:off x="5593332" y="2945129"/>
            <a:ext cx="541528" cy="581152"/>
          </a:xfrm>
          <a:prstGeom prst="notchedRightArrow">
            <a:avLst/>
          </a:prstGeom>
          <a:solidFill>
            <a:schemeClr val="accent4">
              <a:lumMod val="75000"/>
            </a:schemeClr>
          </a:solidFill>
          <a:ln w="6350">
            <a:solidFill>
              <a:schemeClr val="accent4">
                <a:lumMod val="75000"/>
              </a:schemeClr>
            </a:solidFill>
          </a:ln>
        </p:spPr>
        <p:txBody>
          <a:bodyPr vert="horz" wrap="square" lIns="91440" tIns="45720" rIns="91440" bIns="45720" rtlCol="0" anchor="ctr">
            <a:noAutofit/>
          </a:bodyPr>
          <a:lstStyle/>
          <a:p>
            <a:pPr algn="ctr"/>
            <a:endParaRPr lang="en-GB" dirty="0" smtClean="0"/>
          </a:p>
        </p:txBody>
      </p:sp>
      <p:sp>
        <p:nvSpPr>
          <p:cNvPr id="80" name="Rectangle 79"/>
          <p:cNvSpPr/>
          <p:nvPr/>
        </p:nvSpPr>
        <p:spPr>
          <a:xfrm flipH="1">
            <a:off x="5292596" y="3585210"/>
            <a:ext cx="1143001" cy="384048"/>
          </a:xfrm>
          <a:prstGeom prst="rect">
            <a:avLst/>
          </a:prstGeom>
          <a:noFill/>
          <a:ln w="3175">
            <a:solidFill>
              <a:schemeClr val="accent4">
                <a:lumMod val="75000"/>
              </a:schemeClr>
            </a:solidFill>
            <a:prstDash val="sysDash"/>
          </a:ln>
        </p:spPr>
        <p:txBody>
          <a:bodyPr vert="horz" wrap="square" lIns="91440" tIns="45720" rIns="91440" bIns="45720" rtlCol="0" anchor="ctr">
            <a:noAutofit/>
          </a:bodyPr>
          <a:lstStyle/>
          <a:p>
            <a:pPr algn="ctr"/>
            <a:r>
              <a:rPr lang="en-GB" b="1" i="1" dirty="0" smtClean="0">
                <a:solidFill>
                  <a:schemeClr val="accent4">
                    <a:lumMod val="75000"/>
                  </a:schemeClr>
                </a:solidFill>
                <a:latin typeface="+mj-lt"/>
              </a:rPr>
              <a:t>Shipyard</a:t>
            </a:r>
          </a:p>
        </p:txBody>
      </p:sp>
      <p:sp>
        <p:nvSpPr>
          <p:cNvPr id="81" name="Rectangle 80"/>
          <p:cNvSpPr/>
          <p:nvPr/>
        </p:nvSpPr>
        <p:spPr>
          <a:xfrm>
            <a:off x="530351" y="4078733"/>
            <a:ext cx="1222249" cy="1752600"/>
          </a:xfrm>
          <a:prstGeom prst="rect">
            <a:avLst/>
          </a:prstGeom>
          <a:noFill/>
          <a:ln w="6350">
            <a:noFill/>
          </a:ln>
        </p:spPr>
        <p:txBody>
          <a:bodyPr vert="horz" wrap="square" lIns="36576" tIns="45720" rIns="36576" bIns="45720" rtlCol="0" anchor="t">
            <a:noAutofit/>
          </a:bodyPr>
          <a:lstStyle/>
          <a:p>
            <a:pPr marL="171450" indent="-171450">
              <a:spcBef>
                <a:spcPts val="600"/>
              </a:spcBef>
              <a:buFont typeface="Wingdings" panose="05000000000000000000" pitchFamily="2" charset="2"/>
              <a:buChar char="§"/>
            </a:pPr>
            <a:r>
              <a:rPr lang="en-GB" b="1" dirty="0" smtClean="0">
                <a:latin typeface="+mj-lt"/>
              </a:rPr>
              <a:t>Tankers</a:t>
            </a:r>
          </a:p>
          <a:p>
            <a:pPr marL="171450" indent="-171450">
              <a:spcBef>
                <a:spcPts val="600"/>
              </a:spcBef>
              <a:buFont typeface="Wingdings" panose="05000000000000000000" pitchFamily="2" charset="2"/>
              <a:buChar char="§"/>
            </a:pPr>
            <a:r>
              <a:rPr lang="en-GB" b="1" dirty="0" smtClean="0">
                <a:latin typeface="+mj-lt"/>
              </a:rPr>
              <a:t>Gas Carriers (LNG/LPG)</a:t>
            </a:r>
          </a:p>
          <a:p>
            <a:pPr marL="171450" indent="-171450">
              <a:spcBef>
                <a:spcPts val="600"/>
              </a:spcBef>
              <a:buFont typeface="Wingdings" panose="05000000000000000000" pitchFamily="2" charset="2"/>
              <a:buChar char="§"/>
            </a:pPr>
            <a:r>
              <a:rPr lang="en-GB" b="1" dirty="0" smtClean="0">
                <a:latin typeface="+mj-lt"/>
              </a:rPr>
              <a:t>Bulkers</a:t>
            </a:r>
          </a:p>
          <a:p>
            <a:pPr marL="171450" indent="-171450">
              <a:spcBef>
                <a:spcPts val="600"/>
              </a:spcBef>
              <a:buFont typeface="Wingdings" panose="05000000000000000000" pitchFamily="2" charset="2"/>
              <a:buChar char="§"/>
            </a:pPr>
            <a:r>
              <a:rPr lang="en-GB" b="1" dirty="0" smtClean="0">
                <a:latin typeface="+mj-lt"/>
              </a:rPr>
              <a:t>Container ships</a:t>
            </a:r>
          </a:p>
          <a:p>
            <a:pPr marL="171450" indent="-171450">
              <a:spcBef>
                <a:spcPts val="600"/>
              </a:spcBef>
              <a:buFont typeface="Wingdings" panose="05000000000000000000" pitchFamily="2" charset="2"/>
              <a:buChar char="§"/>
            </a:pPr>
            <a:r>
              <a:rPr lang="en-GB" b="1" dirty="0" smtClean="0">
                <a:latin typeface="+mj-lt"/>
              </a:rPr>
              <a:t>Specialized vessels</a:t>
            </a:r>
          </a:p>
        </p:txBody>
      </p:sp>
      <p:sp>
        <p:nvSpPr>
          <p:cNvPr id="82" name="Rectangle 81"/>
          <p:cNvSpPr/>
          <p:nvPr/>
        </p:nvSpPr>
        <p:spPr>
          <a:xfrm>
            <a:off x="2019299" y="4078733"/>
            <a:ext cx="1222249" cy="2683002"/>
          </a:xfrm>
          <a:prstGeom prst="rect">
            <a:avLst/>
          </a:prstGeom>
          <a:noFill/>
          <a:ln w="6350">
            <a:noFill/>
          </a:ln>
        </p:spPr>
        <p:txBody>
          <a:bodyPr vert="horz" wrap="square" lIns="36576" tIns="45720" rIns="36576" bIns="45720" rtlCol="0" anchor="t">
            <a:noAutofit/>
          </a:bodyPr>
          <a:lstStyle/>
          <a:p>
            <a:pPr marL="171450" indent="-171450">
              <a:spcBef>
                <a:spcPts val="600"/>
              </a:spcBef>
              <a:buFont typeface="Wingdings" panose="05000000000000000000" pitchFamily="2" charset="2"/>
              <a:buChar char="§"/>
            </a:pPr>
            <a:r>
              <a:rPr lang="en-GB" b="1" dirty="0" smtClean="0">
                <a:latin typeface="+mj-lt"/>
              </a:rPr>
              <a:t>Rigs and Platforms</a:t>
            </a:r>
          </a:p>
          <a:p>
            <a:pPr marL="171450" indent="-171450">
              <a:spcBef>
                <a:spcPts val="600"/>
              </a:spcBef>
              <a:buFont typeface="Wingdings" panose="05000000000000000000" pitchFamily="2" charset="2"/>
              <a:buChar char="§"/>
            </a:pPr>
            <a:r>
              <a:rPr lang="en-GB" b="1" dirty="0" smtClean="0">
                <a:latin typeface="+mj-lt"/>
              </a:rPr>
              <a:t>Offshore support </a:t>
            </a:r>
            <a:r>
              <a:rPr lang="en-GB" b="1" dirty="0">
                <a:latin typeface="+mj-lt"/>
              </a:rPr>
              <a:t>v</a:t>
            </a:r>
            <a:r>
              <a:rPr lang="en-GB" b="1" dirty="0" smtClean="0">
                <a:latin typeface="+mj-lt"/>
              </a:rPr>
              <a:t>essels</a:t>
            </a:r>
          </a:p>
          <a:p>
            <a:pPr marL="171450" indent="-171450">
              <a:spcBef>
                <a:spcPts val="600"/>
              </a:spcBef>
              <a:buFont typeface="Wingdings" panose="05000000000000000000" pitchFamily="2" charset="2"/>
              <a:buChar char="§"/>
            </a:pPr>
            <a:r>
              <a:rPr lang="en-GB" b="1" dirty="0" smtClean="0">
                <a:latin typeface="+mj-lt"/>
              </a:rPr>
              <a:t>Anchor handlers</a:t>
            </a:r>
          </a:p>
          <a:p>
            <a:pPr marL="171450" indent="-171450">
              <a:spcBef>
                <a:spcPts val="600"/>
              </a:spcBef>
              <a:buFont typeface="Wingdings" panose="05000000000000000000" pitchFamily="2" charset="2"/>
              <a:buChar char="§"/>
            </a:pPr>
            <a:r>
              <a:rPr lang="en-GB" b="1" dirty="0" smtClean="0">
                <a:latin typeface="+mj-lt"/>
              </a:rPr>
              <a:t>Platform support vessels</a:t>
            </a:r>
          </a:p>
          <a:p>
            <a:pPr marL="171450" indent="-171450">
              <a:spcBef>
                <a:spcPts val="600"/>
              </a:spcBef>
              <a:buFont typeface="Wingdings" panose="05000000000000000000" pitchFamily="2" charset="2"/>
              <a:buChar char="§"/>
            </a:pPr>
            <a:r>
              <a:rPr lang="en-GB" b="1" dirty="0" smtClean="0">
                <a:latin typeface="+mj-lt"/>
              </a:rPr>
              <a:t>Floating processing and storage barges</a:t>
            </a:r>
          </a:p>
        </p:txBody>
      </p:sp>
      <p:sp>
        <p:nvSpPr>
          <p:cNvPr id="83" name="Rectangle 82"/>
          <p:cNvSpPr/>
          <p:nvPr/>
        </p:nvSpPr>
        <p:spPr>
          <a:xfrm>
            <a:off x="3505199" y="4082543"/>
            <a:ext cx="1222249" cy="2683002"/>
          </a:xfrm>
          <a:prstGeom prst="rect">
            <a:avLst/>
          </a:prstGeom>
          <a:noFill/>
          <a:ln w="6350">
            <a:noFill/>
          </a:ln>
        </p:spPr>
        <p:txBody>
          <a:bodyPr vert="horz" wrap="square" lIns="36576" tIns="45720" rIns="36576" bIns="45720" rtlCol="0" anchor="t">
            <a:noAutofit/>
          </a:bodyPr>
          <a:lstStyle/>
          <a:p>
            <a:pPr marL="171450" indent="-171450">
              <a:spcBef>
                <a:spcPts val="600"/>
              </a:spcBef>
              <a:buFont typeface="Wingdings" panose="05000000000000000000" pitchFamily="2" charset="2"/>
              <a:buChar char="§"/>
            </a:pPr>
            <a:r>
              <a:rPr lang="en-GB" b="1" dirty="0" smtClean="0">
                <a:latin typeface="+mj-lt"/>
              </a:rPr>
              <a:t>Harbour tugs</a:t>
            </a:r>
          </a:p>
          <a:p>
            <a:pPr marL="171450" indent="-171450">
              <a:spcBef>
                <a:spcPts val="600"/>
              </a:spcBef>
              <a:buFont typeface="Wingdings" panose="05000000000000000000" pitchFamily="2" charset="2"/>
              <a:buChar char="§"/>
            </a:pPr>
            <a:r>
              <a:rPr lang="en-GB" b="1" dirty="0" smtClean="0">
                <a:latin typeface="+mj-lt"/>
              </a:rPr>
              <a:t>Dredgers</a:t>
            </a:r>
          </a:p>
          <a:p>
            <a:pPr marL="171450" indent="-171450">
              <a:spcBef>
                <a:spcPts val="600"/>
              </a:spcBef>
              <a:buFont typeface="Wingdings" panose="05000000000000000000" pitchFamily="2" charset="2"/>
              <a:buChar char="§"/>
            </a:pPr>
            <a:r>
              <a:rPr lang="en-GB" b="1" dirty="0" smtClean="0">
                <a:latin typeface="+mj-lt"/>
              </a:rPr>
              <a:t>Barges</a:t>
            </a:r>
          </a:p>
          <a:p>
            <a:pPr marL="171450" indent="-171450">
              <a:spcBef>
                <a:spcPts val="600"/>
              </a:spcBef>
              <a:buFont typeface="Wingdings" panose="05000000000000000000" pitchFamily="2" charset="2"/>
              <a:buChar char="§"/>
            </a:pPr>
            <a:r>
              <a:rPr lang="en-GB" b="1" dirty="0" smtClean="0">
                <a:latin typeface="+mj-lt"/>
              </a:rPr>
              <a:t>Service and support vessels</a:t>
            </a:r>
          </a:p>
          <a:p>
            <a:pPr marL="171450" indent="-171450">
              <a:spcBef>
                <a:spcPts val="600"/>
              </a:spcBef>
              <a:buFont typeface="Wingdings" panose="05000000000000000000" pitchFamily="2" charset="2"/>
              <a:buChar char="§"/>
            </a:pPr>
            <a:r>
              <a:rPr lang="en-GB" b="1" dirty="0" smtClean="0">
                <a:latin typeface="+mj-lt"/>
              </a:rPr>
              <a:t>Floating cranes</a:t>
            </a:r>
          </a:p>
        </p:txBody>
      </p:sp>
      <p:sp>
        <p:nvSpPr>
          <p:cNvPr id="84" name="Rectangle 83"/>
          <p:cNvSpPr/>
          <p:nvPr/>
        </p:nvSpPr>
        <p:spPr>
          <a:xfrm>
            <a:off x="5290108" y="4082543"/>
            <a:ext cx="1222249" cy="2683002"/>
          </a:xfrm>
          <a:prstGeom prst="rect">
            <a:avLst/>
          </a:prstGeom>
          <a:noFill/>
          <a:ln w="6350">
            <a:noFill/>
          </a:ln>
        </p:spPr>
        <p:txBody>
          <a:bodyPr vert="horz" wrap="square" lIns="36576" tIns="45720" rIns="36576" bIns="45720" rtlCol="0" anchor="t">
            <a:noAutofit/>
          </a:bodyPr>
          <a:lstStyle/>
          <a:p>
            <a:pPr marL="171450" indent="-171450">
              <a:spcBef>
                <a:spcPts val="600"/>
              </a:spcBef>
              <a:buFont typeface="Wingdings" panose="05000000000000000000" pitchFamily="2" charset="2"/>
              <a:buChar char="§"/>
            </a:pPr>
            <a:r>
              <a:rPr lang="en-GB" b="1" dirty="0" smtClean="0">
                <a:latin typeface="+mj-lt"/>
              </a:rPr>
              <a:t>Public shipyards</a:t>
            </a:r>
          </a:p>
          <a:p>
            <a:pPr marL="171450" indent="-171450">
              <a:spcBef>
                <a:spcPts val="600"/>
              </a:spcBef>
              <a:buFont typeface="Wingdings" panose="05000000000000000000" pitchFamily="2" charset="2"/>
              <a:buChar char="§"/>
            </a:pPr>
            <a:r>
              <a:rPr lang="en-GB" b="1" dirty="0" smtClean="0">
                <a:latin typeface="+mj-lt"/>
              </a:rPr>
              <a:t>Private shipyards</a:t>
            </a:r>
          </a:p>
          <a:p>
            <a:pPr marL="171450" indent="-171450">
              <a:spcBef>
                <a:spcPts val="600"/>
              </a:spcBef>
              <a:buFont typeface="Wingdings" panose="05000000000000000000" pitchFamily="2" charset="2"/>
              <a:buChar char="§"/>
            </a:pPr>
            <a:r>
              <a:rPr lang="en-GB" b="1" dirty="0" smtClean="0">
                <a:latin typeface="+mj-lt"/>
              </a:rPr>
              <a:t>Ship repair facility</a:t>
            </a:r>
          </a:p>
        </p:txBody>
      </p:sp>
      <p:sp>
        <p:nvSpPr>
          <p:cNvPr id="85" name="Rectangle 84"/>
          <p:cNvSpPr/>
          <p:nvPr/>
        </p:nvSpPr>
        <p:spPr>
          <a:xfrm>
            <a:off x="6817536" y="4082543"/>
            <a:ext cx="1320624" cy="2683002"/>
          </a:xfrm>
          <a:prstGeom prst="rect">
            <a:avLst/>
          </a:prstGeom>
          <a:noFill/>
          <a:ln w="6350">
            <a:noFill/>
          </a:ln>
        </p:spPr>
        <p:txBody>
          <a:bodyPr vert="horz" wrap="square" lIns="36576" tIns="45720" rIns="36576" bIns="45720" rtlCol="0" anchor="t">
            <a:noAutofit/>
          </a:bodyPr>
          <a:lstStyle/>
          <a:p>
            <a:pPr marL="171450" indent="-171450">
              <a:spcBef>
                <a:spcPts val="600"/>
              </a:spcBef>
              <a:buFont typeface="Wingdings" panose="05000000000000000000" pitchFamily="2" charset="2"/>
              <a:buChar char="§"/>
            </a:pPr>
            <a:r>
              <a:rPr lang="en-US" b="1" dirty="0" smtClean="0">
                <a:latin typeface="+mj-lt"/>
              </a:rPr>
              <a:t>Berth/ Terminal development </a:t>
            </a:r>
            <a:r>
              <a:rPr lang="en-US" b="1" dirty="0">
                <a:latin typeface="+mj-lt"/>
              </a:rPr>
              <a:t>at </a:t>
            </a:r>
            <a:r>
              <a:rPr lang="en-US" b="1" dirty="0" smtClean="0">
                <a:latin typeface="+mj-lt"/>
              </a:rPr>
              <a:t>Major Ports through concessions </a:t>
            </a:r>
            <a:r>
              <a:rPr lang="en-US" b="1" dirty="0">
                <a:latin typeface="+mj-lt"/>
              </a:rPr>
              <a:t>with </a:t>
            </a:r>
            <a:r>
              <a:rPr lang="en-US" b="1" dirty="0" smtClean="0">
                <a:latin typeface="+mj-lt"/>
              </a:rPr>
              <a:t>Major Port Trusts</a:t>
            </a:r>
          </a:p>
          <a:p>
            <a:pPr marL="171450" indent="-171450">
              <a:spcBef>
                <a:spcPts val="600"/>
              </a:spcBef>
              <a:buFont typeface="Wingdings" panose="05000000000000000000" pitchFamily="2" charset="2"/>
              <a:buChar char="§"/>
            </a:pPr>
            <a:r>
              <a:rPr lang="en-US" b="1" dirty="0">
                <a:latin typeface="+mj-lt"/>
              </a:rPr>
              <a:t>Private </a:t>
            </a:r>
            <a:r>
              <a:rPr lang="en-US" b="1" dirty="0" smtClean="0">
                <a:latin typeface="+mj-lt"/>
              </a:rPr>
              <a:t>Port development through concessions </a:t>
            </a:r>
            <a:r>
              <a:rPr lang="en-US" b="1" dirty="0">
                <a:latin typeface="+mj-lt"/>
              </a:rPr>
              <a:t>with </a:t>
            </a:r>
            <a:r>
              <a:rPr lang="en-US" b="1" dirty="0" smtClean="0">
                <a:latin typeface="+mj-lt"/>
              </a:rPr>
              <a:t>State Maritime </a:t>
            </a:r>
            <a:r>
              <a:rPr lang="en-US" b="1" dirty="0">
                <a:latin typeface="+mj-lt"/>
              </a:rPr>
              <a:t>Boards</a:t>
            </a:r>
            <a:endParaRPr lang="en-GB" b="1" dirty="0" smtClean="0">
              <a:latin typeface="+mj-lt"/>
            </a:endParaRPr>
          </a:p>
        </p:txBody>
      </p:sp>
      <p:sp>
        <p:nvSpPr>
          <p:cNvPr id="86" name="Rectangle 85"/>
          <p:cNvSpPr/>
          <p:nvPr/>
        </p:nvSpPr>
        <p:spPr>
          <a:xfrm>
            <a:off x="8332722" y="4078732"/>
            <a:ext cx="1225296" cy="2683002"/>
          </a:xfrm>
          <a:prstGeom prst="rect">
            <a:avLst/>
          </a:prstGeom>
          <a:noFill/>
          <a:ln w="6350">
            <a:noFill/>
          </a:ln>
        </p:spPr>
        <p:txBody>
          <a:bodyPr vert="horz" wrap="square" lIns="36576" tIns="45720" rIns="36576" bIns="45720" rtlCol="0" anchor="t">
            <a:noAutofit/>
          </a:bodyPr>
          <a:lstStyle/>
          <a:p>
            <a:pPr marL="171450" indent="-171450">
              <a:spcBef>
                <a:spcPts val="600"/>
              </a:spcBef>
              <a:buFont typeface="Wingdings" panose="05000000000000000000" pitchFamily="2" charset="2"/>
              <a:buChar char="§"/>
            </a:pPr>
            <a:r>
              <a:rPr lang="en-US" b="1" dirty="0" smtClean="0">
                <a:latin typeface="+mj-lt"/>
              </a:rPr>
              <a:t>Container Freight Station (CFS)</a:t>
            </a:r>
          </a:p>
          <a:p>
            <a:pPr marL="171450" indent="-171450">
              <a:spcBef>
                <a:spcPts val="600"/>
              </a:spcBef>
              <a:buFont typeface="Wingdings" panose="05000000000000000000" pitchFamily="2" charset="2"/>
              <a:buChar char="§"/>
            </a:pPr>
            <a:r>
              <a:rPr lang="en-US" b="1" dirty="0" smtClean="0">
                <a:latin typeface="+mj-lt"/>
              </a:rPr>
              <a:t>Inland Container Depot (ICD)</a:t>
            </a:r>
          </a:p>
          <a:p>
            <a:pPr marL="171450" indent="-171450">
              <a:spcBef>
                <a:spcPts val="600"/>
              </a:spcBef>
              <a:buFont typeface="Wingdings" panose="05000000000000000000" pitchFamily="2" charset="2"/>
              <a:buChar char="§"/>
            </a:pPr>
            <a:r>
              <a:rPr lang="en-US" b="1" dirty="0" smtClean="0">
                <a:latin typeface="+mj-lt"/>
              </a:rPr>
              <a:t>Tank </a:t>
            </a:r>
            <a:r>
              <a:rPr lang="en-US" b="1" dirty="0" err="1" smtClean="0">
                <a:latin typeface="+mj-lt"/>
              </a:rPr>
              <a:t>farmsand</a:t>
            </a:r>
            <a:r>
              <a:rPr lang="en-US" b="1" dirty="0" smtClean="0">
                <a:latin typeface="+mj-lt"/>
              </a:rPr>
              <a:t> silos at port</a:t>
            </a:r>
          </a:p>
          <a:p>
            <a:pPr marL="171450" indent="-171450">
              <a:spcBef>
                <a:spcPts val="600"/>
              </a:spcBef>
              <a:buFont typeface="Wingdings" panose="05000000000000000000" pitchFamily="2" charset="2"/>
              <a:buChar char="§"/>
            </a:pPr>
            <a:r>
              <a:rPr lang="en-US" b="1" dirty="0" smtClean="0">
                <a:latin typeface="+mj-lt"/>
              </a:rPr>
              <a:t>Private Freight Terminals</a:t>
            </a:r>
          </a:p>
          <a:p>
            <a:pPr marL="171450" indent="-171450">
              <a:spcBef>
                <a:spcPts val="600"/>
              </a:spcBef>
              <a:buFont typeface="Wingdings" panose="05000000000000000000" pitchFamily="2" charset="2"/>
              <a:buChar char="§"/>
            </a:pPr>
            <a:r>
              <a:rPr lang="en-US" b="1" dirty="0" smtClean="0">
                <a:latin typeface="+mj-lt"/>
              </a:rPr>
              <a:t>Port connectivity projects</a:t>
            </a:r>
            <a:endParaRPr lang="en-GB" b="1" dirty="0" smtClean="0">
              <a:latin typeface="+mj-lt"/>
            </a:endParaRPr>
          </a:p>
        </p:txBody>
      </p:sp>
    </p:spTree>
    <p:custDataLst>
      <p:tags r:id="rId1"/>
    </p:custDataLst>
    <p:extLst>
      <p:ext uri="{BB962C8B-B14F-4D97-AF65-F5344CB8AC3E}">
        <p14:creationId xmlns:p14="http://schemas.microsoft.com/office/powerpoint/2010/main" val="3680755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id" hidden="1"/>
          <p:cNvGrpSpPr/>
          <p:nvPr>
            <p:custDataLst>
              <p:tags r:id="rId2"/>
            </p:custDataLst>
          </p:nvPr>
        </p:nvGrpSpPr>
        <p:grpSpPr>
          <a:xfrm>
            <a:off x="530352" y="612648"/>
            <a:ext cx="8997696" cy="6848856"/>
            <a:chOff x="530352" y="612648"/>
            <a:chExt cx="8997696" cy="6848856"/>
          </a:xfrm>
        </p:grpSpPr>
        <p:grpSp>
          <p:nvGrpSpPr>
            <p:cNvPr id="66" name="Group 65" hidden="1"/>
            <p:cNvGrpSpPr/>
            <p:nvPr userDrawn="1"/>
          </p:nvGrpSpPr>
          <p:grpSpPr>
            <a:xfrm>
              <a:off x="530352" y="7159752"/>
              <a:ext cx="8997696" cy="301752"/>
              <a:chOff x="530352" y="7159752"/>
              <a:chExt cx="8997696" cy="301752"/>
            </a:xfrm>
          </p:grpSpPr>
          <p:sp>
            <p:nvSpPr>
              <p:cNvPr id="113"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14"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15"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67" name="Group 66" hidden="1"/>
            <p:cNvGrpSpPr/>
            <p:nvPr userDrawn="1"/>
          </p:nvGrpSpPr>
          <p:grpSpPr>
            <a:xfrm>
              <a:off x="530352" y="1066800"/>
              <a:ext cx="8997696" cy="835152"/>
              <a:chOff x="530352" y="1066800"/>
              <a:chExt cx="8997696" cy="835152"/>
            </a:xfrm>
          </p:grpSpPr>
          <p:sp>
            <p:nvSpPr>
              <p:cNvPr id="111"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112"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8"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9" name="Group 600" hidden="1"/>
            <p:cNvGrpSpPr/>
            <p:nvPr userDrawn="1"/>
          </p:nvGrpSpPr>
          <p:grpSpPr>
            <a:xfrm>
              <a:off x="533400" y="6245352"/>
              <a:ext cx="8994648" cy="688848"/>
              <a:chOff x="533400" y="6013704"/>
              <a:chExt cx="8994648" cy="688848"/>
            </a:xfrm>
          </p:grpSpPr>
          <p:sp>
            <p:nvSpPr>
              <p:cNvPr id="105"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6"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7"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8"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9"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0"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0" name="Group 500" hidden="1"/>
            <p:cNvGrpSpPr/>
            <p:nvPr userDrawn="1"/>
          </p:nvGrpSpPr>
          <p:grpSpPr>
            <a:xfrm>
              <a:off x="533400" y="5407152"/>
              <a:ext cx="8994648" cy="688848"/>
              <a:chOff x="533400" y="5026152"/>
              <a:chExt cx="8994648" cy="688848"/>
            </a:xfrm>
          </p:grpSpPr>
          <p:sp>
            <p:nvSpPr>
              <p:cNvPr id="99"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0"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1"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2"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3"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4"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1" name="Group 400" hidden="1"/>
            <p:cNvGrpSpPr/>
            <p:nvPr userDrawn="1"/>
          </p:nvGrpSpPr>
          <p:grpSpPr>
            <a:xfrm>
              <a:off x="533400" y="4568952"/>
              <a:ext cx="8994648" cy="688848"/>
              <a:chOff x="533400" y="4038600"/>
              <a:chExt cx="8994648" cy="688848"/>
            </a:xfrm>
          </p:grpSpPr>
          <p:sp>
            <p:nvSpPr>
              <p:cNvPr id="93"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4"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5"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6"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7"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8"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2" name="Group 300" hidden="1"/>
            <p:cNvGrpSpPr/>
            <p:nvPr userDrawn="1"/>
          </p:nvGrpSpPr>
          <p:grpSpPr>
            <a:xfrm>
              <a:off x="533400" y="3730752"/>
              <a:ext cx="8994648" cy="688848"/>
              <a:chOff x="533400" y="3041904"/>
              <a:chExt cx="8994648" cy="688848"/>
            </a:xfrm>
          </p:grpSpPr>
          <p:sp>
            <p:nvSpPr>
              <p:cNvPr id="87"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8"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9"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0"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1"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2"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3" name="Group 200" hidden="1"/>
            <p:cNvGrpSpPr/>
            <p:nvPr userDrawn="1"/>
          </p:nvGrpSpPr>
          <p:grpSpPr>
            <a:xfrm>
              <a:off x="533400" y="2892552"/>
              <a:ext cx="8994648" cy="688848"/>
              <a:chOff x="533400" y="1066800"/>
              <a:chExt cx="8994648" cy="688848"/>
            </a:xfrm>
          </p:grpSpPr>
          <p:sp>
            <p:nvSpPr>
              <p:cNvPr id="81"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2"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3"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4"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5"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6"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4" name="Group 100" hidden="1"/>
            <p:cNvGrpSpPr/>
            <p:nvPr userDrawn="1"/>
          </p:nvGrpSpPr>
          <p:grpSpPr>
            <a:xfrm>
              <a:off x="533400" y="2054352"/>
              <a:ext cx="8994648" cy="688848"/>
              <a:chOff x="533400" y="2054352"/>
              <a:chExt cx="8994648" cy="688848"/>
            </a:xfrm>
          </p:grpSpPr>
          <p:sp>
            <p:nvSpPr>
              <p:cNvPr id="75"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6"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7"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8"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9"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0"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35842" name="Title 1"/>
          <p:cNvSpPr>
            <a:spLocks noGrp="1"/>
          </p:cNvSpPr>
          <p:nvPr>
            <p:ph type="title"/>
          </p:nvPr>
        </p:nvSpPr>
        <p:spPr>
          <a:xfrm>
            <a:off x="420600" y="974740"/>
            <a:ext cx="8997696" cy="914400"/>
          </a:xfrm>
        </p:spPr>
        <p:txBody>
          <a:bodyPr/>
          <a:lstStyle/>
          <a:p>
            <a:pPr eaLnBrk="1" hangingPunct="1"/>
            <a:r>
              <a:rPr lang="en-GB" altLang="en-US" sz="2200" dirty="0" smtClean="0"/>
              <a:t>Identifying the Gap Drivers – Select Assets, Illustrative  </a:t>
            </a:r>
          </a:p>
        </p:txBody>
      </p:sp>
      <p:sp>
        <p:nvSpPr>
          <p:cNvPr id="35843" name="Text Box 4"/>
          <p:cNvSpPr txBox="1">
            <a:spLocks noChangeArrowheads="1"/>
          </p:cNvSpPr>
          <p:nvPr/>
        </p:nvSpPr>
        <p:spPr bwMode="auto">
          <a:xfrm>
            <a:off x="350387" y="1615736"/>
            <a:ext cx="1642549" cy="381423"/>
          </a:xfrm>
          <a:prstGeom prst="rect">
            <a:avLst/>
          </a:prstGeom>
          <a:solidFill>
            <a:srgbClr val="49496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7256" tIns="48628" rIns="97256" bIns="48628"/>
          <a:lstStyle>
            <a:lvl1pPr defTabSz="958850" eaLnBrk="0" hangingPunct="0">
              <a:defRPr>
                <a:solidFill>
                  <a:schemeClr val="tx1"/>
                </a:solidFill>
                <a:latin typeface="Arial" pitchFamily="34" charset="0"/>
              </a:defRPr>
            </a:lvl1pPr>
            <a:lvl2pPr marL="742950" indent="-285750" defTabSz="958850" eaLnBrk="0" hangingPunct="0">
              <a:defRPr>
                <a:solidFill>
                  <a:schemeClr val="tx1"/>
                </a:solidFill>
                <a:latin typeface="Arial" pitchFamily="34" charset="0"/>
              </a:defRPr>
            </a:lvl2pPr>
            <a:lvl3pPr marL="1143000" indent="-228600" defTabSz="958850" eaLnBrk="0" hangingPunct="0">
              <a:defRPr>
                <a:solidFill>
                  <a:schemeClr val="tx1"/>
                </a:solidFill>
                <a:latin typeface="Arial" pitchFamily="34" charset="0"/>
              </a:defRPr>
            </a:lvl3pPr>
            <a:lvl4pPr marL="1600200" indent="-228600" defTabSz="958850" eaLnBrk="0" hangingPunct="0">
              <a:defRPr>
                <a:solidFill>
                  <a:schemeClr val="tx1"/>
                </a:solidFill>
                <a:latin typeface="Arial" pitchFamily="34" charset="0"/>
              </a:defRPr>
            </a:lvl4pPr>
            <a:lvl5pPr marL="2057400" indent="-228600" defTabSz="958850" eaLnBrk="0" hangingPunct="0">
              <a:defRPr>
                <a:solidFill>
                  <a:schemeClr val="tx1"/>
                </a:solidFill>
                <a:latin typeface="Arial" pitchFamily="34" charset="0"/>
              </a:defRPr>
            </a:lvl5pPr>
            <a:lvl6pPr marL="2514600" indent="-228600" defTabSz="958850" eaLnBrk="0" fontAlgn="base" hangingPunct="0">
              <a:spcBef>
                <a:spcPct val="0"/>
              </a:spcBef>
              <a:spcAft>
                <a:spcPct val="0"/>
              </a:spcAft>
              <a:defRPr>
                <a:solidFill>
                  <a:schemeClr val="tx1"/>
                </a:solidFill>
                <a:latin typeface="Arial" pitchFamily="34" charset="0"/>
              </a:defRPr>
            </a:lvl6pPr>
            <a:lvl7pPr marL="2971800" indent="-228600" defTabSz="958850" eaLnBrk="0" fontAlgn="base" hangingPunct="0">
              <a:spcBef>
                <a:spcPct val="0"/>
              </a:spcBef>
              <a:spcAft>
                <a:spcPct val="0"/>
              </a:spcAft>
              <a:defRPr>
                <a:solidFill>
                  <a:schemeClr val="tx1"/>
                </a:solidFill>
                <a:latin typeface="Arial" pitchFamily="34" charset="0"/>
              </a:defRPr>
            </a:lvl7pPr>
            <a:lvl8pPr marL="3429000" indent="-228600" defTabSz="958850" eaLnBrk="0" fontAlgn="base" hangingPunct="0">
              <a:spcBef>
                <a:spcPct val="0"/>
              </a:spcBef>
              <a:spcAft>
                <a:spcPct val="0"/>
              </a:spcAft>
              <a:defRPr>
                <a:solidFill>
                  <a:schemeClr val="tx1"/>
                </a:solidFill>
                <a:latin typeface="Arial" pitchFamily="34" charset="0"/>
              </a:defRPr>
            </a:lvl8pPr>
            <a:lvl9pPr marL="3886200" indent="-228600" defTabSz="958850" eaLnBrk="0" fontAlgn="base" hangingPunct="0">
              <a:spcBef>
                <a:spcPct val="0"/>
              </a:spcBef>
              <a:spcAft>
                <a:spcPct val="0"/>
              </a:spcAft>
              <a:defRPr>
                <a:solidFill>
                  <a:schemeClr val="tx1"/>
                </a:solidFill>
                <a:latin typeface="Arial" pitchFamily="34" charset="0"/>
              </a:defRPr>
            </a:lvl9pPr>
          </a:lstStyle>
          <a:p>
            <a:pPr algn="ctr"/>
            <a:r>
              <a:rPr lang="en-GB" altLang="en-US" sz="1400" b="1" dirty="0" smtClean="0">
                <a:solidFill>
                  <a:schemeClr val="bg1"/>
                </a:solidFill>
                <a:latin typeface="+mj-lt"/>
              </a:rPr>
              <a:t>Asset </a:t>
            </a:r>
            <a:endParaRPr lang="en-GB" altLang="en-US" sz="1400" b="1" dirty="0">
              <a:solidFill>
                <a:schemeClr val="bg1"/>
              </a:solidFill>
              <a:latin typeface="+mj-lt"/>
            </a:endParaRPr>
          </a:p>
        </p:txBody>
      </p:sp>
      <p:sp>
        <p:nvSpPr>
          <p:cNvPr id="35844" name="Text Box 5"/>
          <p:cNvSpPr txBox="1">
            <a:spLocks noChangeArrowheads="1"/>
          </p:cNvSpPr>
          <p:nvPr/>
        </p:nvSpPr>
        <p:spPr bwMode="auto">
          <a:xfrm>
            <a:off x="2247620" y="1622932"/>
            <a:ext cx="3575245" cy="381423"/>
          </a:xfrm>
          <a:prstGeom prst="rect">
            <a:avLst/>
          </a:prstGeom>
          <a:solidFill>
            <a:srgbClr val="49496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7256" tIns="48628" rIns="97256" bIns="48628"/>
          <a:lstStyle>
            <a:lvl1pPr defTabSz="958850" eaLnBrk="0" hangingPunct="0">
              <a:defRPr>
                <a:solidFill>
                  <a:schemeClr val="tx1"/>
                </a:solidFill>
                <a:latin typeface="Arial" pitchFamily="34" charset="0"/>
              </a:defRPr>
            </a:lvl1pPr>
            <a:lvl2pPr marL="742950" indent="-285750" defTabSz="958850" eaLnBrk="0" hangingPunct="0">
              <a:defRPr>
                <a:solidFill>
                  <a:schemeClr val="tx1"/>
                </a:solidFill>
                <a:latin typeface="Arial" pitchFamily="34" charset="0"/>
              </a:defRPr>
            </a:lvl2pPr>
            <a:lvl3pPr marL="1143000" indent="-228600" defTabSz="958850" eaLnBrk="0" hangingPunct="0">
              <a:defRPr>
                <a:solidFill>
                  <a:schemeClr val="tx1"/>
                </a:solidFill>
                <a:latin typeface="Arial" pitchFamily="34" charset="0"/>
              </a:defRPr>
            </a:lvl3pPr>
            <a:lvl4pPr marL="1600200" indent="-228600" defTabSz="958850" eaLnBrk="0" hangingPunct="0">
              <a:defRPr>
                <a:solidFill>
                  <a:schemeClr val="tx1"/>
                </a:solidFill>
                <a:latin typeface="Arial" pitchFamily="34" charset="0"/>
              </a:defRPr>
            </a:lvl4pPr>
            <a:lvl5pPr marL="2057400" indent="-228600" defTabSz="958850" eaLnBrk="0" hangingPunct="0">
              <a:defRPr>
                <a:solidFill>
                  <a:schemeClr val="tx1"/>
                </a:solidFill>
                <a:latin typeface="Arial" pitchFamily="34" charset="0"/>
              </a:defRPr>
            </a:lvl5pPr>
            <a:lvl6pPr marL="2514600" indent="-228600" defTabSz="958850" eaLnBrk="0" fontAlgn="base" hangingPunct="0">
              <a:spcBef>
                <a:spcPct val="0"/>
              </a:spcBef>
              <a:spcAft>
                <a:spcPct val="0"/>
              </a:spcAft>
              <a:defRPr>
                <a:solidFill>
                  <a:schemeClr val="tx1"/>
                </a:solidFill>
                <a:latin typeface="Arial" pitchFamily="34" charset="0"/>
              </a:defRPr>
            </a:lvl6pPr>
            <a:lvl7pPr marL="2971800" indent="-228600" defTabSz="958850" eaLnBrk="0" fontAlgn="base" hangingPunct="0">
              <a:spcBef>
                <a:spcPct val="0"/>
              </a:spcBef>
              <a:spcAft>
                <a:spcPct val="0"/>
              </a:spcAft>
              <a:defRPr>
                <a:solidFill>
                  <a:schemeClr val="tx1"/>
                </a:solidFill>
                <a:latin typeface="Arial" pitchFamily="34" charset="0"/>
              </a:defRPr>
            </a:lvl7pPr>
            <a:lvl8pPr marL="3429000" indent="-228600" defTabSz="958850" eaLnBrk="0" fontAlgn="base" hangingPunct="0">
              <a:spcBef>
                <a:spcPct val="0"/>
              </a:spcBef>
              <a:spcAft>
                <a:spcPct val="0"/>
              </a:spcAft>
              <a:defRPr>
                <a:solidFill>
                  <a:schemeClr val="tx1"/>
                </a:solidFill>
                <a:latin typeface="Arial" pitchFamily="34" charset="0"/>
              </a:defRPr>
            </a:lvl8pPr>
            <a:lvl9pPr marL="3886200" indent="-228600" defTabSz="958850" eaLnBrk="0" fontAlgn="base" hangingPunct="0">
              <a:spcBef>
                <a:spcPct val="0"/>
              </a:spcBef>
              <a:spcAft>
                <a:spcPct val="0"/>
              </a:spcAft>
              <a:defRPr>
                <a:solidFill>
                  <a:schemeClr val="tx1"/>
                </a:solidFill>
                <a:latin typeface="Arial" pitchFamily="34" charset="0"/>
              </a:defRPr>
            </a:lvl9pPr>
          </a:lstStyle>
          <a:p>
            <a:pPr algn="ctr"/>
            <a:r>
              <a:rPr lang="en-GB" altLang="en-US" sz="1400" b="1" dirty="0" smtClean="0">
                <a:solidFill>
                  <a:schemeClr val="bg1"/>
                </a:solidFill>
                <a:latin typeface="+mj-lt"/>
              </a:rPr>
              <a:t>Key Internal Assumption </a:t>
            </a:r>
            <a:endParaRPr lang="en-GB" altLang="en-US" sz="1400" b="1" dirty="0">
              <a:solidFill>
                <a:schemeClr val="bg1"/>
              </a:solidFill>
              <a:latin typeface="+mj-lt"/>
            </a:endParaRPr>
          </a:p>
        </p:txBody>
      </p:sp>
      <p:sp>
        <p:nvSpPr>
          <p:cNvPr id="35845" name="Text Box 6"/>
          <p:cNvSpPr txBox="1">
            <a:spLocks noChangeArrowheads="1"/>
          </p:cNvSpPr>
          <p:nvPr/>
        </p:nvSpPr>
        <p:spPr bwMode="auto">
          <a:xfrm>
            <a:off x="311982" y="2155288"/>
            <a:ext cx="1642549" cy="2345392"/>
          </a:xfrm>
          <a:prstGeom prst="rect">
            <a:avLst/>
          </a:prstGeom>
          <a:solidFill>
            <a:srgbClr val="005DA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7256" tIns="48628" rIns="97256" bIns="48628" anchor="ctr"/>
          <a:lstStyle>
            <a:lvl1pPr defTabSz="958850" eaLnBrk="0" hangingPunct="0">
              <a:defRPr>
                <a:solidFill>
                  <a:schemeClr val="tx1"/>
                </a:solidFill>
                <a:latin typeface="Arial" pitchFamily="34" charset="0"/>
              </a:defRPr>
            </a:lvl1pPr>
            <a:lvl2pPr marL="742950" indent="-285750" defTabSz="958850" eaLnBrk="0" hangingPunct="0">
              <a:defRPr>
                <a:solidFill>
                  <a:schemeClr val="tx1"/>
                </a:solidFill>
                <a:latin typeface="Arial" pitchFamily="34" charset="0"/>
              </a:defRPr>
            </a:lvl2pPr>
            <a:lvl3pPr marL="1143000" indent="-228600" defTabSz="958850" eaLnBrk="0" hangingPunct="0">
              <a:defRPr>
                <a:solidFill>
                  <a:schemeClr val="tx1"/>
                </a:solidFill>
                <a:latin typeface="Arial" pitchFamily="34" charset="0"/>
              </a:defRPr>
            </a:lvl3pPr>
            <a:lvl4pPr marL="1600200" indent="-228600" defTabSz="958850" eaLnBrk="0" hangingPunct="0">
              <a:defRPr>
                <a:solidFill>
                  <a:schemeClr val="tx1"/>
                </a:solidFill>
                <a:latin typeface="Arial" pitchFamily="34" charset="0"/>
              </a:defRPr>
            </a:lvl4pPr>
            <a:lvl5pPr marL="2057400" indent="-228600" defTabSz="958850" eaLnBrk="0" hangingPunct="0">
              <a:defRPr>
                <a:solidFill>
                  <a:schemeClr val="tx1"/>
                </a:solidFill>
                <a:latin typeface="Arial" pitchFamily="34" charset="0"/>
              </a:defRPr>
            </a:lvl5pPr>
            <a:lvl6pPr marL="2514600" indent="-228600" defTabSz="958850" eaLnBrk="0" fontAlgn="base" hangingPunct="0">
              <a:spcBef>
                <a:spcPct val="0"/>
              </a:spcBef>
              <a:spcAft>
                <a:spcPct val="0"/>
              </a:spcAft>
              <a:defRPr>
                <a:solidFill>
                  <a:schemeClr val="tx1"/>
                </a:solidFill>
                <a:latin typeface="Arial" pitchFamily="34" charset="0"/>
              </a:defRPr>
            </a:lvl6pPr>
            <a:lvl7pPr marL="2971800" indent="-228600" defTabSz="958850" eaLnBrk="0" fontAlgn="base" hangingPunct="0">
              <a:spcBef>
                <a:spcPct val="0"/>
              </a:spcBef>
              <a:spcAft>
                <a:spcPct val="0"/>
              </a:spcAft>
              <a:defRPr>
                <a:solidFill>
                  <a:schemeClr val="tx1"/>
                </a:solidFill>
                <a:latin typeface="Arial" pitchFamily="34" charset="0"/>
              </a:defRPr>
            </a:lvl7pPr>
            <a:lvl8pPr marL="3429000" indent="-228600" defTabSz="958850" eaLnBrk="0" fontAlgn="base" hangingPunct="0">
              <a:spcBef>
                <a:spcPct val="0"/>
              </a:spcBef>
              <a:spcAft>
                <a:spcPct val="0"/>
              </a:spcAft>
              <a:defRPr>
                <a:solidFill>
                  <a:schemeClr val="tx1"/>
                </a:solidFill>
                <a:latin typeface="Arial" pitchFamily="34" charset="0"/>
              </a:defRPr>
            </a:lvl8pPr>
            <a:lvl9pPr marL="3886200" indent="-228600" defTabSz="958850" eaLnBrk="0" fontAlgn="base" hangingPunct="0">
              <a:spcBef>
                <a:spcPct val="0"/>
              </a:spcBef>
              <a:spcAft>
                <a:spcPct val="0"/>
              </a:spcAft>
              <a:defRPr>
                <a:solidFill>
                  <a:schemeClr val="tx1"/>
                </a:solidFill>
                <a:latin typeface="Arial" pitchFamily="34" charset="0"/>
              </a:defRPr>
            </a:lvl9pPr>
          </a:lstStyle>
          <a:p>
            <a:r>
              <a:rPr lang="en-GB" altLang="en-US" sz="1400" b="1" dirty="0" smtClean="0">
                <a:solidFill>
                  <a:schemeClr val="bg1"/>
                </a:solidFill>
                <a:latin typeface="+mj-lt"/>
              </a:rPr>
              <a:t>Delhi Airport Real Estate  </a:t>
            </a:r>
            <a:endParaRPr lang="en-GB" altLang="en-US" sz="1400" b="1" dirty="0">
              <a:solidFill>
                <a:schemeClr val="bg1"/>
              </a:solidFill>
              <a:latin typeface="+mj-lt"/>
            </a:endParaRPr>
          </a:p>
        </p:txBody>
      </p:sp>
      <p:sp>
        <p:nvSpPr>
          <p:cNvPr id="35846" name="Text Box 7"/>
          <p:cNvSpPr txBox="1">
            <a:spLocks noChangeArrowheads="1"/>
          </p:cNvSpPr>
          <p:nvPr/>
        </p:nvSpPr>
        <p:spPr bwMode="auto">
          <a:xfrm>
            <a:off x="2209215" y="2175079"/>
            <a:ext cx="3575245" cy="2325601"/>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7256" tIns="48628" rIns="97256" bIns="48628"/>
          <a:lstStyle>
            <a:lvl1pPr marL="231775" indent="-231775" defTabSz="958850" eaLnBrk="0" hangingPunct="0">
              <a:defRPr>
                <a:solidFill>
                  <a:schemeClr val="tx1"/>
                </a:solidFill>
                <a:latin typeface="Arial" pitchFamily="34" charset="0"/>
              </a:defRPr>
            </a:lvl1pPr>
            <a:lvl2pPr marL="742950" indent="-285750" defTabSz="958850" eaLnBrk="0" hangingPunct="0">
              <a:defRPr>
                <a:solidFill>
                  <a:schemeClr val="tx1"/>
                </a:solidFill>
                <a:latin typeface="Arial" pitchFamily="34" charset="0"/>
              </a:defRPr>
            </a:lvl2pPr>
            <a:lvl3pPr marL="1143000" indent="-228600" defTabSz="958850" eaLnBrk="0" hangingPunct="0">
              <a:defRPr>
                <a:solidFill>
                  <a:schemeClr val="tx1"/>
                </a:solidFill>
                <a:latin typeface="Arial" pitchFamily="34" charset="0"/>
              </a:defRPr>
            </a:lvl3pPr>
            <a:lvl4pPr marL="1600200" indent="-228600" defTabSz="958850" eaLnBrk="0" hangingPunct="0">
              <a:defRPr>
                <a:solidFill>
                  <a:schemeClr val="tx1"/>
                </a:solidFill>
                <a:latin typeface="Arial" pitchFamily="34" charset="0"/>
              </a:defRPr>
            </a:lvl4pPr>
            <a:lvl5pPr marL="2057400" indent="-228600" defTabSz="958850" eaLnBrk="0" hangingPunct="0">
              <a:defRPr>
                <a:solidFill>
                  <a:schemeClr val="tx1"/>
                </a:solidFill>
                <a:latin typeface="Arial" pitchFamily="34" charset="0"/>
              </a:defRPr>
            </a:lvl5pPr>
            <a:lvl6pPr marL="2514600" indent="-228600" defTabSz="958850" eaLnBrk="0" fontAlgn="base" hangingPunct="0">
              <a:spcBef>
                <a:spcPct val="0"/>
              </a:spcBef>
              <a:spcAft>
                <a:spcPct val="0"/>
              </a:spcAft>
              <a:defRPr>
                <a:solidFill>
                  <a:schemeClr val="tx1"/>
                </a:solidFill>
                <a:latin typeface="Arial" pitchFamily="34" charset="0"/>
              </a:defRPr>
            </a:lvl6pPr>
            <a:lvl7pPr marL="2971800" indent="-228600" defTabSz="958850" eaLnBrk="0" fontAlgn="base" hangingPunct="0">
              <a:spcBef>
                <a:spcPct val="0"/>
              </a:spcBef>
              <a:spcAft>
                <a:spcPct val="0"/>
              </a:spcAft>
              <a:defRPr>
                <a:solidFill>
                  <a:schemeClr val="tx1"/>
                </a:solidFill>
                <a:latin typeface="Arial" pitchFamily="34" charset="0"/>
              </a:defRPr>
            </a:lvl7pPr>
            <a:lvl8pPr marL="3429000" indent="-228600" defTabSz="958850" eaLnBrk="0" fontAlgn="base" hangingPunct="0">
              <a:spcBef>
                <a:spcPct val="0"/>
              </a:spcBef>
              <a:spcAft>
                <a:spcPct val="0"/>
              </a:spcAft>
              <a:defRPr>
                <a:solidFill>
                  <a:schemeClr val="tx1"/>
                </a:solidFill>
                <a:latin typeface="Arial" pitchFamily="34" charset="0"/>
              </a:defRPr>
            </a:lvl8pPr>
            <a:lvl9pPr marL="3886200" indent="-228600" defTabSz="95885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tx2"/>
              </a:buClr>
              <a:buSzPct val="75000"/>
              <a:buFont typeface="Wingdings" pitchFamily="2" charset="2"/>
              <a:buChar char="è"/>
            </a:pPr>
            <a:r>
              <a:rPr lang="en-GB" altLang="en-US" sz="1400" dirty="0" smtClean="0">
                <a:solidFill>
                  <a:schemeClr val="bg1"/>
                </a:solidFill>
                <a:latin typeface="+mj-lt"/>
              </a:rPr>
              <a:t>Company forecast </a:t>
            </a:r>
            <a:r>
              <a:rPr lang="en-GB" altLang="en-US" sz="1400" dirty="0" err="1" smtClean="0">
                <a:solidFill>
                  <a:schemeClr val="bg1"/>
                </a:solidFill>
                <a:latin typeface="+mj-lt"/>
              </a:rPr>
              <a:t>modeled</a:t>
            </a:r>
            <a:r>
              <a:rPr lang="en-GB" altLang="en-US" sz="1400" dirty="0" smtClean="0">
                <a:solidFill>
                  <a:schemeClr val="bg1"/>
                </a:solidFill>
                <a:latin typeface="+mj-lt"/>
              </a:rPr>
              <a:t> on the basis of  commercial terms in first round of monetization (45 acres) in 6 phases (last  phase beginning in FY14, bringing in the entire 250 acres) with 5.5% annual lease increment   </a:t>
            </a:r>
            <a:endParaRPr lang="en-GB" altLang="en-US" sz="1400" dirty="0">
              <a:solidFill>
                <a:schemeClr val="bg1"/>
              </a:solidFill>
              <a:latin typeface="+mj-lt"/>
            </a:endParaRPr>
          </a:p>
        </p:txBody>
      </p:sp>
      <p:sp>
        <p:nvSpPr>
          <p:cNvPr id="7" name="AutoShape 8"/>
          <p:cNvSpPr>
            <a:spLocks noChangeArrowheads="1"/>
          </p:cNvSpPr>
          <p:nvPr/>
        </p:nvSpPr>
        <p:spPr bwMode="auto">
          <a:xfrm>
            <a:off x="1991606" y="2155288"/>
            <a:ext cx="141849" cy="2196041"/>
          </a:xfrm>
          <a:prstGeom prst="rightArrow">
            <a:avLst>
              <a:gd name="adj1" fmla="val 50000"/>
              <a:gd name="adj2" fmla="val 28518"/>
            </a:avLst>
          </a:prstGeom>
          <a:solidFill>
            <a:srgbClr val="CC3300"/>
          </a:solidFill>
          <a:ln w="9525" algn="ctr">
            <a:solidFill>
              <a:schemeClr val="tx1"/>
            </a:solidFill>
            <a:miter lim="800000"/>
            <a:headEnd/>
            <a:tailEnd/>
          </a:ln>
          <a:effectLst>
            <a:outerShdw dist="35921" dir="2700000" algn="ctr" rotWithShape="0">
              <a:schemeClr val="bg2"/>
            </a:outerShdw>
          </a:effectLst>
        </p:spPr>
        <p:txBody>
          <a:bodyPr wrap="none" lIns="97256" tIns="48628" rIns="97256" bIns="48628" anchor="ctr"/>
          <a:lstStyle/>
          <a:p>
            <a:pPr algn="ctr">
              <a:defRPr/>
            </a:pPr>
            <a:endParaRPr lang="en-US" sz="1400">
              <a:latin typeface="+mj-lt"/>
            </a:endParaRPr>
          </a:p>
        </p:txBody>
      </p:sp>
      <p:sp>
        <p:nvSpPr>
          <p:cNvPr id="35848" name="Text Box 9"/>
          <p:cNvSpPr txBox="1">
            <a:spLocks noChangeArrowheads="1"/>
          </p:cNvSpPr>
          <p:nvPr/>
        </p:nvSpPr>
        <p:spPr bwMode="auto">
          <a:xfrm>
            <a:off x="298206" y="4664467"/>
            <a:ext cx="1642549" cy="1218990"/>
          </a:xfrm>
          <a:prstGeom prst="rect">
            <a:avLst/>
          </a:prstGeom>
          <a:solidFill>
            <a:srgbClr val="005DA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7256" tIns="48628" rIns="97256" bIns="48628" anchor="ctr"/>
          <a:lstStyle>
            <a:lvl1pPr defTabSz="958850" eaLnBrk="0" hangingPunct="0">
              <a:defRPr>
                <a:solidFill>
                  <a:schemeClr val="tx1"/>
                </a:solidFill>
                <a:latin typeface="Arial" pitchFamily="34" charset="0"/>
              </a:defRPr>
            </a:lvl1pPr>
            <a:lvl2pPr marL="742950" indent="-285750" defTabSz="958850" eaLnBrk="0" hangingPunct="0">
              <a:defRPr>
                <a:solidFill>
                  <a:schemeClr val="tx1"/>
                </a:solidFill>
                <a:latin typeface="Arial" pitchFamily="34" charset="0"/>
              </a:defRPr>
            </a:lvl2pPr>
            <a:lvl3pPr marL="1143000" indent="-228600" defTabSz="958850" eaLnBrk="0" hangingPunct="0">
              <a:defRPr>
                <a:solidFill>
                  <a:schemeClr val="tx1"/>
                </a:solidFill>
                <a:latin typeface="Arial" pitchFamily="34" charset="0"/>
              </a:defRPr>
            </a:lvl3pPr>
            <a:lvl4pPr marL="1600200" indent="-228600" defTabSz="958850" eaLnBrk="0" hangingPunct="0">
              <a:defRPr>
                <a:solidFill>
                  <a:schemeClr val="tx1"/>
                </a:solidFill>
                <a:latin typeface="Arial" pitchFamily="34" charset="0"/>
              </a:defRPr>
            </a:lvl4pPr>
            <a:lvl5pPr marL="2057400" indent="-228600" defTabSz="958850" eaLnBrk="0" hangingPunct="0">
              <a:defRPr>
                <a:solidFill>
                  <a:schemeClr val="tx1"/>
                </a:solidFill>
                <a:latin typeface="Arial" pitchFamily="34" charset="0"/>
              </a:defRPr>
            </a:lvl5pPr>
            <a:lvl6pPr marL="2514600" indent="-228600" defTabSz="958850" eaLnBrk="0" fontAlgn="base" hangingPunct="0">
              <a:spcBef>
                <a:spcPct val="0"/>
              </a:spcBef>
              <a:spcAft>
                <a:spcPct val="0"/>
              </a:spcAft>
              <a:defRPr>
                <a:solidFill>
                  <a:schemeClr val="tx1"/>
                </a:solidFill>
                <a:latin typeface="Arial" pitchFamily="34" charset="0"/>
              </a:defRPr>
            </a:lvl6pPr>
            <a:lvl7pPr marL="2971800" indent="-228600" defTabSz="958850" eaLnBrk="0" fontAlgn="base" hangingPunct="0">
              <a:spcBef>
                <a:spcPct val="0"/>
              </a:spcBef>
              <a:spcAft>
                <a:spcPct val="0"/>
              </a:spcAft>
              <a:defRPr>
                <a:solidFill>
                  <a:schemeClr val="tx1"/>
                </a:solidFill>
                <a:latin typeface="Arial" pitchFamily="34" charset="0"/>
              </a:defRPr>
            </a:lvl7pPr>
            <a:lvl8pPr marL="3429000" indent="-228600" defTabSz="958850" eaLnBrk="0" fontAlgn="base" hangingPunct="0">
              <a:spcBef>
                <a:spcPct val="0"/>
              </a:spcBef>
              <a:spcAft>
                <a:spcPct val="0"/>
              </a:spcAft>
              <a:defRPr>
                <a:solidFill>
                  <a:schemeClr val="tx1"/>
                </a:solidFill>
                <a:latin typeface="Arial" pitchFamily="34" charset="0"/>
              </a:defRPr>
            </a:lvl8pPr>
            <a:lvl9pPr marL="3886200" indent="-228600" defTabSz="958850" eaLnBrk="0" fontAlgn="base" hangingPunct="0">
              <a:spcBef>
                <a:spcPct val="0"/>
              </a:spcBef>
              <a:spcAft>
                <a:spcPct val="0"/>
              </a:spcAft>
              <a:defRPr>
                <a:solidFill>
                  <a:schemeClr val="tx1"/>
                </a:solidFill>
                <a:latin typeface="Arial" pitchFamily="34" charset="0"/>
              </a:defRPr>
            </a:lvl9pPr>
          </a:lstStyle>
          <a:p>
            <a:r>
              <a:rPr lang="en-GB" altLang="en-US" sz="1400" b="1" dirty="0" smtClean="0">
                <a:solidFill>
                  <a:schemeClr val="bg1"/>
                </a:solidFill>
                <a:latin typeface="+mj-lt"/>
              </a:rPr>
              <a:t>GHAIL Real Estate </a:t>
            </a:r>
            <a:endParaRPr lang="en-GB" altLang="en-US" sz="1400" b="1" dirty="0">
              <a:solidFill>
                <a:schemeClr val="bg1"/>
              </a:solidFill>
              <a:latin typeface="+mj-lt"/>
            </a:endParaRPr>
          </a:p>
        </p:txBody>
      </p:sp>
      <p:sp>
        <p:nvSpPr>
          <p:cNvPr id="10" name="Text Box 12"/>
          <p:cNvSpPr txBox="1">
            <a:spLocks noChangeArrowheads="1"/>
          </p:cNvSpPr>
          <p:nvPr/>
        </p:nvSpPr>
        <p:spPr bwMode="auto">
          <a:xfrm>
            <a:off x="305385" y="6084852"/>
            <a:ext cx="1642549" cy="950558"/>
          </a:xfrm>
          <a:prstGeom prst="rect">
            <a:avLst/>
          </a:prstGeom>
          <a:solidFill>
            <a:srgbClr val="005DA2"/>
          </a:solidFill>
          <a:ln w="9525" algn="ctr">
            <a:noFill/>
            <a:miter lim="800000"/>
            <a:headEnd/>
            <a:tailEnd/>
          </a:ln>
          <a:effectLst/>
        </p:spPr>
        <p:txBody>
          <a:bodyPr lIns="97256" tIns="48628" rIns="97256" bIns="48628" anchor="ctr"/>
          <a:lstStyle/>
          <a:p>
            <a:pPr defTabSz="1019833" eaLnBrk="0" hangingPunct="0">
              <a:defRPr/>
            </a:pPr>
            <a:r>
              <a:rPr lang="en-GB" sz="1400" b="1" dirty="0" smtClean="0">
                <a:solidFill>
                  <a:schemeClr val="bg1"/>
                </a:solidFill>
                <a:effectLst>
                  <a:outerShdw blurRad="38100" dist="38100" dir="2700000" algn="tl">
                    <a:srgbClr val="000000"/>
                  </a:outerShdw>
                </a:effectLst>
                <a:latin typeface="+mj-lt"/>
              </a:rPr>
              <a:t>Coal mines (Indonesia is a key driver, HEG at cost)  </a:t>
            </a:r>
            <a:endParaRPr lang="en-GB" sz="1400" b="1" dirty="0">
              <a:solidFill>
                <a:schemeClr val="bg1"/>
              </a:solidFill>
              <a:effectLst>
                <a:outerShdw blurRad="38100" dist="38100" dir="2700000" algn="tl">
                  <a:srgbClr val="000000"/>
                </a:outerShdw>
              </a:effectLst>
              <a:latin typeface="+mj-lt"/>
            </a:endParaRPr>
          </a:p>
        </p:txBody>
      </p:sp>
      <p:sp>
        <p:nvSpPr>
          <p:cNvPr id="35850" name="Text Box 18"/>
          <p:cNvSpPr txBox="1">
            <a:spLocks noChangeArrowheads="1"/>
          </p:cNvSpPr>
          <p:nvPr/>
        </p:nvSpPr>
        <p:spPr bwMode="auto">
          <a:xfrm>
            <a:off x="2212290" y="6084851"/>
            <a:ext cx="3575245" cy="950559"/>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7256" tIns="48628" rIns="97256" bIns="48628"/>
          <a:lstStyle>
            <a:lvl1pPr marL="241300" indent="-241300" defTabSz="958850" eaLnBrk="0" hangingPunct="0">
              <a:defRPr>
                <a:solidFill>
                  <a:schemeClr val="tx1"/>
                </a:solidFill>
                <a:latin typeface="Arial" pitchFamily="34" charset="0"/>
              </a:defRPr>
            </a:lvl1pPr>
            <a:lvl2pPr marL="742950" indent="-285750" defTabSz="958850" eaLnBrk="0" hangingPunct="0">
              <a:defRPr>
                <a:solidFill>
                  <a:schemeClr val="tx1"/>
                </a:solidFill>
                <a:latin typeface="Arial" pitchFamily="34" charset="0"/>
              </a:defRPr>
            </a:lvl2pPr>
            <a:lvl3pPr marL="1143000" indent="-228600" defTabSz="958850" eaLnBrk="0" hangingPunct="0">
              <a:defRPr>
                <a:solidFill>
                  <a:schemeClr val="tx1"/>
                </a:solidFill>
                <a:latin typeface="Arial" pitchFamily="34" charset="0"/>
              </a:defRPr>
            </a:lvl3pPr>
            <a:lvl4pPr marL="1600200" indent="-228600" defTabSz="958850" eaLnBrk="0" hangingPunct="0">
              <a:defRPr>
                <a:solidFill>
                  <a:schemeClr val="tx1"/>
                </a:solidFill>
                <a:latin typeface="Arial" pitchFamily="34" charset="0"/>
              </a:defRPr>
            </a:lvl4pPr>
            <a:lvl5pPr marL="2057400" indent="-228600" defTabSz="958850" eaLnBrk="0" hangingPunct="0">
              <a:defRPr>
                <a:solidFill>
                  <a:schemeClr val="tx1"/>
                </a:solidFill>
                <a:latin typeface="Arial" pitchFamily="34" charset="0"/>
              </a:defRPr>
            </a:lvl5pPr>
            <a:lvl6pPr marL="2514600" indent="-228600" defTabSz="958850" eaLnBrk="0" fontAlgn="base" hangingPunct="0">
              <a:spcBef>
                <a:spcPct val="0"/>
              </a:spcBef>
              <a:spcAft>
                <a:spcPct val="0"/>
              </a:spcAft>
              <a:defRPr>
                <a:solidFill>
                  <a:schemeClr val="tx1"/>
                </a:solidFill>
                <a:latin typeface="Arial" pitchFamily="34" charset="0"/>
              </a:defRPr>
            </a:lvl6pPr>
            <a:lvl7pPr marL="2971800" indent="-228600" defTabSz="958850" eaLnBrk="0" fontAlgn="base" hangingPunct="0">
              <a:spcBef>
                <a:spcPct val="0"/>
              </a:spcBef>
              <a:spcAft>
                <a:spcPct val="0"/>
              </a:spcAft>
              <a:defRPr>
                <a:solidFill>
                  <a:schemeClr val="tx1"/>
                </a:solidFill>
                <a:latin typeface="Arial" pitchFamily="34" charset="0"/>
              </a:defRPr>
            </a:lvl7pPr>
            <a:lvl8pPr marL="3429000" indent="-228600" defTabSz="958850" eaLnBrk="0" fontAlgn="base" hangingPunct="0">
              <a:spcBef>
                <a:spcPct val="0"/>
              </a:spcBef>
              <a:spcAft>
                <a:spcPct val="0"/>
              </a:spcAft>
              <a:defRPr>
                <a:solidFill>
                  <a:schemeClr val="tx1"/>
                </a:solidFill>
                <a:latin typeface="Arial" pitchFamily="34" charset="0"/>
              </a:defRPr>
            </a:lvl8pPr>
            <a:lvl9pPr marL="3886200" indent="-228600" defTabSz="95885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tx2"/>
              </a:buClr>
              <a:buSzPct val="75000"/>
              <a:buFont typeface="Wingdings" pitchFamily="2" charset="2"/>
              <a:buChar char="è"/>
            </a:pPr>
            <a:r>
              <a:rPr lang="en-GB" altLang="en-US" sz="1400" dirty="0" smtClean="0">
                <a:solidFill>
                  <a:schemeClr val="bg1"/>
                </a:solidFill>
                <a:latin typeface="+mj-lt"/>
              </a:rPr>
              <a:t>Based on cash flow from mining operations </a:t>
            </a:r>
            <a:endParaRPr lang="en-GB" altLang="en-US" sz="1400" dirty="0">
              <a:solidFill>
                <a:schemeClr val="bg1"/>
              </a:solidFill>
              <a:latin typeface="+mj-lt"/>
            </a:endParaRPr>
          </a:p>
        </p:txBody>
      </p:sp>
      <p:sp>
        <p:nvSpPr>
          <p:cNvPr id="35851" name="Text Box 7"/>
          <p:cNvSpPr txBox="1">
            <a:spLocks noChangeArrowheads="1"/>
          </p:cNvSpPr>
          <p:nvPr/>
        </p:nvSpPr>
        <p:spPr bwMode="auto">
          <a:xfrm>
            <a:off x="5960161" y="2175079"/>
            <a:ext cx="3792854" cy="2325601"/>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7256" tIns="48628" rIns="97256" bIns="48628"/>
          <a:lstStyle>
            <a:lvl1pPr marL="231775" indent="-231775" defTabSz="958850" eaLnBrk="0" hangingPunct="0">
              <a:defRPr>
                <a:solidFill>
                  <a:schemeClr val="tx1"/>
                </a:solidFill>
                <a:latin typeface="Arial" pitchFamily="34" charset="0"/>
              </a:defRPr>
            </a:lvl1pPr>
            <a:lvl2pPr marL="742950" indent="-285750" defTabSz="958850" eaLnBrk="0" hangingPunct="0">
              <a:defRPr>
                <a:solidFill>
                  <a:schemeClr val="tx1"/>
                </a:solidFill>
                <a:latin typeface="Arial" pitchFamily="34" charset="0"/>
              </a:defRPr>
            </a:lvl2pPr>
            <a:lvl3pPr marL="1143000" indent="-228600" defTabSz="958850" eaLnBrk="0" hangingPunct="0">
              <a:defRPr>
                <a:solidFill>
                  <a:schemeClr val="tx1"/>
                </a:solidFill>
                <a:latin typeface="Arial" pitchFamily="34" charset="0"/>
              </a:defRPr>
            </a:lvl3pPr>
            <a:lvl4pPr marL="1600200" indent="-228600" defTabSz="958850" eaLnBrk="0" hangingPunct="0">
              <a:defRPr>
                <a:solidFill>
                  <a:schemeClr val="tx1"/>
                </a:solidFill>
                <a:latin typeface="Arial" pitchFamily="34" charset="0"/>
              </a:defRPr>
            </a:lvl4pPr>
            <a:lvl5pPr marL="2057400" indent="-228600" defTabSz="958850" eaLnBrk="0" hangingPunct="0">
              <a:defRPr>
                <a:solidFill>
                  <a:schemeClr val="tx1"/>
                </a:solidFill>
                <a:latin typeface="Arial" pitchFamily="34" charset="0"/>
              </a:defRPr>
            </a:lvl5pPr>
            <a:lvl6pPr marL="2514600" indent="-228600" defTabSz="958850" eaLnBrk="0" fontAlgn="base" hangingPunct="0">
              <a:spcBef>
                <a:spcPct val="0"/>
              </a:spcBef>
              <a:spcAft>
                <a:spcPct val="0"/>
              </a:spcAft>
              <a:defRPr>
                <a:solidFill>
                  <a:schemeClr val="tx1"/>
                </a:solidFill>
                <a:latin typeface="Arial" pitchFamily="34" charset="0"/>
              </a:defRPr>
            </a:lvl6pPr>
            <a:lvl7pPr marL="2971800" indent="-228600" defTabSz="958850" eaLnBrk="0" fontAlgn="base" hangingPunct="0">
              <a:spcBef>
                <a:spcPct val="0"/>
              </a:spcBef>
              <a:spcAft>
                <a:spcPct val="0"/>
              </a:spcAft>
              <a:defRPr>
                <a:solidFill>
                  <a:schemeClr val="tx1"/>
                </a:solidFill>
                <a:latin typeface="Arial" pitchFamily="34" charset="0"/>
              </a:defRPr>
            </a:lvl7pPr>
            <a:lvl8pPr marL="3429000" indent="-228600" defTabSz="958850" eaLnBrk="0" fontAlgn="base" hangingPunct="0">
              <a:spcBef>
                <a:spcPct val="0"/>
              </a:spcBef>
              <a:spcAft>
                <a:spcPct val="0"/>
              </a:spcAft>
              <a:defRPr>
                <a:solidFill>
                  <a:schemeClr val="tx1"/>
                </a:solidFill>
                <a:latin typeface="Arial" pitchFamily="34" charset="0"/>
              </a:defRPr>
            </a:lvl8pPr>
            <a:lvl9pPr marL="3886200" indent="-228600" defTabSz="95885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tx2"/>
              </a:buClr>
              <a:buSzPct val="75000"/>
              <a:buFont typeface="Wingdings" pitchFamily="2" charset="2"/>
              <a:buChar char="è"/>
            </a:pPr>
            <a:r>
              <a:rPr lang="en-GB" altLang="en-US" sz="1400" dirty="0" smtClean="0">
                <a:solidFill>
                  <a:schemeClr val="bg1"/>
                </a:solidFill>
                <a:latin typeface="+mj-lt"/>
              </a:rPr>
              <a:t>Street model (A) assumes another 75 acres by FY14 </a:t>
            </a:r>
          </a:p>
          <a:p>
            <a:pPr eaLnBrk="1" hangingPunct="1">
              <a:spcBef>
                <a:spcPct val="20000"/>
              </a:spcBef>
              <a:buClr>
                <a:schemeClr val="tx2"/>
              </a:buClr>
              <a:buSzPct val="75000"/>
              <a:buFont typeface="Wingdings" pitchFamily="2" charset="2"/>
              <a:buChar char="è"/>
            </a:pPr>
            <a:r>
              <a:rPr lang="en-GB" altLang="en-US" sz="1400" dirty="0" smtClean="0">
                <a:solidFill>
                  <a:schemeClr val="bg1"/>
                </a:solidFill>
                <a:latin typeface="+mj-lt"/>
              </a:rPr>
              <a:t>Street model (E) factors in  Real estate monetization as a means of finance, essentially free deposit between beginning  and lend of lease periods (FY2066), assumes 60% of the remaining 215 acres to be  monetized over a  much longer period cumulatively 21.5 acres by FY12, 64.5 acres by FY14, 129 by FY18</a:t>
            </a:r>
            <a:endParaRPr lang="en-GB" altLang="en-US" sz="1400" dirty="0">
              <a:solidFill>
                <a:schemeClr val="bg1"/>
              </a:solidFill>
              <a:latin typeface="+mj-lt"/>
            </a:endParaRPr>
          </a:p>
        </p:txBody>
      </p:sp>
      <p:sp>
        <p:nvSpPr>
          <p:cNvPr id="35852" name="Text Box 18"/>
          <p:cNvSpPr txBox="1">
            <a:spLocks noChangeArrowheads="1"/>
          </p:cNvSpPr>
          <p:nvPr/>
        </p:nvSpPr>
        <p:spPr bwMode="auto">
          <a:xfrm>
            <a:off x="5963236" y="6084851"/>
            <a:ext cx="3792854" cy="950559"/>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7256" tIns="48628" rIns="97256" bIns="48628"/>
          <a:lstStyle>
            <a:lvl1pPr marL="231775" indent="-231775" defTabSz="958850" eaLnBrk="0" hangingPunct="0">
              <a:defRPr>
                <a:solidFill>
                  <a:schemeClr val="tx1"/>
                </a:solidFill>
                <a:latin typeface="Arial" pitchFamily="34" charset="0"/>
              </a:defRPr>
            </a:lvl1pPr>
            <a:lvl2pPr marL="742950" indent="-285750" defTabSz="958850" eaLnBrk="0" hangingPunct="0">
              <a:defRPr>
                <a:solidFill>
                  <a:schemeClr val="tx1"/>
                </a:solidFill>
                <a:latin typeface="Arial" pitchFamily="34" charset="0"/>
              </a:defRPr>
            </a:lvl2pPr>
            <a:lvl3pPr marL="1143000" indent="-228600" defTabSz="958850" eaLnBrk="0" hangingPunct="0">
              <a:defRPr>
                <a:solidFill>
                  <a:schemeClr val="tx1"/>
                </a:solidFill>
                <a:latin typeface="Arial" pitchFamily="34" charset="0"/>
              </a:defRPr>
            </a:lvl3pPr>
            <a:lvl4pPr marL="1600200" indent="-228600" defTabSz="958850" eaLnBrk="0" hangingPunct="0">
              <a:defRPr>
                <a:solidFill>
                  <a:schemeClr val="tx1"/>
                </a:solidFill>
                <a:latin typeface="Arial" pitchFamily="34" charset="0"/>
              </a:defRPr>
            </a:lvl4pPr>
            <a:lvl5pPr marL="2057400" indent="-228600" defTabSz="958850" eaLnBrk="0" hangingPunct="0">
              <a:defRPr>
                <a:solidFill>
                  <a:schemeClr val="tx1"/>
                </a:solidFill>
                <a:latin typeface="Arial" pitchFamily="34" charset="0"/>
              </a:defRPr>
            </a:lvl5pPr>
            <a:lvl6pPr marL="2514600" indent="-228600" defTabSz="958850" eaLnBrk="0" fontAlgn="base" hangingPunct="0">
              <a:spcBef>
                <a:spcPct val="0"/>
              </a:spcBef>
              <a:spcAft>
                <a:spcPct val="0"/>
              </a:spcAft>
              <a:defRPr>
                <a:solidFill>
                  <a:schemeClr val="tx1"/>
                </a:solidFill>
                <a:latin typeface="Arial" pitchFamily="34" charset="0"/>
              </a:defRPr>
            </a:lvl6pPr>
            <a:lvl7pPr marL="2971800" indent="-228600" defTabSz="958850" eaLnBrk="0" fontAlgn="base" hangingPunct="0">
              <a:spcBef>
                <a:spcPct val="0"/>
              </a:spcBef>
              <a:spcAft>
                <a:spcPct val="0"/>
              </a:spcAft>
              <a:defRPr>
                <a:solidFill>
                  <a:schemeClr val="tx1"/>
                </a:solidFill>
                <a:latin typeface="Arial" pitchFamily="34" charset="0"/>
              </a:defRPr>
            </a:lvl7pPr>
            <a:lvl8pPr marL="3429000" indent="-228600" defTabSz="958850" eaLnBrk="0" fontAlgn="base" hangingPunct="0">
              <a:spcBef>
                <a:spcPct val="0"/>
              </a:spcBef>
              <a:spcAft>
                <a:spcPct val="0"/>
              </a:spcAft>
              <a:defRPr>
                <a:solidFill>
                  <a:schemeClr val="tx1"/>
                </a:solidFill>
                <a:latin typeface="Arial" pitchFamily="34" charset="0"/>
              </a:defRPr>
            </a:lvl8pPr>
            <a:lvl9pPr marL="3886200" indent="-228600" defTabSz="958850" eaLnBrk="0" fontAlgn="base" hangingPunct="0">
              <a:spcBef>
                <a:spcPct val="0"/>
              </a:spcBef>
              <a:spcAft>
                <a:spcPct val="0"/>
              </a:spcAft>
              <a:defRPr>
                <a:solidFill>
                  <a:schemeClr val="tx1"/>
                </a:solidFill>
                <a:latin typeface="Arial" pitchFamily="34" charset="0"/>
              </a:defRPr>
            </a:lvl9pPr>
          </a:lstStyle>
          <a:p>
            <a:pPr algn="just" eaLnBrk="1" hangingPunct="1">
              <a:spcBef>
                <a:spcPct val="20000"/>
              </a:spcBef>
              <a:buClr>
                <a:schemeClr val="tx2"/>
              </a:buClr>
              <a:buSzPct val="75000"/>
              <a:buFont typeface="Wingdings" pitchFamily="2" charset="2"/>
              <a:buChar char="è"/>
            </a:pPr>
            <a:r>
              <a:rPr lang="en-GB" altLang="en-US" sz="1400" dirty="0" smtClean="0">
                <a:solidFill>
                  <a:schemeClr val="bg1"/>
                </a:solidFill>
                <a:latin typeface="+mj-lt"/>
              </a:rPr>
              <a:t>Based on approximate “at cost” value with possible haircuts for execution delay </a:t>
            </a:r>
            <a:endParaRPr lang="en-GB" altLang="en-US" sz="1400" dirty="0">
              <a:solidFill>
                <a:schemeClr val="bg1"/>
              </a:solidFill>
              <a:latin typeface="+mj-lt"/>
            </a:endParaRPr>
          </a:p>
        </p:txBody>
      </p:sp>
      <p:sp>
        <p:nvSpPr>
          <p:cNvPr id="35853" name="Text Box 7"/>
          <p:cNvSpPr txBox="1">
            <a:spLocks noChangeArrowheads="1"/>
          </p:cNvSpPr>
          <p:nvPr/>
        </p:nvSpPr>
        <p:spPr bwMode="auto">
          <a:xfrm>
            <a:off x="2205111" y="4664466"/>
            <a:ext cx="3575245" cy="1218991"/>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7256" tIns="48628" rIns="97256" bIns="48628"/>
          <a:lstStyle>
            <a:lvl1pPr marL="231775" indent="-231775" defTabSz="958850" eaLnBrk="0" hangingPunct="0">
              <a:defRPr>
                <a:solidFill>
                  <a:schemeClr val="tx1"/>
                </a:solidFill>
                <a:latin typeface="Arial" pitchFamily="34" charset="0"/>
              </a:defRPr>
            </a:lvl1pPr>
            <a:lvl2pPr marL="742950" indent="-285750" defTabSz="958850" eaLnBrk="0" hangingPunct="0">
              <a:defRPr>
                <a:solidFill>
                  <a:schemeClr val="tx1"/>
                </a:solidFill>
                <a:latin typeface="Arial" pitchFamily="34" charset="0"/>
              </a:defRPr>
            </a:lvl2pPr>
            <a:lvl3pPr marL="1143000" indent="-228600" defTabSz="958850" eaLnBrk="0" hangingPunct="0">
              <a:defRPr>
                <a:solidFill>
                  <a:schemeClr val="tx1"/>
                </a:solidFill>
                <a:latin typeface="Arial" pitchFamily="34" charset="0"/>
              </a:defRPr>
            </a:lvl3pPr>
            <a:lvl4pPr marL="1600200" indent="-228600" defTabSz="958850" eaLnBrk="0" hangingPunct="0">
              <a:defRPr>
                <a:solidFill>
                  <a:schemeClr val="tx1"/>
                </a:solidFill>
                <a:latin typeface="Arial" pitchFamily="34" charset="0"/>
              </a:defRPr>
            </a:lvl4pPr>
            <a:lvl5pPr marL="2057400" indent="-228600" defTabSz="958850" eaLnBrk="0" hangingPunct="0">
              <a:defRPr>
                <a:solidFill>
                  <a:schemeClr val="tx1"/>
                </a:solidFill>
                <a:latin typeface="Arial" pitchFamily="34" charset="0"/>
              </a:defRPr>
            </a:lvl5pPr>
            <a:lvl6pPr marL="2514600" indent="-228600" defTabSz="958850" eaLnBrk="0" fontAlgn="base" hangingPunct="0">
              <a:spcBef>
                <a:spcPct val="0"/>
              </a:spcBef>
              <a:spcAft>
                <a:spcPct val="0"/>
              </a:spcAft>
              <a:defRPr>
                <a:solidFill>
                  <a:schemeClr val="tx1"/>
                </a:solidFill>
                <a:latin typeface="Arial" pitchFamily="34" charset="0"/>
              </a:defRPr>
            </a:lvl6pPr>
            <a:lvl7pPr marL="2971800" indent="-228600" defTabSz="958850" eaLnBrk="0" fontAlgn="base" hangingPunct="0">
              <a:spcBef>
                <a:spcPct val="0"/>
              </a:spcBef>
              <a:spcAft>
                <a:spcPct val="0"/>
              </a:spcAft>
              <a:defRPr>
                <a:solidFill>
                  <a:schemeClr val="tx1"/>
                </a:solidFill>
                <a:latin typeface="Arial" pitchFamily="34" charset="0"/>
              </a:defRPr>
            </a:lvl7pPr>
            <a:lvl8pPr marL="3429000" indent="-228600" defTabSz="958850" eaLnBrk="0" fontAlgn="base" hangingPunct="0">
              <a:spcBef>
                <a:spcPct val="0"/>
              </a:spcBef>
              <a:spcAft>
                <a:spcPct val="0"/>
              </a:spcAft>
              <a:defRPr>
                <a:solidFill>
                  <a:schemeClr val="tx1"/>
                </a:solidFill>
                <a:latin typeface="Arial" pitchFamily="34" charset="0"/>
              </a:defRPr>
            </a:lvl8pPr>
            <a:lvl9pPr marL="3886200" indent="-228600" defTabSz="95885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chemeClr val="tx2"/>
              </a:buClr>
              <a:buSzPct val="75000"/>
              <a:buFont typeface="Wingdings" pitchFamily="2" charset="2"/>
              <a:buChar char="è"/>
            </a:pPr>
            <a:r>
              <a:rPr lang="en-GB" altLang="en-US" sz="1400" dirty="0" smtClean="0">
                <a:solidFill>
                  <a:schemeClr val="bg1"/>
                </a:solidFill>
                <a:latin typeface="+mj-lt"/>
              </a:rPr>
              <a:t>1600 acres monetized up to FY19  with a mix of rates based on SEZ type – aviation / non – aviation, processing/ non processing   </a:t>
            </a:r>
            <a:endParaRPr lang="en-GB" altLang="en-US" sz="1400" dirty="0">
              <a:solidFill>
                <a:schemeClr val="bg1"/>
              </a:solidFill>
              <a:latin typeface="+mj-lt"/>
            </a:endParaRPr>
          </a:p>
        </p:txBody>
      </p:sp>
      <p:sp>
        <p:nvSpPr>
          <p:cNvPr id="35854" name="Text Box 7"/>
          <p:cNvSpPr txBox="1">
            <a:spLocks noChangeArrowheads="1"/>
          </p:cNvSpPr>
          <p:nvPr/>
        </p:nvSpPr>
        <p:spPr bwMode="auto">
          <a:xfrm>
            <a:off x="5956057" y="4664466"/>
            <a:ext cx="3792854" cy="1218991"/>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7256" tIns="48628" rIns="97256" bIns="48628"/>
          <a:lstStyle>
            <a:lvl1pPr marL="231775" indent="-231775" defTabSz="958850" eaLnBrk="0" hangingPunct="0">
              <a:defRPr>
                <a:solidFill>
                  <a:schemeClr val="tx1"/>
                </a:solidFill>
                <a:latin typeface="Arial" pitchFamily="34" charset="0"/>
              </a:defRPr>
            </a:lvl1pPr>
            <a:lvl2pPr marL="742950" indent="-285750" defTabSz="958850" eaLnBrk="0" hangingPunct="0">
              <a:defRPr>
                <a:solidFill>
                  <a:schemeClr val="tx1"/>
                </a:solidFill>
                <a:latin typeface="Arial" pitchFamily="34" charset="0"/>
              </a:defRPr>
            </a:lvl2pPr>
            <a:lvl3pPr marL="1143000" indent="-228600" defTabSz="958850" eaLnBrk="0" hangingPunct="0">
              <a:defRPr>
                <a:solidFill>
                  <a:schemeClr val="tx1"/>
                </a:solidFill>
                <a:latin typeface="Arial" pitchFamily="34" charset="0"/>
              </a:defRPr>
            </a:lvl3pPr>
            <a:lvl4pPr marL="1600200" indent="-228600" defTabSz="958850" eaLnBrk="0" hangingPunct="0">
              <a:defRPr>
                <a:solidFill>
                  <a:schemeClr val="tx1"/>
                </a:solidFill>
                <a:latin typeface="Arial" pitchFamily="34" charset="0"/>
              </a:defRPr>
            </a:lvl4pPr>
            <a:lvl5pPr marL="2057400" indent="-228600" defTabSz="958850" eaLnBrk="0" hangingPunct="0">
              <a:defRPr>
                <a:solidFill>
                  <a:schemeClr val="tx1"/>
                </a:solidFill>
                <a:latin typeface="Arial" pitchFamily="34" charset="0"/>
              </a:defRPr>
            </a:lvl5pPr>
            <a:lvl6pPr marL="2514600" indent="-228600" defTabSz="958850" eaLnBrk="0" fontAlgn="base" hangingPunct="0">
              <a:spcBef>
                <a:spcPct val="0"/>
              </a:spcBef>
              <a:spcAft>
                <a:spcPct val="0"/>
              </a:spcAft>
              <a:defRPr>
                <a:solidFill>
                  <a:schemeClr val="tx1"/>
                </a:solidFill>
                <a:latin typeface="Arial" pitchFamily="34" charset="0"/>
              </a:defRPr>
            </a:lvl6pPr>
            <a:lvl7pPr marL="2971800" indent="-228600" defTabSz="958850" eaLnBrk="0" fontAlgn="base" hangingPunct="0">
              <a:spcBef>
                <a:spcPct val="0"/>
              </a:spcBef>
              <a:spcAft>
                <a:spcPct val="0"/>
              </a:spcAft>
              <a:defRPr>
                <a:solidFill>
                  <a:schemeClr val="tx1"/>
                </a:solidFill>
                <a:latin typeface="Arial" pitchFamily="34" charset="0"/>
              </a:defRPr>
            </a:lvl7pPr>
            <a:lvl8pPr marL="3429000" indent="-228600" defTabSz="958850" eaLnBrk="0" fontAlgn="base" hangingPunct="0">
              <a:spcBef>
                <a:spcPct val="0"/>
              </a:spcBef>
              <a:spcAft>
                <a:spcPct val="0"/>
              </a:spcAft>
              <a:defRPr>
                <a:solidFill>
                  <a:schemeClr val="tx1"/>
                </a:solidFill>
                <a:latin typeface="Arial" pitchFamily="34" charset="0"/>
              </a:defRPr>
            </a:lvl8pPr>
            <a:lvl9pPr marL="3886200" indent="-228600" defTabSz="958850" eaLnBrk="0" fontAlgn="base" hangingPunct="0">
              <a:spcBef>
                <a:spcPct val="0"/>
              </a:spcBef>
              <a:spcAft>
                <a:spcPct val="0"/>
              </a:spcAft>
              <a:defRPr>
                <a:solidFill>
                  <a:schemeClr val="tx1"/>
                </a:solidFill>
                <a:latin typeface="Arial" pitchFamily="34" charset="0"/>
              </a:defRPr>
            </a:lvl9pPr>
          </a:lstStyle>
          <a:p>
            <a:pPr algn="just" eaLnBrk="1" hangingPunct="1">
              <a:spcBef>
                <a:spcPct val="20000"/>
              </a:spcBef>
              <a:buClr>
                <a:schemeClr val="tx2"/>
              </a:buClr>
              <a:buSzPct val="75000"/>
              <a:buFont typeface="Wingdings" pitchFamily="2" charset="2"/>
              <a:buChar char="è"/>
            </a:pPr>
            <a:r>
              <a:rPr lang="en-GB" altLang="en-US" sz="1400" dirty="0" smtClean="0">
                <a:solidFill>
                  <a:schemeClr val="bg1"/>
                </a:solidFill>
                <a:latin typeface="+mj-lt"/>
              </a:rPr>
              <a:t>Street model (A) assumes development of 1000 acres over a 7 year period, tying into a DCF based valuation of INR 26 million per acre  </a:t>
            </a:r>
          </a:p>
          <a:p>
            <a:pPr algn="just" eaLnBrk="1" hangingPunct="1">
              <a:spcBef>
                <a:spcPct val="20000"/>
              </a:spcBef>
              <a:buClr>
                <a:schemeClr val="tx2"/>
              </a:buClr>
              <a:buSzPct val="75000"/>
              <a:buFont typeface="Wingdings" pitchFamily="2" charset="2"/>
              <a:buChar char="è"/>
            </a:pPr>
            <a:r>
              <a:rPr lang="en-GB" altLang="en-US" sz="1400" dirty="0" smtClean="0">
                <a:solidFill>
                  <a:schemeClr val="bg1"/>
                </a:solidFill>
                <a:latin typeface="+mj-lt"/>
              </a:rPr>
              <a:t>Street model (E) </a:t>
            </a:r>
            <a:endParaRPr lang="en-GB" altLang="en-US" sz="1400" dirty="0">
              <a:solidFill>
                <a:schemeClr val="bg1"/>
              </a:solidFill>
              <a:latin typeface="+mj-lt"/>
            </a:endParaRPr>
          </a:p>
        </p:txBody>
      </p:sp>
      <p:sp>
        <p:nvSpPr>
          <p:cNvPr id="35855" name="Text Box 5"/>
          <p:cNvSpPr txBox="1">
            <a:spLocks noChangeArrowheads="1"/>
          </p:cNvSpPr>
          <p:nvPr/>
        </p:nvSpPr>
        <p:spPr bwMode="auto">
          <a:xfrm>
            <a:off x="5998566" y="1622932"/>
            <a:ext cx="3792854" cy="381423"/>
          </a:xfrm>
          <a:prstGeom prst="rect">
            <a:avLst/>
          </a:prstGeom>
          <a:solidFill>
            <a:srgbClr val="49496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7256" tIns="48628" rIns="97256" bIns="48628"/>
          <a:lstStyle>
            <a:lvl1pPr defTabSz="958850" eaLnBrk="0" hangingPunct="0">
              <a:defRPr>
                <a:solidFill>
                  <a:schemeClr val="tx1"/>
                </a:solidFill>
                <a:latin typeface="Arial" pitchFamily="34" charset="0"/>
              </a:defRPr>
            </a:lvl1pPr>
            <a:lvl2pPr marL="742950" indent="-285750" defTabSz="958850" eaLnBrk="0" hangingPunct="0">
              <a:defRPr>
                <a:solidFill>
                  <a:schemeClr val="tx1"/>
                </a:solidFill>
                <a:latin typeface="Arial" pitchFamily="34" charset="0"/>
              </a:defRPr>
            </a:lvl2pPr>
            <a:lvl3pPr marL="1143000" indent="-228600" defTabSz="958850" eaLnBrk="0" hangingPunct="0">
              <a:defRPr>
                <a:solidFill>
                  <a:schemeClr val="tx1"/>
                </a:solidFill>
                <a:latin typeface="Arial" pitchFamily="34" charset="0"/>
              </a:defRPr>
            </a:lvl3pPr>
            <a:lvl4pPr marL="1600200" indent="-228600" defTabSz="958850" eaLnBrk="0" hangingPunct="0">
              <a:defRPr>
                <a:solidFill>
                  <a:schemeClr val="tx1"/>
                </a:solidFill>
                <a:latin typeface="Arial" pitchFamily="34" charset="0"/>
              </a:defRPr>
            </a:lvl4pPr>
            <a:lvl5pPr marL="2057400" indent="-228600" defTabSz="958850" eaLnBrk="0" hangingPunct="0">
              <a:defRPr>
                <a:solidFill>
                  <a:schemeClr val="tx1"/>
                </a:solidFill>
                <a:latin typeface="Arial" pitchFamily="34" charset="0"/>
              </a:defRPr>
            </a:lvl5pPr>
            <a:lvl6pPr marL="2514600" indent="-228600" defTabSz="958850" eaLnBrk="0" fontAlgn="base" hangingPunct="0">
              <a:spcBef>
                <a:spcPct val="0"/>
              </a:spcBef>
              <a:spcAft>
                <a:spcPct val="0"/>
              </a:spcAft>
              <a:defRPr>
                <a:solidFill>
                  <a:schemeClr val="tx1"/>
                </a:solidFill>
                <a:latin typeface="Arial" pitchFamily="34" charset="0"/>
              </a:defRPr>
            </a:lvl6pPr>
            <a:lvl7pPr marL="2971800" indent="-228600" defTabSz="958850" eaLnBrk="0" fontAlgn="base" hangingPunct="0">
              <a:spcBef>
                <a:spcPct val="0"/>
              </a:spcBef>
              <a:spcAft>
                <a:spcPct val="0"/>
              </a:spcAft>
              <a:defRPr>
                <a:solidFill>
                  <a:schemeClr val="tx1"/>
                </a:solidFill>
                <a:latin typeface="Arial" pitchFamily="34" charset="0"/>
              </a:defRPr>
            </a:lvl7pPr>
            <a:lvl8pPr marL="3429000" indent="-228600" defTabSz="958850" eaLnBrk="0" fontAlgn="base" hangingPunct="0">
              <a:spcBef>
                <a:spcPct val="0"/>
              </a:spcBef>
              <a:spcAft>
                <a:spcPct val="0"/>
              </a:spcAft>
              <a:defRPr>
                <a:solidFill>
                  <a:schemeClr val="tx1"/>
                </a:solidFill>
                <a:latin typeface="Arial" pitchFamily="34" charset="0"/>
              </a:defRPr>
            </a:lvl8pPr>
            <a:lvl9pPr marL="3886200" indent="-228600" defTabSz="958850" eaLnBrk="0" fontAlgn="base" hangingPunct="0">
              <a:spcBef>
                <a:spcPct val="0"/>
              </a:spcBef>
              <a:spcAft>
                <a:spcPct val="0"/>
              </a:spcAft>
              <a:defRPr>
                <a:solidFill>
                  <a:schemeClr val="tx1"/>
                </a:solidFill>
                <a:latin typeface="Arial" pitchFamily="34" charset="0"/>
              </a:defRPr>
            </a:lvl9pPr>
          </a:lstStyle>
          <a:p>
            <a:pPr algn="ctr"/>
            <a:r>
              <a:rPr lang="en-GB" altLang="en-US" sz="1400" b="1" dirty="0" smtClean="0">
                <a:solidFill>
                  <a:schemeClr val="bg1"/>
                </a:solidFill>
                <a:latin typeface="+mj-lt"/>
              </a:rPr>
              <a:t>Key street assumptions </a:t>
            </a:r>
            <a:endParaRPr lang="en-GB" altLang="en-US" sz="1400" b="1" dirty="0">
              <a:solidFill>
                <a:schemeClr val="bg1"/>
              </a:solidFill>
              <a:latin typeface="+mj-lt"/>
            </a:endParaRPr>
          </a:p>
        </p:txBody>
      </p:sp>
      <p:sp>
        <p:nvSpPr>
          <p:cNvPr id="2" name="AutoShape 8"/>
          <p:cNvSpPr>
            <a:spLocks noChangeArrowheads="1"/>
          </p:cNvSpPr>
          <p:nvPr/>
        </p:nvSpPr>
        <p:spPr bwMode="auto">
          <a:xfrm>
            <a:off x="2006976" y="4577688"/>
            <a:ext cx="141849" cy="1343977"/>
          </a:xfrm>
          <a:prstGeom prst="rightArrow">
            <a:avLst>
              <a:gd name="adj1" fmla="val 50000"/>
              <a:gd name="adj2" fmla="val 28518"/>
            </a:avLst>
          </a:prstGeom>
          <a:solidFill>
            <a:srgbClr val="CC3300"/>
          </a:solidFill>
          <a:ln w="9525" algn="ctr">
            <a:solidFill>
              <a:schemeClr val="tx1"/>
            </a:solidFill>
            <a:miter lim="800000"/>
            <a:headEnd/>
            <a:tailEnd/>
          </a:ln>
          <a:effectLst>
            <a:outerShdw dist="35921" dir="2700000" algn="ctr" rotWithShape="0">
              <a:schemeClr val="bg2"/>
            </a:outerShdw>
          </a:effectLst>
        </p:spPr>
        <p:txBody>
          <a:bodyPr wrap="none" lIns="97256" tIns="48628" rIns="97256" bIns="48628" anchor="ctr"/>
          <a:lstStyle/>
          <a:p>
            <a:pPr algn="ctr">
              <a:defRPr/>
            </a:pPr>
            <a:endParaRPr lang="en-US" sz="1400">
              <a:latin typeface="+mj-lt"/>
            </a:endParaRPr>
          </a:p>
        </p:txBody>
      </p:sp>
      <p:sp>
        <p:nvSpPr>
          <p:cNvPr id="3" name="AutoShape 8"/>
          <p:cNvSpPr>
            <a:spLocks noChangeArrowheads="1"/>
          </p:cNvSpPr>
          <p:nvPr/>
        </p:nvSpPr>
        <p:spPr bwMode="auto">
          <a:xfrm>
            <a:off x="1994681" y="5960070"/>
            <a:ext cx="141849" cy="1263015"/>
          </a:xfrm>
          <a:prstGeom prst="rightArrow">
            <a:avLst>
              <a:gd name="adj1" fmla="val 50000"/>
              <a:gd name="adj2" fmla="val 28518"/>
            </a:avLst>
          </a:prstGeom>
          <a:solidFill>
            <a:srgbClr val="CC3300"/>
          </a:solidFill>
          <a:ln w="9525" algn="ctr">
            <a:solidFill>
              <a:schemeClr val="tx1"/>
            </a:solidFill>
            <a:miter lim="800000"/>
            <a:headEnd/>
            <a:tailEnd/>
          </a:ln>
          <a:effectLst>
            <a:outerShdw dist="35921" dir="2700000" algn="ctr" rotWithShape="0">
              <a:schemeClr val="bg2"/>
            </a:outerShdw>
          </a:effectLst>
        </p:spPr>
        <p:txBody>
          <a:bodyPr wrap="none" lIns="97256" tIns="48628" rIns="97256" bIns="48628" anchor="ctr"/>
          <a:lstStyle/>
          <a:p>
            <a:pPr algn="ctr">
              <a:defRPr/>
            </a:pPr>
            <a:endParaRPr lang="en-US" sz="1400">
              <a:latin typeface="+mj-lt"/>
            </a:endParaRPr>
          </a:p>
        </p:txBody>
      </p:sp>
    </p:spTree>
    <p:custDataLst>
      <p:tags r:id="rId1"/>
    </p:custDataLst>
    <p:extLst>
      <p:ext uri="{BB962C8B-B14F-4D97-AF65-F5344CB8AC3E}">
        <p14:creationId xmlns:p14="http://schemas.microsoft.com/office/powerpoint/2010/main" val="1613830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id" hidden="1"/>
          <p:cNvGrpSpPr/>
          <p:nvPr>
            <p:custDataLst>
              <p:tags r:id="rId2"/>
            </p:custDataLst>
          </p:nvPr>
        </p:nvGrpSpPr>
        <p:grpSpPr>
          <a:xfrm>
            <a:off x="530352" y="612648"/>
            <a:ext cx="8997696" cy="6848856"/>
            <a:chOff x="530352" y="612648"/>
            <a:chExt cx="8997696" cy="6848856"/>
          </a:xfrm>
        </p:grpSpPr>
        <p:grpSp>
          <p:nvGrpSpPr>
            <p:cNvPr id="53" name="Group 52" hidden="1"/>
            <p:cNvGrpSpPr/>
            <p:nvPr userDrawn="1"/>
          </p:nvGrpSpPr>
          <p:grpSpPr>
            <a:xfrm>
              <a:off x="530352" y="7159752"/>
              <a:ext cx="8997696" cy="301752"/>
              <a:chOff x="530352" y="7159752"/>
              <a:chExt cx="8997696" cy="301752"/>
            </a:xfrm>
          </p:grpSpPr>
          <p:sp>
            <p:nvSpPr>
              <p:cNvPr id="10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4" name="Group 53" hidden="1"/>
            <p:cNvGrpSpPr/>
            <p:nvPr userDrawn="1"/>
          </p:nvGrpSpPr>
          <p:grpSpPr>
            <a:xfrm>
              <a:off x="530352" y="1066800"/>
              <a:ext cx="8997696" cy="835152"/>
              <a:chOff x="530352" y="1066800"/>
              <a:chExt cx="8997696" cy="835152"/>
            </a:xfrm>
          </p:grpSpPr>
          <p:sp>
            <p:nvSpPr>
              <p:cNvPr id="9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9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56" name="Group 600" hidden="1"/>
            <p:cNvGrpSpPr/>
            <p:nvPr userDrawn="1"/>
          </p:nvGrpSpPr>
          <p:grpSpPr>
            <a:xfrm>
              <a:off x="533400" y="6245352"/>
              <a:ext cx="8994648" cy="688848"/>
              <a:chOff x="533400" y="6013704"/>
              <a:chExt cx="8994648" cy="688848"/>
            </a:xfrm>
          </p:grpSpPr>
          <p:sp>
            <p:nvSpPr>
              <p:cNvPr id="9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57" name="Group 500" hidden="1"/>
            <p:cNvGrpSpPr/>
            <p:nvPr userDrawn="1"/>
          </p:nvGrpSpPr>
          <p:grpSpPr>
            <a:xfrm>
              <a:off x="533400" y="5407152"/>
              <a:ext cx="8994648" cy="688848"/>
              <a:chOff x="533400" y="5026152"/>
              <a:chExt cx="8994648" cy="688848"/>
            </a:xfrm>
          </p:grpSpPr>
          <p:sp>
            <p:nvSpPr>
              <p:cNvPr id="8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58" name="Group 400" hidden="1"/>
            <p:cNvGrpSpPr/>
            <p:nvPr userDrawn="1"/>
          </p:nvGrpSpPr>
          <p:grpSpPr>
            <a:xfrm>
              <a:off x="533400" y="4568952"/>
              <a:ext cx="8994648" cy="688848"/>
              <a:chOff x="533400" y="4038600"/>
              <a:chExt cx="8994648" cy="688848"/>
            </a:xfrm>
          </p:grpSpPr>
          <p:sp>
            <p:nvSpPr>
              <p:cNvPr id="8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59" name="Group 300" hidden="1"/>
            <p:cNvGrpSpPr/>
            <p:nvPr userDrawn="1"/>
          </p:nvGrpSpPr>
          <p:grpSpPr>
            <a:xfrm>
              <a:off x="533400" y="3730752"/>
              <a:ext cx="8994648" cy="688848"/>
              <a:chOff x="533400" y="3041904"/>
              <a:chExt cx="8994648" cy="688848"/>
            </a:xfrm>
          </p:grpSpPr>
          <p:sp>
            <p:nvSpPr>
              <p:cNvPr id="7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0" name="Group 200" hidden="1"/>
            <p:cNvGrpSpPr/>
            <p:nvPr userDrawn="1"/>
          </p:nvGrpSpPr>
          <p:grpSpPr>
            <a:xfrm>
              <a:off x="533400" y="2892552"/>
              <a:ext cx="8994648" cy="688848"/>
              <a:chOff x="533400" y="1066800"/>
              <a:chExt cx="8994648" cy="688848"/>
            </a:xfrm>
          </p:grpSpPr>
          <p:sp>
            <p:nvSpPr>
              <p:cNvPr id="6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1" name="Group 100" hidden="1"/>
            <p:cNvGrpSpPr/>
            <p:nvPr userDrawn="1"/>
          </p:nvGrpSpPr>
          <p:grpSpPr>
            <a:xfrm>
              <a:off x="533400" y="2054352"/>
              <a:ext cx="8994648" cy="688848"/>
              <a:chOff x="533400" y="2054352"/>
              <a:chExt cx="8994648" cy="688848"/>
            </a:xfrm>
          </p:grpSpPr>
          <p:sp>
            <p:nvSpPr>
              <p:cNvPr id="6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dirty="0" smtClean="0"/>
              <a:t>Beyond Debt &amp; Equity </a:t>
            </a:r>
            <a:endParaRPr lang="en-GB" dirty="0"/>
          </a:p>
        </p:txBody>
      </p:sp>
      <p:sp>
        <p:nvSpPr>
          <p:cNvPr id="51" name="TextBox 50"/>
          <p:cNvSpPr txBox="1"/>
          <p:nvPr/>
        </p:nvSpPr>
        <p:spPr>
          <a:xfrm>
            <a:off x="382195" y="3048000"/>
            <a:ext cx="9261068" cy="1455730"/>
          </a:xfrm>
          <a:prstGeom prst="rect">
            <a:avLst/>
          </a:prstGeom>
          <a:solidFill>
            <a:schemeClr val="accent5"/>
          </a:solidFill>
          <a:ln>
            <a:noFill/>
          </a:ln>
        </p:spPr>
        <p:txBody>
          <a:bodyPr wrap="none" lIns="45720" tIns="0" rIns="0" bIns="0" rtlCol="0" anchor="ctr">
            <a:noAutofit/>
          </a:bodyPr>
          <a:lstStyle/>
          <a:p>
            <a:pPr indent="-274320" algn="ctr"/>
            <a:r>
              <a:rPr lang="en-GB" sz="4000" b="1" i="1" dirty="0" smtClean="0">
                <a:solidFill>
                  <a:schemeClr val="bg1"/>
                </a:solidFill>
                <a:latin typeface="Georgia" pitchFamily="18" charset="0"/>
                <a:cs typeface="Arial" pitchFamily="34" charset="0"/>
              </a:rPr>
              <a:t>Real Estate  </a:t>
            </a:r>
          </a:p>
        </p:txBody>
      </p:sp>
    </p:spTree>
    <p:custDataLst>
      <p:tags r:id="rId1"/>
    </p:custDataLst>
    <p:extLst>
      <p:ext uri="{BB962C8B-B14F-4D97-AF65-F5344CB8AC3E}">
        <p14:creationId xmlns:p14="http://schemas.microsoft.com/office/powerpoint/2010/main" val="31974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id" hidden="1"/>
          <p:cNvGrpSpPr/>
          <p:nvPr>
            <p:custDataLst>
              <p:tags r:id="rId2"/>
            </p:custDataLst>
          </p:nvPr>
        </p:nvGrpSpPr>
        <p:grpSpPr>
          <a:xfrm>
            <a:off x="530352" y="612648"/>
            <a:ext cx="8997696" cy="6848856"/>
            <a:chOff x="530352" y="612648"/>
            <a:chExt cx="8997696" cy="6848856"/>
          </a:xfrm>
        </p:grpSpPr>
        <p:grpSp>
          <p:nvGrpSpPr>
            <p:cNvPr id="57" name="Group 56" hidden="1"/>
            <p:cNvGrpSpPr/>
            <p:nvPr userDrawn="1"/>
          </p:nvGrpSpPr>
          <p:grpSpPr>
            <a:xfrm>
              <a:off x="530352" y="7159752"/>
              <a:ext cx="8997696" cy="301752"/>
              <a:chOff x="530352" y="7159752"/>
              <a:chExt cx="8997696" cy="301752"/>
            </a:xfrm>
          </p:grpSpPr>
          <p:sp>
            <p:nvSpPr>
              <p:cNvPr id="104"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5"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6"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8" name="Group 57" hidden="1"/>
            <p:cNvGrpSpPr/>
            <p:nvPr userDrawn="1"/>
          </p:nvGrpSpPr>
          <p:grpSpPr>
            <a:xfrm>
              <a:off x="530352" y="1066800"/>
              <a:ext cx="8997696" cy="835152"/>
              <a:chOff x="530352" y="1066800"/>
              <a:chExt cx="8997696" cy="835152"/>
            </a:xfrm>
          </p:grpSpPr>
          <p:sp>
            <p:nvSpPr>
              <p:cNvPr id="102"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103"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9"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0" name="Group 600" hidden="1"/>
            <p:cNvGrpSpPr/>
            <p:nvPr userDrawn="1"/>
          </p:nvGrpSpPr>
          <p:grpSpPr>
            <a:xfrm>
              <a:off x="533400" y="6245352"/>
              <a:ext cx="8994648" cy="688848"/>
              <a:chOff x="533400" y="6013704"/>
              <a:chExt cx="8994648" cy="688848"/>
            </a:xfrm>
          </p:grpSpPr>
          <p:sp>
            <p:nvSpPr>
              <p:cNvPr id="96"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7"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8"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9"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0"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1"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1" name="Group 500" hidden="1"/>
            <p:cNvGrpSpPr/>
            <p:nvPr userDrawn="1"/>
          </p:nvGrpSpPr>
          <p:grpSpPr>
            <a:xfrm>
              <a:off x="533400" y="5407152"/>
              <a:ext cx="8994648" cy="688848"/>
              <a:chOff x="533400" y="5026152"/>
              <a:chExt cx="8994648" cy="688848"/>
            </a:xfrm>
          </p:grpSpPr>
          <p:sp>
            <p:nvSpPr>
              <p:cNvPr id="90"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1"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2"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3"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4"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5"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2" name="Group 400" hidden="1"/>
            <p:cNvGrpSpPr/>
            <p:nvPr userDrawn="1"/>
          </p:nvGrpSpPr>
          <p:grpSpPr>
            <a:xfrm>
              <a:off x="533400" y="4568952"/>
              <a:ext cx="8994648" cy="688848"/>
              <a:chOff x="533400" y="4038600"/>
              <a:chExt cx="8994648" cy="688848"/>
            </a:xfrm>
          </p:grpSpPr>
          <p:sp>
            <p:nvSpPr>
              <p:cNvPr id="84"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5"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6"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7"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8"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9"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3" name="Group 300" hidden="1"/>
            <p:cNvGrpSpPr/>
            <p:nvPr userDrawn="1"/>
          </p:nvGrpSpPr>
          <p:grpSpPr>
            <a:xfrm>
              <a:off x="533400" y="3730752"/>
              <a:ext cx="8994648" cy="688848"/>
              <a:chOff x="533400" y="3041904"/>
              <a:chExt cx="8994648" cy="688848"/>
            </a:xfrm>
          </p:grpSpPr>
          <p:sp>
            <p:nvSpPr>
              <p:cNvPr id="78"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9"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0"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1"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2"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3"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4" name="Group 200" hidden="1"/>
            <p:cNvGrpSpPr/>
            <p:nvPr userDrawn="1"/>
          </p:nvGrpSpPr>
          <p:grpSpPr>
            <a:xfrm>
              <a:off x="533400" y="2892552"/>
              <a:ext cx="8994648" cy="688848"/>
              <a:chOff x="533400" y="1066800"/>
              <a:chExt cx="8994648" cy="688848"/>
            </a:xfrm>
          </p:grpSpPr>
          <p:sp>
            <p:nvSpPr>
              <p:cNvPr id="72"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3"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4"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5"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6"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7"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5" name="Group 100" hidden="1"/>
            <p:cNvGrpSpPr/>
            <p:nvPr userDrawn="1"/>
          </p:nvGrpSpPr>
          <p:grpSpPr>
            <a:xfrm>
              <a:off x="533400" y="2054352"/>
              <a:ext cx="8994648" cy="688848"/>
              <a:chOff x="533400" y="2054352"/>
              <a:chExt cx="8994648" cy="688848"/>
            </a:xfrm>
          </p:grpSpPr>
          <p:sp>
            <p:nvSpPr>
              <p:cNvPr id="66"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7"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8"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9"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0"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1"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a:xfrm>
            <a:off x="533401" y="1142999"/>
            <a:ext cx="8991600" cy="592521"/>
          </a:xfrm>
        </p:spPr>
        <p:txBody>
          <a:bodyPr/>
          <a:lstStyle/>
          <a:p>
            <a:r>
              <a:rPr lang="en-GB" dirty="0" smtClean="0"/>
              <a:t>Delhi Airport Infrastructure Development</a:t>
            </a:r>
            <a:endParaRPr lang="en-GB" dirty="0"/>
          </a:p>
        </p:txBody>
      </p:sp>
      <p:pic>
        <p:nvPicPr>
          <p:cNvPr id="49" name="table"/>
          <p:cNvPicPr>
            <a:picLocks noChangeAspect="1"/>
          </p:cNvPicPr>
          <p:nvPr/>
        </p:nvPicPr>
        <p:blipFill>
          <a:blip r:embed="rId4"/>
          <a:stretch>
            <a:fillRect/>
          </a:stretch>
        </p:blipFill>
        <p:spPr>
          <a:xfrm>
            <a:off x="530350" y="1735520"/>
            <a:ext cx="5334579" cy="4570195"/>
          </a:xfrm>
          <a:prstGeom prst="rect">
            <a:avLst/>
          </a:prstGeom>
        </p:spPr>
      </p:pic>
      <p:sp>
        <p:nvSpPr>
          <p:cNvPr id="50" name="TextBox 7"/>
          <p:cNvSpPr txBox="1"/>
          <p:nvPr/>
        </p:nvSpPr>
        <p:spPr>
          <a:xfrm>
            <a:off x="6117641" y="2901057"/>
            <a:ext cx="3481754" cy="2175698"/>
          </a:xfrm>
          <a:prstGeom prst="rect">
            <a:avLst/>
          </a:prstGeom>
          <a:solidFill>
            <a:schemeClr val="tx2"/>
          </a:solidFill>
          <a:ln w="6350">
            <a:noFill/>
            <a:prstDash val="dash"/>
          </a:ln>
        </p:spPr>
        <p:txBody>
          <a:bodyPr wrap="square" lIns="97256" tIns="48628" rIns="97256" bIns="48628"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182354" indent="-182354">
              <a:spcAft>
                <a:spcPts val="851"/>
              </a:spcAft>
            </a:pPr>
            <a:r>
              <a:rPr lang="en-GB" sz="1500" b="1" dirty="0" smtClean="0">
                <a:solidFill>
                  <a:schemeClr val="bg1"/>
                </a:solidFill>
                <a:latin typeface="+mj-lt"/>
              </a:rPr>
              <a:t>Airports  </a:t>
            </a:r>
          </a:p>
          <a:p>
            <a:pPr marL="182354" lvl="1" indent="-182354">
              <a:spcAft>
                <a:spcPts val="851"/>
              </a:spcAft>
              <a:buFont typeface="Arial" pitchFamily="34" charset="0"/>
              <a:buChar char="•"/>
            </a:pPr>
            <a:r>
              <a:rPr lang="en-GB" sz="1500" b="1" dirty="0" smtClean="0">
                <a:solidFill>
                  <a:schemeClr val="bg1"/>
                </a:solidFill>
                <a:latin typeface="+mj-lt"/>
              </a:rPr>
              <a:t>Customer Deposits for real estate use and development charges constituted  39% of phase one project cost and  24% percentage  of  overall project cost </a:t>
            </a:r>
          </a:p>
          <a:p>
            <a:pPr marL="182354" lvl="1" indent="-182354">
              <a:spcAft>
                <a:spcPts val="851"/>
              </a:spcAft>
              <a:buFont typeface="Arial" pitchFamily="34" charset="0"/>
              <a:buChar char="•"/>
            </a:pPr>
            <a:r>
              <a:rPr lang="en-GB" sz="1500" b="1" dirty="0" smtClean="0">
                <a:solidFill>
                  <a:schemeClr val="bg1"/>
                </a:solidFill>
                <a:latin typeface="+mj-lt"/>
              </a:rPr>
              <a:t>Equity at 11.5% of project cost </a:t>
            </a:r>
            <a:endParaRPr lang="en-GB" sz="1500" b="1" dirty="0">
              <a:solidFill>
                <a:schemeClr val="bg1"/>
              </a:solidFill>
              <a:latin typeface="+mj-lt"/>
            </a:endParaRPr>
          </a:p>
        </p:txBody>
      </p:sp>
      <p:sp>
        <p:nvSpPr>
          <p:cNvPr id="51" name="TextBox 50"/>
          <p:cNvSpPr txBox="1"/>
          <p:nvPr/>
        </p:nvSpPr>
        <p:spPr>
          <a:xfrm>
            <a:off x="574220" y="1850735"/>
            <a:ext cx="2957185" cy="115215"/>
          </a:xfrm>
          <a:prstGeom prst="rect">
            <a:avLst/>
          </a:prstGeom>
          <a:noFill/>
        </p:spPr>
        <p:txBody>
          <a:bodyPr wrap="square" lIns="45720" tIns="0" rIns="0" bIns="0" rtlCol="0">
            <a:noAutofit/>
          </a:bodyPr>
          <a:lstStyle/>
          <a:p>
            <a:pPr indent="-274320"/>
            <a:r>
              <a:rPr lang="en-GB" sz="1400" b="1" dirty="0" smtClean="0">
                <a:solidFill>
                  <a:schemeClr val="bg1"/>
                </a:solidFill>
                <a:latin typeface="Georgia" pitchFamily="18" charset="0"/>
                <a:cs typeface="Arial" pitchFamily="34" charset="0"/>
              </a:rPr>
              <a:t>Delhi Airport Limited</a:t>
            </a:r>
          </a:p>
        </p:txBody>
      </p:sp>
      <p:sp>
        <p:nvSpPr>
          <p:cNvPr id="52" name="TextBox 51"/>
          <p:cNvSpPr txBox="1"/>
          <p:nvPr/>
        </p:nvSpPr>
        <p:spPr>
          <a:xfrm>
            <a:off x="574220" y="2157975"/>
            <a:ext cx="2957185" cy="115215"/>
          </a:xfrm>
          <a:prstGeom prst="rect">
            <a:avLst/>
          </a:prstGeom>
          <a:noFill/>
        </p:spPr>
        <p:txBody>
          <a:bodyPr wrap="square" lIns="45720" tIns="0" rIns="0" bIns="0" rtlCol="0">
            <a:noAutofit/>
          </a:bodyPr>
          <a:lstStyle/>
          <a:p>
            <a:pPr indent="-274320"/>
            <a:r>
              <a:rPr lang="en-GB" sz="1400" b="1" dirty="0" smtClean="0">
                <a:solidFill>
                  <a:schemeClr val="bg1"/>
                </a:solidFill>
                <a:latin typeface="Georgia" pitchFamily="18" charset="0"/>
                <a:cs typeface="Arial" pitchFamily="34" charset="0"/>
              </a:rPr>
              <a:t>Development of Plan Summary</a:t>
            </a:r>
          </a:p>
        </p:txBody>
      </p:sp>
      <p:sp>
        <p:nvSpPr>
          <p:cNvPr id="53" name="Rectangle 52"/>
          <p:cNvSpPr/>
          <p:nvPr/>
        </p:nvSpPr>
        <p:spPr>
          <a:xfrm>
            <a:off x="3351259" y="4807920"/>
            <a:ext cx="1562726" cy="499265"/>
          </a:xfrm>
          <a:prstGeom prst="rect">
            <a:avLst/>
          </a:prstGeom>
          <a:noFill/>
          <a:ln w="6350">
            <a:solidFill>
              <a:schemeClr val="tx2"/>
            </a:solidFill>
            <a:prstDash val="lg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sp>
        <p:nvSpPr>
          <p:cNvPr id="55" name="TextBox 54"/>
          <p:cNvSpPr txBox="1"/>
          <p:nvPr/>
        </p:nvSpPr>
        <p:spPr>
          <a:xfrm>
            <a:off x="4286242" y="6228905"/>
            <a:ext cx="2740018" cy="208470"/>
          </a:xfrm>
          <a:prstGeom prst="rect">
            <a:avLst/>
          </a:prstGeom>
          <a:noFill/>
        </p:spPr>
        <p:txBody>
          <a:bodyPr wrap="square" lIns="45720" tIns="0" rIns="0" bIns="0" rtlCol="0">
            <a:noAutofit/>
          </a:bodyPr>
          <a:lstStyle/>
          <a:p>
            <a:pPr indent="-274320"/>
            <a:r>
              <a:rPr lang="en-GB" sz="1100" b="1" i="1" dirty="0" smtClean="0">
                <a:latin typeface="Georgia" pitchFamily="18" charset="0"/>
                <a:cs typeface="Arial" pitchFamily="34" charset="0"/>
              </a:rPr>
              <a:t>In INR millions</a:t>
            </a:r>
          </a:p>
        </p:txBody>
      </p:sp>
    </p:spTree>
    <p:custDataLst>
      <p:tags r:id="rId1"/>
    </p:custDataLst>
    <p:extLst>
      <p:ext uri="{BB962C8B-B14F-4D97-AF65-F5344CB8AC3E}">
        <p14:creationId xmlns:p14="http://schemas.microsoft.com/office/powerpoint/2010/main" val="1442487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id" hidden="1"/>
          <p:cNvGrpSpPr/>
          <p:nvPr>
            <p:custDataLst>
              <p:tags r:id="rId2"/>
            </p:custDataLst>
          </p:nvPr>
        </p:nvGrpSpPr>
        <p:grpSpPr>
          <a:xfrm>
            <a:off x="530352" y="612648"/>
            <a:ext cx="8997696" cy="6848856"/>
            <a:chOff x="530352" y="612648"/>
            <a:chExt cx="8997696" cy="6848856"/>
          </a:xfrm>
        </p:grpSpPr>
        <p:grpSp>
          <p:nvGrpSpPr>
            <p:cNvPr id="128" name="Group 127" hidden="1"/>
            <p:cNvGrpSpPr/>
            <p:nvPr userDrawn="1"/>
          </p:nvGrpSpPr>
          <p:grpSpPr>
            <a:xfrm>
              <a:off x="530352" y="7159752"/>
              <a:ext cx="8997696" cy="301752"/>
              <a:chOff x="530352" y="7159752"/>
              <a:chExt cx="8997696" cy="301752"/>
            </a:xfrm>
          </p:grpSpPr>
          <p:sp>
            <p:nvSpPr>
              <p:cNvPr id="175"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76"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77"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9" name="Group 128" hidden="1"/>
            <p:cNvGrpSpPr/>
            <p:nvPr userDrawn="1"/>
          </p:nvGrpSpPr>
          <p:grpSpPr>
            <a:xfrm>
              <a:off x="530352" y="1066800"/>
              <a:ext cx="8997696" cy="835152"/>
              <a:chOff x="530352" y="1066800"/>
              <a:chExt cx="8997696" cy="835152"/>
            </a:xfrm>
          </p:grpSpPr>
          <p:sp>
            <p:nvSpPr>
              <p:cNvPr id="173"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174"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130"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131" name="Group 600" hidden="1"/>
            <p:cNvGrpSpPr/>
            <p:nvPr userDrawn="1"/>
          </p:nvGrpSpPr>
          <p:grpSpPr>
            <a:xfrm>
              <a:off x="533400" y="6245352"/>
              <a:ext cx="8994648" cy="688848"/>
              <a:chOff x="533400" y="6013704"/>
              <a:chExt cx="8994648" cy="688848"/>
            </a:xfrm>
          </p:grpSpPr>
          <p:sp>
            <p:nvSpPr>
              <p:cNvPr id="167"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8"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9"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0"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1"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2"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2" name="Group 500" hidden="1"/>
            <p:cNvGrpSpPr/>
            <p:nvPr userDrawn="1"/>
          </p:nvGrpSpPr>
          <p:grpSpPr>
            <a:xfrm>
              <a:off x="533400" y="5407152"/>
              <a:ext cx="8994648" cy="688848"/>
              <a:chOff x="533400" y="5026152"/>
              <a:chExt cx="8994648" cy="688848"/>
            </a:xfrm>
          </p:grpSpPr>
          <p:sp>
            <p:nvSpPr>
              <p:cNvPr id="161"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2"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3"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4"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5"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6"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3" name="Group 400" hidden="1"/>
            <p:cNvGrpSpPr/>
            <p:nvPr userDrawn="1"/>
          </p:nvGrpSpPr>
          <p:grpSpPr>
            <a:xfrm>
              <a:off x="533400" y="4568952"/>
              <a:ext cx="8994648" cy="688848"/>
              <a:chOff x="533400" y="4038600"/>
              <a:chExt cx="8994648" cy="688848"/>
            </a:xfrm>
          </p:grpSpPr>
          <p:sp>
            <p:nvSpPr>
              <p:cNvPr id="155"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6"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7"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8"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9"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0"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4" name="Group 300" hidden="1"/>
            <p:cNvGrpSpPr/>
            <p:nvPr userDrawn="1"/>
          </p:nvGrpSpPr>
          <p:grpSpPr>
            <a:xfrm>
              <a:off x="533400" y="3730752"/>
              <a:ext cx="8994648" cy="688848"/>
              <a:chOff x="533400" y="3041904"/>
              <a:chExt cx="8994648" cy="688848"/>
            </a:xfrm>
          </p:grpSpPr>
          <p:sp>
            <p:nvSpPr>
              <p:cNvPr id="149"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0"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1"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2"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3"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4"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5" name="Group 200" hidden="1"/>
            <p:cNvGrpSpPr/>
            <p:nvPr userDrawn="1"/>
          </p:nvGrpSpPr>
          <p:grpSpPr>
            <a:xfrm>
              <a:off x="533400" y="2892552"/>
              <a:ext cx="8994648" cy="688848"/>
              <a:chOff x="533400" y="1066800"/>
              <a:chExt cx="8994648" cy="688848"/>
            </a:xfrm>
          </p:grpSpPr>
          <p:sp>
            <p:nvSpPr>
              <p:cNvPr id="143"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4"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5"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6"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7"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8"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36" name="Group 100" hidden="1"/>
            <p:cNvGrpSpPr/>
            <p:nvPr userDrawn="1"/>
          </p:nvGrpSpPr>
          <p:grpSpPr>
            <a:xfrm>
              <a:off x="533400" y="2054352"/>
              <a:ext cx="8994648" cy="688848"/>
              <a:chOff x="533400" y="2054352"/>
              <a:chExt cx="8994648" cy="688848"/>
            </a:xfrm>
          </p:grpSpPr>
          <p:sp>
            <p:nvSpPr>
              <p:cNvPr id="137"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8"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9"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0"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1"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2"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a:xfrm>
            <a:off x="530352" y="1143000"/>
            <a:ext cx="8997696" cy="515710"/>
          </a:xfrm>
        </p:spPr>
        <p:txBody>
          <a:bodyPr/>
          <a:lstStyle/>
          <a:p>
            <a:r>
              <a:rPr lang="en-GB" dirty="0" smtClean="0"/>
              <a:t>Delhi Metro Network – Did the Government Miss a Trick</a:t>
            </a:r>
            <a:endParaRPr lang="en-GB" dirty="0"/>
          </a:p>
        </p:txBody>
      </p:sp>
      <p:sp>
        <p:nvSpPr>
          <p:cNvPr id="50" name="Page Number"/>
          <p:cNvSpPr txBox="1"/>
          <p:nvPr>
            <p:custDataLst>
              <p:tags r:id="rId3"/>
            </p:custDataLst>
          </p:nvPr>
        </p:nvSpPr>
        <p:spPr>
          <a:xfrm>
            <a:off x="9366949" y="7263477"/>
            <a:ext cx="157094"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20</a:t>
            </a:r>
            <a:endParaRPr lang="en-GB" sz="1100" noProof="1" smtClean="0">
              <a:latin typeface="+mn-lt"/>
            </a:endParaRPr>
          </a:p>
        </p:txBody>
      </p:sp>
      <p:sp>
        <p:nvSpPr>
          <p:cNvPr id="52" name="Section Header" hidden="1"/>
          <p:cNvSpPr txBox="1"/>
          <p:nvPr>
            <p:custDataLst>
              <p:tags r:id="rId4"/>
            </p:custDataLst>
          </p:nvPr>
        </p:nvSpPr>
        <p:spPr>
          <a:xfrm>
            <a:off x="521208" y="813600"/>
            <a:ext cx="193964" cy="169277"/>
          </a:xfrm>
          <a:prstGeom prst="rect">
            <a:avLst/>
          </a:prstGeom>
          <a:noFill/>
        </p:spPr>
        <p:txBody>
          <a:bodyPr wrap="none" lIns="0" tIns="0" rIns="0" bIns="0" rtlCol="0">
            <a:spAutoFit/>
          </a:bodyPr>
          <a:lstStyle/>
          <a:p>
            <a:pPr indent="-305647">
              <a:spcAft>
                <a:spcPts val="1003"/>
              </a:spcAft>
            </a:pPr>
            <a:r>
              <a:rPr lang="en-GB" sz="1100" noProof="1" smtClean="0">
                <a:latin typeface="+mn-lt"/>
                <a:ea typeface="Cambria Math" pitchFamily="18" charset="0"/>
              </a:rPr>
              <a:t>  – </a:t>
            </a:r>
            <a:endParaRPr lang="en-GB" sz="1100" noProof="1" smtClean="0">
              <a:latin typeface="+mn-lt"/>
              <a:ea typeface="Cambria Math" pitchFamily="18" charset="0"/>
            </a:endParaRPr>
          </a:p>
        </p:txBody>
      </p:sp>
      <p:pic>
        <p:nvPicPr>
          <p:cNvPr id="1026" name="Picture 2" descr="C:\Users\omkard151\Desktop\delhi-metro-rail-m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2750" y="1773925"/>
            <a:ext cx="7066520" cy="5239825"/>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4222695" y="2359145"/>
            <a:ext cx="182880" cy="182880"/>
            <a:chOff x="8611060" y="2258092"/>
            <a:chExt cx="612775" cy="612775"/>
          </a:xfrm>
        </p:grpSpPr>
        <p:sp>
          <p:nvSpPr>
            <p:cNvPr id="55" name="Oval 54"/>
            <p:cNvSpPr/>
            <p:nvPr/>
          </p:nvSpPr>
          <p:spPr bwMode="ltGray">
            <a:xfrm>
              <a:off x="8611060" y="2258092"/>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56" name="Freeform 187"/>
            <p:cNvSpPr>
              <a:spLocks noEditPoints="1"/>
            </p:cNvSpPr>
            <p:nvPr/>
          </p:nvSpPr>
          <p:spPr bwMode="auto">
            <a:xfrm>
              <a:off x="8739817" y="2396707"/>
              <a:ext cx="403225" cy="327025"/>
            </a:xfrm>
            <a:custGeom>
              <a:avLst/>
              <a:gdLst>
                <a:gd name="T0" fmla="*/ 1127 w 1270"/>
                <a:gd name="T1" fmla="*/ 472 h 1028"/>
                <a:gd name="T2" fmla="*/ 1086 w 1270"/>
                <a:gd name="T3" fmla="*/ 501 h 1028"/>
                <a:gd name="T4" fmla="*/ 99 w 1270"/>
                <a:gd name="T5" fmla="*/ 54 h 1028"/>
                <a:gd name="T6" fmla="*/ 161 w 1270"/>
                <a:gd name="T7" fmla="*/ 30 h 1028"/>
                <a:gd name="T8" fmla="*/ 242 w 1270"/>
                <a:gd name="T9" fmla="*/ 13 h 1028"/>
                <a:gd name="T10" fmla="*/ 335 w 1270"/>
                <a:gd name="T11" fmla="*/ 3 h 1028"/>
                <a:gd name="T12" fmla="*/ 437 w 1270"/>
                <a:gd name="T13" fmla="*/ 0 h 1028"/>
                <a:gd name="T14" fmla="*/ 540 w 1270"/>
                <a:gd name="T15" fmla="*/ 5 h 1028"/>
                <a:gd name="T16" fmla="*/ 584 w 1270"/>
                <a:gd name="T17" fmla="*/ 697 h 1028"/>
                <a:gd name="T18" fmla="*/ 703 w 1270"/>
                <a:gd name="T19" fmla="*/ 793 h 1028"/>
                <a:gd name="T20" fmla="*/ 726 w 1270"/>
                <a:gd name="T21" fmla="*/ 39 h 1028"/>
                <a:gd name="T22" fmla="*/ 792 w 1270"/>
                <a:gd name="T23" fmla="*/ 64 h 1028"/>
                <a:gd name="T24" fmla="*/ 1046 w 1270"/>
                <a:gd name="T25" fmla="*/ 1028 h 1028"/>
                <a:gd name="T26" fmla="*/ 84 w 1270"/>
                <a:gd name="T27" fmla="*/ 857 h 1028"/>
                <a:gd name="T28" fmla="*/ 584 w 1270"/>
                <a:gd name="T29" fmla="*/ 183 h 1028"/>
                <a:gd name="T30" fmla="*/ 584 w 1270"/>
                <a:gd name="T31" fmla="*/ 112 h 1028"/>
                <a:gd name="T32" fmla="*/ 584 w 1270"/>
                <a:gd name="T33" fmla="*/ 300 h 1028"/>
                <a:gd name="T34" fmla="*/ 584 w 1270"/>
                <a:gd name="T35" fmla="*/ 229 h 1028"/>
                <a:gd name="T36" fmla="*/ 584 w 1270"/>
                <a:gd name="T37" fmla="*/ 417 h 1028"/>
                <a:gd name="T38" fmla="*/ 584 w 1270"/>
                <a:gd name="T39" fmla="*/ 346 h 1028"/>
                <a:gd name="T40" fmla="*/ 584 w 1270"/>
                <a:gd name="T41" fmla="*/ 534 h 1028"/>
                <a:gd name="T42" fmla="*/ 584 w 1270"/>
                <a:gd name="T43" fmla="*/ 463 h 1028"/>
                <a:gd name="T44" fmla="*/ 584 w 1270"/>
                <a:gd name="T45" fmla="*/ 652 h 1028"/>
                <a:gd name="T46" fmla="*/ 584 w 1270"/>
                <a:gd name="T47" fmla="*/ 580 h 1028"/>
                <a:gd name="T48" fmla="*/ 584 w 1270"/>
                <a:gd name="T49" fmla="*/ 10 h 1028"/>
                <a:gd name="T50" fmla="*/ 659 w 1270"/>
                <a:gd name="T51" fmla="*/ 22 h 1028"/>
                <a:gd name="T52" fmla="*/ 584 w 1270"/>
                <a:gd name="T53" fmla="*/ 10 h 1028"/>
                <a:gd name="T54" fmla="*/ 1127 w 1270"/>
                <a:gd name="T55" fmla="*/ 574 h 1028"/>
                <a:gd name="T56" fmla="*/ 1086 w 1270"/>
                <a:gd name="T57" fmla="*/ 565 h 1028"/>
                <a:gd name="T58" fmla="*/ 1127 w 1270"/>
                <a:gd name="T59" fmla="*/ 637 h 1028"/>
                <a:gd name="T60" fmla="*/ 1086 w 1270"/>
                <a:gd name="T61" fmla="*/ 628 h 1028"/>
                <a:gd name="T62" fmla="*/ 1127 w 1270"/>
                <a:gd name="T63" fmla="*/ 700 h 1028"/>
                <a:gd name="T64" fmla="*/ 1086 w 1270"/>
                <a:gd name="T65" fmla="*/ 692 h 1028"/>
                <a:gd name="T66" fmla="*/ 1127 w 1270"/>
                <a:gd name="T67" fmla="*/ 764 h 1028"/>
                <a:gd name="T68" fmla="*/ 1086 w 1270"/>
                <a:gd name="T69" fmla="*/ 755 h 1028"/>
                <a:gd name="T70" fmla="*/ 1086 w 1270"/>
                <a:gd name="T71" fmla="*/ 408 h 1028"/>
                <a:gd name="T72" fmla="*/ 1127 w 1270"/>
                <a:gd name="T73" fmla="*/ 447 h 1028"/>
                <a:gd name="T74" fmla="*/ 1086 w 1270"/>
                <a:gd name="T75" fmla="*/ 408 h 1028"/>
                <a:gd name="T76" fmla="*/ 878 w 1270"/>
                <a:gd name="T77" fmla="*/ 413 h 1028"/>
                <a:gd name="T78" fmla="*/ 951 w 1270"/>
                <a:gd name="T79" fmla="*/ 403 h 1028"/>
                <a:gd name="T80" fmla="*/ 1034 w 1270"/>
                <a:gd name="T81" fmla="*/ 402 h 1028"/>
                <a:gd name="T82" fmla="*/ 1086 w 1270"/>
                <a:gd name="T83" fmla="*/ 832 h 1028"/>
                <a:gd name="T84" fmla="*/ 1127 w 1270"/>
                <a:gd name="T85" fmla="*/ 832 h 1028"/>
                <a:gd name="T86" fmla="*/ 1150 w 1270"/>
                <a:gd name="T87" fmla="*/ 420 h 1028"/>
                <a:gd name="T88" fmla="*/ 1199 w 1270"/>
                <a:gd name="T89" fmla="*/ 866 h 1028"/>
                <a:gd name="T90" fmla="*/ 1093 w 1270"/>
                <a:gd name="T91" fmla="*/ 958 h 1028"/>
                <a:gd name="T92" fmla="*/ 857 w 1270"/>
                <a:gd name="T93" fmla="*/ 41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0" h="1028">
                  <a:moveTo>
                    <a:pt x="1086" y="501"/>
                  </a:moveTo>
                  <a:lnTo>
                    <a:pt x="1127" y="511"/>
                  </a:lnTo>
                  <a:lnTo>
                    <a:pt x="1127" y="472"/>
                  </a:lnTo>
                  <a:lnTo>
                    <a:pt x="1086" y="463"/>
                  </a:lnTo>
                  <a:lnTo>
                    <a:pt x="1086" y="501"/>
                  </a:lnTo>
                  <a:lnTo>
                    <a:pt x="1086" y="501"/>
                  </a:lnTo>
                  <a:close/>
                  <a:moveTo>
                    <a:pt x="84" y="64"/>
                  </a:moveTo>
                  <a:lnTo>
                    <a:pt x="84" y="64"/>
                  </a:lnTo>
                  <a:lnTo>
                    <a:pt x="99" y="54"/>
                  </a:lnTo>
                  <a:lnTo>
                    <a:pt x="118" y="46"/>
                  </a:lnTo>
                  <a:lnTo>
                    <a:pt x="138" y="38"/>
                  </a:lnTo>
                  <a:lnTo>
                    <a:pt x="161" y="30"/>
                  </a:lnTo>
                  <a:lnTo>
                    <a:pt x="187" y="24"/>
                  </a:lnTo>
                  <a:lnTo>
                    <a:pt x="213" y="18"/>
                  </a:lnTo>
                  <a:lnTo>
                    <a:pt x="242" y="13"/>
                  </a:lnTo>
                  <a:lnTo>
                    <a:pt x="272" y="9"/>
                  </a:lnTo>
                  <a:lnTo>
                    <a:pt x="304" y="5"/>
                  </a:lnTo>
                  <a:lnTo>
                    <a:pt x="335" y="3"/>
                  </a:lnTo>
                  <a:lnTo>
                    <a:pt x="368" y="1"/>
                  </a:lnTo>
                  <a:lnTo>
                    <a:pt x="403" y="0"/>
                  </a:lnTo>
                  <a:lnTo>
                    <a:pt x="437" y="0"/>
                  </a:lnTo>
                  <a:lnTo>
                    <a:pt x="471" y="1"/>
                  </a:lnTo>
                  <a:lnTo>
                    <a:pt x="506" y="2"/>
                  </a:lnTo>
                  <a:lnTo>
                    <a:pt x="540" y="5"/>
                  </a:lnTo>
                  <a:lnTo>
                    <a:pt x="540" y="793"/>
                  </a:lnTo>
                  <a:lnTo>
                    <a:pt x="584" y="793"/>
                  </a:lnTo>
                  <a:lnTo>
                    <a:pt x="584" y="697"/>
                  </a:lnTo>
                  <a:lnTo>
                    <a:pt x="659" y="714"/>
                  </a:lnTo>
                  <a:lnTo>
                    <a:pt x="659" y="793"/>
                  </a:lnTo>
                  <a:lnTo>
                    <a:pt x="703" y="793"/>
                  </a:lnTo>
                  <a:lnTo>
                    <a:pt x="703" y="32"/>
                  </a:lnTo>
                  <a:lnTo>
                    <a:pt x="703" y="32"/>
                  </a:lnTo>
                  <a:lnTo>
                    <a:pt x="726" y="39"/>
                  </a:lnTo>
                  <a:lnTo>
                    <a:pt x="749" y="47"/>
                  </a:lnTo>
                  <a:lnTo>
                    <a:pt x="771" y="54"/>
                  </a:lnTo>
                  <a:lnTo>
                    <a:pt x="792" y="64"/>
                  </a:lnTo>
                  <a:lnTo>
                    <a:pt x="792" y="857"/>
                  </a:lnTo>
                  <a:lnTo>
                    <a:pt x="972" y="857"/>
                  </a:lnTo>
                  <a:lnTo>
                    <a:pt x="1046" y="1028"/>
                  </a:lnTo>
                  <a:lnTo>
                    <a:pt x="0" y="1028"/>
                  </a:lnTo>
                  <a:lnTo>
                    <a:pt x="55" y="857"/>
                  </a:lnTo>
                  <a:lnTo>
                    <a:pt x="84" y="857"/>
                  </a:lnTo>
                  <a:lnTo>
                    <a:pt x="84" y="64"/>
                  </a:lnTo>
                  <a:lnTo>
                    <a:pt x="84" y="64"/>
                  </a:lnTo>
                  <a:close/>
                  <a:moveTo>
                    <a:pt x="584" y="183"/>
                  </a:moveTo>
                  <a:lnTo>
                    <a:pt x="659" y="201"/>
                  </a:lnTo>
                  <a:lnTo>
                    <a:pt x="659" y="129"/>
                  </a:lnTo>
                  <a:lnTo>
                    <a:pt x="584" y="112"/>
                  </a:lnTo>
                  <a:lnTo>
                    <a:pt x="584" y="183"/>
                  </a:lnTo>
                  <a:lnTo>
                    <a:pt x="584" y="183"/>
                  </a:lnTo>
                  <a:close/>
                  <a:moveTo>
                    <a:pt x="584" y="300"/>
                  </a:moveTo>
                  <a:lnTo>
                    <a:pt x="659" y="318"/>
                  </a:lnTo>
                  <a:lnTo>
                    <a:pt x="659" y="246"/>
                  </a:lnTo>
                  <a:lnTo>
                    <a:pt x="584" y="229"/>
                  </a:lnTo>
                  <a:lnTo>
                    <a:pt x="584" y="300"/>
                  </a:lnTo>
                  <a:lnTo>
                    <a:pt x="584" y="300"/>
                  </a:lnTo>
                  <a:close/>
                  <a:moveTo>
                    <a:pt x="584" y="417"/>
                  </a:moveTo>
                  <a:lnTo>
                    <a:pt x="659" y="435"/>
                  </a:lnTo>
                  <a:lnTo>
                    <a:pt x="659" y="363"/>
                  </a:lnTo>
                  <a:lnTo>
                    <a:pt x="584" y="346"/>
                  </a:lnTo>
                  <a:lnTo>
                    <a:pt x="584" y="417"/>
                  </a:lnTo>
                  <a:lnTo>
                    <a:pt x="584" y="417"/>
                  </a:lnTo>
                  <a:close/>
                  <a:moveTo>
                    <a:pt x="584" y="534"/>
                  </a:moveTo>
                  <a:lnTo>
                    <a:pt x="659" y="552"/>
                  </a:lnTo>
                  <a:lnTo>
                    <a:pt x="659" y="480"/>
                  </a:lnTo>
                  <a:lnTo>
                    <a:pt x="584" y="463"/>
                  </a:lnTo>
                  <a:lnTo>
                    <a:pt x="584" y="534"/>
                  </a:lnTo>
                  <a:lnTo>
                    <a:pt x="584" y="534"/>
                  </a:lnTo>
                  <a:close/>
                  <a:moveTo>
                    <a:pt x="584" y="652"/>
                  </a:moveTo>
                  <a:lnTo>
                    <a:pt x="659" y="669"/>
                  </a:lnTo>
                  <a:lnTo>
                    <a:pt x="659" y="597"/>
                  </a:lnTo>
                  <a:lnTo>
                    <a:pt x="584" y="580"/>
                  </a:lnTo>
                  <a:lnTo>
                    <a:pt x="584" y="652"/>
                  </a:lnTo>
                  <a:lnTo>
                    <a:pt x="584" y="652"/>
                  </a:lnTo>
                  <a:close/>
                  <a:moveTo>
                    <a:pt x="584" y="10"/>
                  </a:moveTo>
                  <a:lnTo>
                    <a:pt x="584" y="66"/>
                  </a:lnTo>
                  <a:lnTo>
                    <a:pt x="659" y="83"/>
                  </a:lnTo>
                  <a:lnTo>
                    <a:pt x="659" y="22"/>
                  </a:lnTo>
                  <a:lnTo>
                    <a:pt x="659" y="22"/>
                  </a:lnTo>
                  <a:lnTo>
                    <a:pt x="621" y="15"/>
                  </a:lnTo>
                  <a:lnTo>
                    <a:pt x="584" y="10"/>
                  </a:lnTo>
                  <a:lnTo>
                    <a:pt x="584" y="10"/>
                  </a:lnTo>
                  <a:close/>
                  <a:moveTo>
                    <a:pt x="1086" y="565"/>
                  </a:moveTo>
                  <a:lnTo>
                    <a:pt x="1127" y="574"/>
                  </a:lnTo>
                  <a:lnTo>
                    <a:pt x="1127" y="536"/>
                  </a:lnTo>
                  <a:lnTo>
                    <a:pt x="1086" y="526"/>
                  </a:lnTo>
                  <a:lnTo>
                    <a:pt x="1086" y="565"/>
                  </a:lnTo>
                  <a:lnTo>
                    <a:pt x="1086" y="565"/>
                  </a:lnTo>
                  <a:close/>
                  <a:moveTo>
                    <a:pt x="1086" y="628"/>
                  </a:moveTo>
                  <a:lnTo>
                    <a:pt x="1127" y="637"/>
                  </a:lnTo>
                  <a:lnTo>
                    <a:pt x="1127" y="598"/>
                  </a:lnTo>
                  <a:lnTo>
                    <a:pt x="1086" y="590"/>
                  </a:lnTo>
                  <a:lnTo>
                    <a:pt x="1086" y="628"/>
                  </a:lnTo>
                  <a:lnTo>
                    <a:pt x="1086" y="628"/>
                  </a:lnTo>
                  <a:close/>
                  <a:moveTo>
                    <a:pt x="1086" y="692"/>
                  </a:moveTo>
                  <a:lnTo>
                    <a:pt x="1127" y="700"/>
                  </a:lnTo>
                  <a:lnTo>
                    <a:pt x="1127" y="662"/>
                  </a:lnTo>
                  <a:lnTo>
                    <a:pt x="1086" y="653"/>
                  </a:lnTo>
                  <a:lnTo>
                    <a:pt x="1086" y="692"/>
                  </a:lnTo>
                  <a:lnTo>
                    <a:pt x="1086" y="692"/>
                  </a:lnTo>
                  <a:close/>
                  <a:moveTo>
                    <a:pt x="1086" y="755"/>
                  </a:moveTo>
                  <a:lnTo>
                    <a:pt x="1127" y="764"/>
                  </a:lnTo>
                  <a:lnTo>
                    <a:pt x="1127" y="725"/>
                  </a:lnTo>
                  <a:lnTo>
                    <a:pt x="1086" y="717"/>
                  </a:lnTo>
                  <a:lnTo>
                    <a:pt x="1086" y="755"/>
                  </a:lnTo>
                  <a:lnTo>
                    <a:pt x="1086" y="755"/>
                  </a:lnTo>
                  <a:close/>
                  <a:moveTo>
                    <a:pt x="1086" y="408"/>
                  </a:moveTo>
                  <a:lnTo>
                    <a:pt x="1086" y="408"/>
                  </a:lnTo>
                  <a:lnTo>
                    <a:pt x="1107" y="410"/>
                  </a:lnTo>
                  <a:lnTo>
                    <a:pt x="1127" y="414"/>
                  </a:lnTo>
                  <a:lnTo>
                    <a:pt x="1127" y="447"/>
                  </a:lnTo>
                  <a:lnTo>
                    <a:pt x="1086" y="438"/>
                  </a:lnTo>
                  <a:lnTo>
                    <a:pt x="1086" y="408"/>
                  </a:lnTo>
                  <a:lnTo>
                    <a:pt x="1086" y="408"/>
                  </a:lnTo>
                  <a:close/>
                  <a:moveTo>
                    <a:pt x="857" y="418"/>
                  </a:moveTo>
                  <a:lnTo>
                    <a:pt x="857" y="418"/>
                  </a:lnTo>
                  <a:lnTo>
                    <a:pt x="878" y="413"/>
                  </a:lnTo>
                  <a:lnTo>
                    <a:pt x="900" y="409"/>
                  </a:lnTo>
                  <a:lnTo>
                    <a:pt x="925" y="405"/>
                  </a:lnTo>
                  <a:lnTo>
                    <a:pt x="951" y="403"/>
                  </a:lnTo>
                  <a:lnTo>
                    <a:pt x="978" y="402"/>
                  </a:lnTo>
                  <a:lnTo>
                    <a:pt x="1006" y="402"/>
                  </a:lnTo>
                  <a:lnTo>
                    <a:pt x="1034" y="402"/>
                  </a:lnTo>
                  <a:lnTo>
                    <a:pt x="1063" y="404"/>
                  </a:lnTo>
                  <a:lnTo>
                    <a:pt x="1063" y="832"/>
                  </a:lnTo>
                  <a:lnTo>
                    <a:pt x="1086" y="832"/>
                  </a:lnTo>
                  <a:lnTo>
                    <a:pt x="1086" y="780"/>
                  </a:lnTo>
                  <a:lnTo>
                    <a:pt x="1127" y="789"/>
                  </a:lnTo>
                  <a:lnTo>
                    <a:pt x="1127" y="832"/>
                  </a:lnTo>
                  <a:lnTo>
                    <a:pt x="1150" y="832"/>
                  </a:lnTo>
                  <a:lnTo>
                    <a:pt x="1150" y="420"/>
                  </a:lnTo>
                  <a:lnTo>
                    <a:pt x="1150" y="420"/>
                  </a:lnTo>
                  <a:lnTo>
                    <a:pt x="1176" y="427"/>
                  </a:lnTo>
                  <a:lnTo>
                    <a:pt x="1199" y="436"/>
                  </a:lnTo>
                  <a:lnTo>
                    <a:pt x="1199" y="866"/>
                  </a:lnTo>
                  <a:lnTo>
                    <a:pt x="1230" y="866"/>
                  </a:lnTo>
                  <a:lnTo>
                    <a:pt x="1270" y="958"/>
                  </a:lnTo>
                  <a:lnTo>
                    <a:pt x="1093" y="958"/>
                  </a:lnTo>
                  <a:lnTo>
                    <a:pt x="1024" y="800"/>
                  </a:lnTo>
                  <a:lnTo>
                    <a:pt x="857" y="800"/>
                  </a:lnTo>
                  <a:lnTo>
                    <a:pt x="857"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3" name="TextBox 52"/>
          <p:cNvSpPr txBox="1"/>
          <p:nvPr/>
        </p:nvSpPr>
        <p:spPr>
          <a:xfrm>
            <a:off x="3512137" y="2079337"/>
            <a:ext cx="1363443" cy="155448"/>
          </a:xfrm>
          <a:prstGeom prst="rect">
            <a:avLst/>
          </a:prstGeom>
          <a:noFill/>
        </p:spPr>
        <p:txBody>
          <a:bodyPr wrap="square" lIns="45720" tIns="0" rIns="0" bIns="0" rtlCol="0">
            <a:noAutofit/>
          </a:bodyPr>
          <a:lstStyle/>
          <a:p>
            <a:pPr indent="-274320" algn="ctr"/>
            <a:r>
              <a:rPr lang="en-GB" sz="1100" b="1" dirty="0" err="1" smtClean="0">
                <a:latin typeface="Georgia" pitchFamily="18" charset="0"/>
                <a:cs typeface="Arial" pitchFamily="34" charset="0"/>
              </a:rPr>
              <a:t>Rohini</a:t>
            </a:r>
            <a:endParaRPr lang="en-GB" sz="1100" b="1" dirty="0" smtClean="0">
              <a:latin typeface="Georgia" pitchFamily="18" charset="0"/>
              <a:cs typeface="Arial" pitchFamily="34" charset="0"/>
            </a:endParaRPr>
          </a:p>
        </p:txBody>
      </p:sp>
      <p:grpSp>
        <p:nvGrpSpPr>
          <p:cNvPr id="58" name="Group 57"/>
          <p:cNvGrpSpPr/>
          <p:nvPr/>
        </p:nvGrpSpPr>
        <p:grpSpPr>
          <a:xfrm>
            <a:off x="2686495" y="4001415"/>
            <a:ext cx="182880" cy="182880"/>
            <a:chOff x="8611060" y="2258092"/>
            <a:chExt cx="612775" cy="612775"/>
          </a:xfrm>
        </p:grpSpPr>
        <p:sp>
          <p:nvSpPr>
            <p:cNvPr id="59" name="Oval 58"/>
            <p:cNvSpPr/>
            <p:nvPr/>
          </p:nvSpPr>
          <p:spPr bwMode="ltGray">
            <a:xfrm>
              <a:off x="8611060" y="2258092"/>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60" name="Freeform 187"/>
            <p:cNvSpPr>
              <a:spLocks noEditPoints="1"/>
            </p:cNvSpPr>
            <p:nvPr/>
          </p:nvSpPr>
          <p:spPr bwMode="auto">
            <a:xfrm>
              <a:off x="8739817" y="2396707"/>
              <a:ext cx="403225" cy="327025"/>
            </a:xfrm>
            <a:custGeom>
              <a:avLst/>
              <a:gdLst>
                <a:gd name="T0" fmla="*/ 1127 w 1270"/>
                <a:gd name="T1" fmla="*/ 472 h 1028"/>
                <a:gd name="T2" fmla="*/ 1086 w 1270"/>
                <a:gd name="T3" fmla="*/ 501 h 1028"/>
                <a:gd name="T4" fmla="*/ 99 w 1270"/>
                <a:gd name="T5" fmla="*/ 54 h 1028"/>
                <a:gd name="T6" fmla="*/ 161 w 1270"/>
                <a:gd name="T7" fmla="*/ 30 h 1028"/>
                <a:gd name="T8" fmla="*/ 242 w 1270"/>
                <a:gd name="T9" fmla="*/ 13 h 1028"/>
                <a:gd name="T10" fmla="*/ 335 w 1270"/>
                <a:gd name="T11" fmla="*/ 3 h 1028"/>
                <a:gd name="T12" fmla="*/ 437 w 1270"/>
                <a:gd name="T13" fmla="*/ 0 h 1028"/>
                <a:gd name="T14" fmla="*/ 540 w 1270"/>
                <a:gd name="T15" fmla="*/ 5 h 1028"/>
                <a:gd name="T16" fmla="*/ 584 w 1270"/>
                <a:gd name="T17" fmla="*/ 697 h 1028"/>
                <a:gd name="T18" fmla="*/ 703 w 1270"/>
                <a:gd name="T19" fmla="*/ 793 h 1028"/>
                <a:gd name="T20" fmla="*/ 726 w 1270"/>
                <a:gd name="T21" fmla="*/ 39 h 1028"/>
                <a:gd name="T22" fmla="*/ 792 w 1270"/>
                <a:gd name="T23" fmla="*/ 64 h 1028"/>
                <a:gd name="T24" fmla="*/ 1046 w 1270"/>
                <a:gd name="T25" fmla="*/ 1028 h 1028"/>
                <a:gd name="T26" fmla="*/ 84 w 1270"/>
                <a:gd name="T27" fmla="*/ 857 h 1028"/>
                <a:gd name="T28" fmla="*/ 584 w 1270"/>
                <a:gd name="T29" fmla="*/ 183 h 1028"/>
                <a:gd name="T30" fmla="*/ 584 w 1270"/>
                <a:gd name="T31" fmla="*/ 112 h 1028"/>
                <a:gd name="T32" fmla="*/ 584 w 1270"/>
                <a:gd name="T33" fmla="*/ 300 h 1028"/>
                <a:gd name="T34" fmla="*/ 584 w 1270"/>
                <a:gd name="T35" fmla="*/ 229 h 1028"/>
                <a:gd name="T36" fmla="*/ 584 w 1270"/>
                <a:gd name="T37" fmla="*/ 417 h 1028"/>
                <a:gd name="T38" fmla="*/ 584 w 1270"/>
                <a:gd name="T39" fmla="*/ 346 h 1028"/>
                <a:gd name="T40" fmla="*/ 584 w 1270"/>
                <a:gd name="T41" fmla="*/ 534 h 1028"/>
                <a:gd name="T42" fmla="*/ 584 w 1270"/>
                <a:gd name="T43" fmla="*/ 463 h 1028"/>
                <a:gd name="T44" fmla="*/ 584 w 1270"/>
                <a:gd name="T45" fmla="*/ 652 h 1028"/>
                <a:gd name="T46" fmla="*/ 584 w 1270"/>
                <a:gd name="T47" fmla="*/ 580 h 1028"/>
                <a:gd name="T48" fmla="*/ 584 w 1270"/>
                <a:gd name="T49" fmla="*/ 10 h 1028"/>
                <a:gd name="T50" fmla="*/ 659 w 1270"/>
                <a:gd name="T51" fmla="*/ 22 h 1028"/>
                <a:gd name="T52" fmla="*/ 584 w 1270"/>
                <a:gd name="T53" fmla="*/ 10 h 1028"/>
                <a:gd name="T54" fmla="*/ 1127 w 1270"/>
                <a:gd name="T55" fmla="*/ 574 h 1028"/>
                <a:gd name="T56" fmla="*/ 1086 w 1270"/>
                <a:gd name="T57" fmla="*/ 565 h 1028"/>
                <a:gd name="T58" fmla="*/ 1127 w 1270"/>
                <a:gd name="T59" fmla="*/ 637 h 1028"/>
                <a:gd name="T60" fmla="*/ 1086 w 1270"/>
                <a:gd name="T61" fmla="*/ 628 h 1028"/>
                <a:gd name="T62" fmla="*/ 1127 w 1270"/>
                <a:gd name="T63" fmla="*/ 700 h 1028"/>
                <a:gd name="T64" fmla="*/ 1086 w 1270"/>
                <a:gd name="T65" fmla="*/ 692 h 1028"/>
                <a:gd name="T66" fmla="*/ 1127 w 1270"/>
                <a:gd name="T67" fmla="*/ 764 h 1028"/>
                <a:gd name="T68" fmla="*/ 1086 w 1270"/>
                <a:gd name="T69" fmla="*/ 755 h 1028"/>
                <a:gd name="T70" fmla="*/ 1086 w 1270"/>
                <a:gd name="T71" fmla="*/ 408 h 1028"/>
                <a:gd name="T72" fmla="*/ 1127 w 1270"/>
                <a:gd name="T73" fmla="*/ 447 h 1028"/>
                <a:gd name="T74" fmla="*/ 1086 w 1270"/>
                <a:gd name="T75" fmla="*/ 408 h 1028"/>
                <a:gd name="T76" fmla="*/ 878 w 1270"/>
                <a:gd name="T77" fmla="*/ 413 h 1028"/>
                <a:gd name="T78" fmla="*/ 951 w 1270"/>
                <a:gd name="T79" fmla="*/ 403 h 1028"/>
                <a:gd name="T80" fmla="*/ 1034 w 1270"/>
                <a:gd name="T81" fmla="*/ 402 h 1028"/>
                <a:gd name="T82" fmla="*/ 1086 w 1270"/>
                <a:gd name="T83" fmla="*/ 832 h 1028"/>
                <a:gd name="T84" fmla="*/ 1127 w 1270"/>
                <a:gd name="T85" fmla="*/ 832 h 1028"/>
                <a:gd name="T86" fmla="*/ 1150 w 1270"/>
                <a:gd name="T87" fmla="*/ 420 h 1028"/>
                <a:gd name="T88" fmla="*/ 1199 w 1270"/>
                <a:gd name="T89" fmla="*/ 866 h 1028"/>
                <a:gd name="T90" fmla="*/ 1093 w 1270"/>
                <a:gd name="T91" fmla="*/ 958 h 1028"/>
                <a:gd name="T92" fmla="*/ 857 w 1270"/>
                <a:gd name="T93" fmla="*/ 41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0" h="1028">
                  <a:moveTo>
                    <a:pt x="1086" y="501"/>
                  </a:moveTo>
                  <a:lnTo>
                    <a:pt x="1127" y="511"/>
                  </a:lnTo>
                  <a:lnTo>
                    <a:pt x="1127" y="472"/>
                  </a:lnTo>
                  <a:lnTo>
                    <a:pt x="1086" y="463"/>
                  </a:lnTo>
                  <a:lnTo>
                    <a:pt x="1086" y="501"/>
                  </a:lnTo>
                  <a:lnTo>
                    <a:pt x="1086" y="501"/>
                  </a:lnTo>
                  <a:close/>
                  <a:moveTo>
                    <a:pt x="84" y="64"/>
                  </a:moveTo>
                  <a:lnTo>
                    <a:pt x="84" y="64"/>
                  </a:lnTo>
                  <a:lnTo>
                    <a:pt x="99" y="54"/>
                  </a:lnTo>
                  <a:lnTo>
                    <a:pt x="118" y="46"/>
                  </a:lnTo>
                  <a:lnTo>
                    <a:pt x="138" y="38"/>
                  </a:lnTo>
                  <a:lnTo>
                    <a:pt x="161" y="30"/>
                  </a:lnTo>
                  <a:lnTo>
                    <a:pt x="187" y="24"/>
                  </a:lnTo>
                  <a:lnTo>
                    <a:pt x="213" y="18"/>
                  </a:lnTo>
                  <a:lnTo>
                    <a:pt x="242" y="13"/>
                  </a:lnTo>
                  <a:lnTo>
                    <a:pt x="272" y="9"/>
                  </a:lnTo>
                  <a:lnTo>
                    <a:pt x="304" y="5"/>
                  </a:lnTo>
                  <a:lnTo>
                    <a:pt x="335" y="3"/>
                  </a:lnTo>
                  <a:lnTo>
                    <a:pt x="368" y="1"/>
                  </a:lnTo>
                  <a:lnTo>
                    <a:pt x="403" y="0"/>
                  </a:lnTo>
                  <a:lnTo>
                    <a:pt x="437" y="0"/>
                  </a:lnTo>
                  <a:lnTo>
                    <a:pt x="471" y="1"/>
                  </a:lnTo>
                  <a:lnTo>
                    <a:pt x="506" y="2"/>
                  </a:lnTo>
                  <a:lnTo>
                    <a:pt x="540" y="5"/>
                  </a:lnTo>
                  <a:lnTo>
                    <a:pt x="540" y="793"/>
                  </a:lnTo>
                  <a:lnTo>
                    <a:pt x="584" y="793"/>
                  </a:lnTo>
                  <a:lnTo>
                    <a:pt x="584" y="697"/>
                  </a:lnTo>
                  <a:lnTo>
                    <a:pt x="659" y="714"/>
                  </a:lnTo>
                  <a:lnTo>
                    <a:pt x="659" y="793"/>
                  </a:lnTo>
                  <a:lnTo>
                    <a:pt x="703" y="793"/>
                  </a:lnTo>
                  <a:lnTo>
                    <a:pt x="703" y="32"/>
                  </a:lnTo>
                  <a:lnTo>
                    <a:pt x="703" y="32"/>
                  </a:lnTo>
                  <a:lnTo>
                    <a:pt x="726" y="39"/>
                  </a:lnTo>
                  <a:lnTo>
                    <a:pt x="749" y="47"/>
                  </a:lnTo>
                  <a:lnTo>
                    <a:pt x="771" y="54"/>
                  </a:lnTo>
                  <a:lnTo>
                    <a:pt x="792" y="64"/>
                  </a:lnTo>
                  <a:lnTo>
                    <a:pt x="792" y="857"/>
                  </a:lnTo>
                  <a:lnTo>
                    <a:pt x="972" y="857"/>
                  </a:lnTo>
                  <a:lnTo>
                    <a:pt x="1046" y="1028"/>
                  </a:lnTo>
                  <a:lnTo>
                    <a:pt x="0" y="1028"/>
                  </a:lnTo>
                  <a:lnTo>
                    <a:pt x="55" y="857"/>
                  </a:lnTo>
                  <a:lnTo>
                    <a:pt x="84" y="857"/>
                  </a:lnTo>
                  <a:lnTo>
                    <a:pt x="84" y="64"/>
                  </a:lnTo>
                  <a:lnTo>
                    <a:pt x="84" y="64"/>
                  </a:lnTo>
                  <a:close/>
                  <a:moveTo>
                    <a:pt x="584" y="183"/>
                  </a:moveTo>
                  <a:lnTo>
                    <a:pt x="659" y="201"/>
                  </a:lnTo>
                  <a:lnTo>
                    <a:pt x="659" y="129"/>
                  </a:lnTo>
                  <a:lnTo>
                    <a:pt x="584" y="112"/>
                  </a:lnTo>
                  <a:lnTo>
                    <a:pt x="584" y="183"/>
                  </a:lnTo>
                  <a:lnTo>
                    <a:pt x="584" y="183"/>
                  </a:lnTo>
                  <a:close/>
                  <a:moveTo>
                    <a:pt x="584" y="300"/>
                  </a:moveTo>
                  <a:lnTo>
                    <a:pt x="659" y="318"/>
                  </a:lnTo>
                  <a:lnTo>
                    <a:pt x="659" y="246"/>
                  </a:lnTo>
                  <a:lnTo>
                    <a:pt x="584" y="229"/>
                  </a:lnTo>
                  <a:lnTo>
                    <a:pt x="584" y="300"/>
                  </a:lnTo>
                  <a:lnTo>
                    <a:pt x="584" y="300"/>
                  </a:lnTo>
                  <a:close/>
                  <a:moveTo>
                    <a:pt x="584" y="417"/>
                  </a:moveTo>
                  <a:lnTo>
                    <a:pt x="659" y="435"/>
                  </a:lnTo>
                  <a:lnTo>
                    <a:pt x="659" y="363"/>
                  </a:lnTo>
                  <a:lnTo>
                    <a:pt x="584" y="346"/>
                  </a:lnTo>
                  <a:lnTo>
                    <a:pt x="584" y="417"/>
                  </a:lnTo>
                  <a:lnTo>
                    <a:pt x="584" y="417"/>
                  </a:lnTo>
                  <a:close/>
                  <a:moveTo>
                    <a:pt x="584" y="534"/>
                  </a:moveTo>
                  <a:lnTo>
                    <a:pt x="659" y="552"/>
                  </a:lnTo>
                  <a:lnTo>
                    <a:pt x="659" y="480"/>
                  </a:lnTo>
                  <a:lnTo>
                    <a:pt x="584" y="463"/>
                  </a:lnTo>
                  <a:lnTo>
                    <a:pt x="584" y="534"/>
                  </a:lnTo>
                  <a:lnTo>
                    <a:pt x="584" y="534"/>
                  </a:lnTo>
                  <a:close/>
                  <a:moveTo>
                    <a:pt x="584" y="652"/>
                  </a:moveTo>
                  <a:lnTo>
                    <a:pt x="659" y="669"/>
                  </a:lnTo>
                  <a:lnTo>
                    <a:pt x="659" y="597"/>
                  </a:lnTo>
                  <a:lnTo>
                    <a:pt x="584" y="580"/>
                  </a:lnTo>
                  <a:lnTo>
                    <a:pt x="584" y="652"/>
                  </a:lnTo>
                  <a:lnTo>
                    <a:pt x="584" y="652"/>
                  </a:lnTo>
                  <a:close/>
                  <a:moveTo>
                    <a:pt x="584" y="10"/>
                  </a:moveTo>
                  <a:lnTo>
                    <a:pt x="584" y="66"/>
                  </a:lnTo>
                  <a:lnTo>
                    <a:pt x="659" y="83"/>
                  </a:lnTo>
                  <a:lnTo>
                    <a:pt x="659" y="22"/>
                  </a:lnTo>
                  <a:lnTo>
                    <a:pt x="659" y="22"/>
                  </a:lnTo>
                  <a:lnTo>
                    <a:pt x="621" y="15"/>
                  </a:lnTo>
                  <a:lnTo>
                    <a:pt x="584" y="10"/>
                  </a:lnTo>
                  <a:lnTo>
                    <a:pt x="584" y="10"/>
                  </a:lnTo>
                  <a:close/>
                  <a:moveTo>
                    <a:pt x="1086" y="565"/>
                  </a:moveTo>
                  <a:lnTo>
                    <a:pt x="1127" y="574"/>
                  </a:lnTo>
                  <a:lnTo>
                    <a:pt x="1127" y="536"/>
                  </a:lnTo>
                  <a:lnTo>
                    <a:pt x="1086" y="526"/>
                  </a:lnTo>
                  <a:lnTo>
                    <a:pt x="1086" y="565"/>
                  </a:lnTo>
                  <a:lnTo>
                    <a:pt x="1086" y="565"/>
                  </a:lnTo>
                  <a:close/>
                  <a:moveTo>
                    <a:pt x="1086" y="628"/>
                  </a:moveTo>
                  <a:lnTo>
                    <a:pt x="1127" y="637"/>
                  </a:lnTo>
                  <a:lnTo>
                    <a:pt x="1127" y="598"/>
                  </a:lnTo>
                  <a:lnTo>
                    <a:pt x="1086" y="590"/>
                  </a:lnTo>
                  <a:lnTo>
                    <a:pt x="1086" y="628"/>
                  </a:lnTo>
                  <a:lnTo>
                    <a:pt x="1086" y="628"/>
                  </a:lnTo>
                  <a:close/>
                  <a:moveTo>
                    <a:pt x="1086" y="692"/>
                  </a:moveTo>
                  <a:lnTo>
                    <a:pt x="1127" y="700"/>
                  </a:lnTo>
                  <a:lnTo>
                    <a:pt x="1127" y="662"/>
                  </a:lnTo>
                  <a:lnTo>
                    <a:pt x="1086" y="653"/>
                  </a:lnTo>
                  <a:lnTo>
                    <a:pt x="1086" y="692"/>
                  </a:lnTo>
                  <a:lnTo>
                    <a:pt x="1086" y="692"/>
                  </a:lnTo>
                  <a:close/>
                  <a:moveTo>
                    <a:pt x="1086" y="755"/>
                  </a:moveTo>
                  <a:lnTo>
                    <a:pt x="1127" y="764"/>
                  </a:lnTo>
                  <a:lnTo>
                    <a:pt x="1127" y="725"/>
                  </a:lnTo>
                  <a:lnTo>
                    <a:pt x="1086" y="717"/>
                  </a:lnTo>
                  <a:lnTo>
                    <a:pt x="1086" y="755"/>
                  </a:lnTo>
                  <a:lnTo>
                    <a:pt x="1086" y="755"/>
                  </a:lnTo>
                  <a:close/>
                  <a:moveTo>
                    <a:pt x="1086" y="408"/>
                  </a:moveTo>
                  <a:lnTo>
                    <a:pt x="1086" y="408"/>
                  </a:lnTo>
                  <a:lnTo>
                    <a:pt x="1107" y="410"/>
                  </a:lnTo>
                  <a:lnTo>
                    <a:pt x="1127" y="414"/>
                  </a:lnTo>
                  <a:lnTo>
                    <a:pt x="1127" y="447"/>
                  </a:lnTo>
                  <a:lnTo>
                    <a:pt x="1086" y="438"/>
                  </a:lnTo>
                  <a:lnTo>
                    <a:pt x="1086" y="408"/>
                  </a:lnTo>
                  <a:lnTo>
                    <a:pt x="1086" y="408"/>
                  </a:lnTo>
                  <a:close/>
                  <a:moveTo>
                    <a:pt x="857" y="418"/>
                  </a:moveTo>
                  <a:lnTo>
                    <a:pt x="857" y="418"/>
                  </a:lnTo>
                  <a:lnTo>
                    <a:pt x="878" y="413"/>
                  </a:lnTo>
                  <a:lnTo>
                    <a:pt x="900" y="409"/>
                  </a:lnTo>
                  <a:lnTo>
                    <a:pt x="925" y="405"/>
                  </a:lnTo>
                  <a:lnTo>
                    <a:pt x="951" y="403"/>
                  </a:lnTo>
                  <a:lnTo>
                    <a:pt x="978" y="402"/>
                  </a:lnTo>
                  <a:lnTo>
                    <a:pt x="1006" y="402"/>
                  </a:lnTo>
                  <a:lnTo>
                    <a:pt x="1034" y="402"/>
                  </a:lnTo>
                  <a:lnTo>
                    <a:pt x="1063" y="404"/>
                  </a:lnTo>
                  <a:lnTo>
                    <a:pt x="1063" y="832"/>
                  </a:lnTo>
                  <a:lnTo>
                    <a:pt x="1086" y="832"/>
                  </a:lnTo>
                  <a:lnTo>
                    <a:pt x="1086" y="780"/>
                  </a:lnTo>
                  <a:lnTo>
                    <a:pt x="1127" y="789"/>
                  </a:lnTo>
                  <a:lnTo>
                    <a:pt x="1127" y="832"/>
                  </a:lnTo>
                  <a:lnTo>
                    <a:pt x="1150" y="832"/>
                  </a:lnTo>
                  <a:lnTo>
                    <a:pt x="1150" y="420"/>
                  </a:lnTo>
                  <a:lnTo>
                    <a:pt x="1150" y="420"/>
                  </a:lnTo>
                  <a:lnTo>
                    <a:pt x="1176" y="427"/>
                  </a:lnTo>
                  <a:lnTo>
                    <a:pt x="1199" y="436"/>
                  </a:lnTo>
                  <a:lnTo>
                    <a:pt x="1199" y="866"/>
                  </a:lnTo>
                  <a:lnTo>
                    <a:pt x="1230" y="866"/>
                  </a:lnTo>
                  <a:lnTo>
                    <a:pt x="1270" y="958"/>
                  </a:lnTo>
                  <a:lnTo>
                    <a:pt x="1093" y="958"/>
                  </a:lnTo>
                  <a:lnTo>
                    <a:pt x="1024" y="800"/>
                  </a:lnTo>
                  <a:lnTo>
                    <a:pt x="857" y="800"/>
                  </a:lnTo>
                  <a:lnTo>
                    <a:pt x="857"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1" name="TextBox 60"/>
          <p:cNvSpPr txBox="1"/>
          <p:nvPr/>
        </p:nvSpPr>
        <p:spPr>
          <a:xfrm>
            <a:off x="1311580" y="3887336"/>
            <a:ext cx="1363443" cy="155448"/>
          </a:xfrm>
          <a:prstGeom prst="rect">
            <a:avLst/>
          </a:prstGeom>
          <a:noFill/>
        </p:spPr>
        <p:txBody>
          <a:bodyPr wrap="square" lIns="45720" tIns="0" rIns="0" bIns="0" rtlCol="0">
            <a:noAutofit/>
          </a:bodyPr>
          <a:lstStyle/>
          <a:p>
            <a:pPr indent="-274320" algn="ctr"/>
            <a:r>
              <a:rPr lang="en-GB" sz="1100" b="1" dirty="0" err="1" smtClean="0">
                <a:latin typeface="Georgia" pitchFamily="18" charset="0"/>
                <a:cs typeface="Arial" pitchFamily="34" charset="0"/>
              </a:rPr>
              <a:t>Janak</a:t>
            </a:r>
            <a:r>
              <a:rPr lang="en-GB" sz="1100" b="1" dirty="0" smtClean="0">
                <a:latin typeface="Georgia" pitchFamily="18" charset="0"/>
                <a:cs typeface="Arial" pitchFamily="34" charset="0"/>
              </a:rPr>
              <a:t> </a:t>
            </a:r>
            <a:r>
              <a:rPr lang="en-GB" sz="1100" b="1" dirty="0" err="1" smtClean="0">
                <a:latin typeface="Georgia" pitchFamily="18" charset="0"/>
                <a:cs typeface="Arial" pitchFamily="34" charset="0"/>
              </a:rPr>
              <a:t>Puri</a:t>
            </a:r>
            <a:endParaRPr lang="en-GB" sz="1100" b="1" dirty="0" smtClean="0">
              <a:latin typeface="Georgia" pitchFamily="18" charset="0"/>
              <a:cs typeface="Arial" pitchFamily="34" charset="0"/>
            </a:endParaRPr>
          </a:p>
        </p:txBody>
      </p:sp>
      <p:grpSp>
        <p:nvGrpSpPr>
          <p:cNvPr id="62" name="Group 61"/>
          <p:cNvGrpSpPr/>
          <p:nvPr/>
        </p:nvGrpSpPr>
        <p:grpSpPr>
          <a:xfrm>
            <a:off x="7410310" y="4407408"/>
            <a:ext cx="182880" cy="182880"/>
            <a:chOff x="8611060" y="2258092"/>
            <a:chExt cx="612775" cy="612775"/>
          </a:xfrm>
        </p:grpSpPr>
        <p:sp>
          <p:nvSpPr>
            <p:cNvPr id="63" name="Oval 62"/>
            <p:cNvSpPr/>
            <p:nvPr/>
          </p:nvSpPr>
          <p:spPr bwMode="ltGray">
            <a:xfrm>
              <a:off x="8611060" y="2258092"/>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64" name="Freeform 187"/>
            <p:cNvSpPr>
              <a:spLocks noEditPoints="1"/>
            </p:cNvSpPr>
            <p:nvPr/>
          </p:nvSpPr>
          <p:spPr bwMode="auto">
            <a:xfrm>
              <a:off x="8739817" y="2396707"/>
              <a:ext cx="403225" cy="327025"/>
            </a:xfrm>
            <a:custGeom>
              <a:avLst/>
              <a:gdLst>
                <a:gd name="T0" fmla="*/ 1127 w 1270"/>
                <a:gd name="T1" fmla="*/ 472 h 1028"/>
                <a:gd name="T2" fmla="*/ 1086 w 1270"/>
                <a:gd name="T3" fmla="*/ 501 h 1028"/>
                <a:gd name="T4" fmla="*/ 99 w 1270"/>
                <a:gd name="T5" fmla="*/ 54 h 1028"/>
                <a:gd name="T6" fmla="*/ 161 w 1270"/>
                <a:gd name="T7" fmla="*/ 30 h 1028"/>
                <a:gd name="T8" fmla="*/ 242 w 1270"/>
                <a:gd name="T9" fmla="*/ 13 h 1028"/>
                <a:gd name="T10" fmla="*/ 335 w 1270"/>
                <a:gd name="T11" fmla="*/ 3 h 1028"/>
                <a:gd name="T12" fmla="*/ 437 w 1270"/>
                <a:gd name="T13" fmla="*/ 0 h 1028"/>
                <a:gd name="T14" fmla="*/ 540 w 1270"/>
                <a:gd name="T15" fmla="*/ 5 h 1028"/>
                <a:gd name="T16" fmla="*/ 584 w 1270"/>
                <a:gd name="T17" fmla="*/ 697 h 1028"/>
                <a:gd name="T18" fmla="*/ 703 w 1270"/>
                <a:gd name="T19" fmla="*/ 793 h 1028"/>
                <a:gd name="T20" fmla="*/ 726 w 1270"/>
                <a:gd name="T21" fmla="*/ 39 h 1028"/>
                <a:gd name="T22" fmla="*/ 792 w 1270"/>
                <a:gd name="T23" fmla="*/ 64 h 1028"/>
                <a:gd name="T24" fmla="*/ 1046 w 1270"/>
                <a:gd name="T25" fmla="*/ 1028 h 1028"/>
                <a:gd name="T26" fmla="*/ 84 w 1270"/>
                <a:gd name="T27" fmla="*/ 857 h 1028"/>
                <a:gd name="T28" fmla="*/ 584 w 1270"/>
                <a:gd name="T29" fmla="*/ 183 h 1028"/>
                <a:gd name="T30" fmla="*/ 584 w 1270"/>
                <a:gd name="T31" fmla="*/ 112 h 1028"/>
                <a:gd name="T32" fmla="*/ 584 w 1270"/>
                <a:gd name="T33" fmla="*/ 300 h 1028"/>
                <a:gd name="T34" fmla="*/ 584 w 1270"/>
                <a:gd name="T35" fmla="*/ 229 h 1028"/>
                <a:gd name="T36" fmla="*/ 584 w 1270"/>
                <a:gd name="T37" fmla="*/ 417 h 1028"/>
                <a:gd name="T38" fmla="*/ 584 w 1270"/>
                <a:gd name="T39" fmla="*/ 346 h 1028"/>
                <a:gd name="T40" fmla="*/ 584 w 1270"/>
                <a:gd name="T41" fmla="*/ 534 h 1028"/>
                <a:gd name="T42" fmla="*/ 584 w 1270"/>
                <a:gd name="T43" fmla="*/ 463 h 1028"/>
                <a:gd name="T44" fmla="*/ 584 w 1270"/>
                <a:gd name="T45" fmla="*/ 652 h 1028"/>
                <a:gd name="T46" fmla="*/ 584 w 1270"/>
                <a:gd name="T47" fmla="*/ 580 h 1028"/>
                <a:gd name="T48" fmla="*/ 584 w 1270"/>
                <a:gd name="T49" fmla="*/ 10 h 1028"/>
                <a:gd name="T50" fmla="*/ 659 w 1270"/>
                <a:gd name="T51" fmla="*/ 22 h 1028"/>
                <a:gd name="T52" fmla="*/ 584 w 1270"/>
                <a:gd name="T53" fmla="*/ 10 h 1028"/>
                <a:gd name="T54" fmla="*/ 1127 w 1270"/>
                <a:gd name="T55" fmla="*/ 574 h 1028"/>
                <a:gd name="T56" fmla="*/ 1086 w 1270"/>
                <a:gd name="T57" fmla="*/ 565 h 1028"/>
                <a:gd name="T58" fmla="*/ 1127 w 1270"/>
                <a:gd name="T59" fmla="*/ 637 h 1028"/>
                <a:gd name="T60" fmla="*/ 1086 w 1270"/>
                <a:gd name="T61" fmla="*/ 628 h 1028"/>
                <a:gd name="T62" fmla="*/ 1127 w 1270"/>
                <a:gd name="T63" fmla="*/ 700 h 1028"/>
                <a:gd name="T64" fmla="*/ 1086 w 1270"/>
                <a:gd name="T65" fmla="*/ 692 h 1028"/>
                <a:gd name="T66" fmla="*/ 1127 w 1270"/>
                <a:gd name="T67" fmla="*/ 764 h 1028"/>
                <a:gd name="T68" fmla="*/ 1086 w 1270"/>
                <a:gd name="T69" fmla="*/ 755 h 1028"/>
                <a:gd name="T70" fmla="*/ 1086 w 1270"/>
                <a:gd name="T71" fmla="*/ 408 h 1028"/>
                <a:gd name="T72" fmla="*/ 1127 w 1270"/>
                <a:gd name="T73" fmla="*/ 447 h 1028"/>
                <a:gd name="T74" fmla="*/ 1086 w 1270"/>
                <a:gd name="T75" fmla="*/ 408 h 1028"/>
                <a:gd name="T76" fmla="*/ 878 w 1270"/>
                <a:gd name="T77" fmla="*/ 413 h 1028"/>
                <a:gd name="T78" fmla="*/ 951 w 1270"/>
                <a:gd name="T79" fmla="*/ 403 h 1028"/>
                <a:gd name="T80" fmla="*/ 1034 w 1270"/>
                <a:gd name="T81" fmla="*/ 402 h 1028"/>
                <a:gd name="T82" fmla="*/ 1086 w 1270"/>
                <a:gd name="T83" fmla="*/ 832 h 1028"/>
                <a:gd name="T84" fmla="*/ 1127 w 1270"/>
                <a:gd name="T85" fmla="*/ 832 h 1028"/>
                <a:gd name="T86" fmla="*/ 1150 w 1270"/>
                <a:gd name="T87" fmla="*/ 420 h 1028"/>
                <a:gd name="T88" fmla="*/ 1199 w 1270"/>
                <a:gd name="T89" fmla="*/ 866 h 1028"/>
                <a:gd name="T90" fmla="*/ 1093 w 1270"/>
                <a:gd name="T91" fmla="*/ 958 h 1028"/>
                <a:gd name="T92" fmla="*/ 857 w 1270"/>
                <a:gd name="T93" fmla="*/ 41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0" h="1028">
                  <a:moveTo>
                    <a:pt x="1086" y="501"/>
                  </a:moveTo>
                  <a:lnTo>
                    <a:pt x="1127" y="511"/>
                  </a:lnTo>
                  <a:lnTo>
                    <a:pt x="1127" y="472"/>
                  </a:lnTo>
                  <a:lnTo>
                    <a:pt x="1086" y="463"/>
                  </a:lnTo>
                  <a:lnTo>
                    <a:pt x="1086" y="501"/>
                  </a:lnTo>
                  <a:lnTo>
                    <a:pt x="1086" y="501"/>
                  </a:lnTo>
                  <a:close/>
                  <a:moveTo>
                    <a:pt x="84" y="64"/>
                  </a:moveTo>
                  <a:lnTo>
                    <a:pt x="84" y="64"/>
                  </a:lnTo>
                  <a:lnTo>
                    <a:pt x="99" y="54"/>
                  </a:lnTo>
                  <a:lnTo>
                    <a:pt x="118" y="46"/>
                  </a:lnTo>
                  <a:lnTo>
                    <a:pt x="138" y="38"/>
                  </a:lnTo>
                  <a:lnTo>
                    <a:pt x="161" y="30"/>
                  </a:lnTo>
                  <a:lnTo>
                    <a:pt x="187" y="24"/>
                  </a:lnTo>
                  <a:lnTo>
                    <a:pt x="213" y="18"/>
                  </a:lnTo>
                  <a:lnTo>
                    <a:pt x="242" y="13"/>
                  </a:lnTo>
                  <a:lnTo>
                    <a:pt x="272" y="9"/>
                  </a:lnTo>
                  <a:lnTo>
                    <a:pt x="304" y="5"/>
                  </a:lnTo>
                  <a:lnTo>
                    <a:pt x="335" y="3"/>
                  </a:lnTo>
                  <a:lnTo>
                    <a:pt x="368" y="1"/>
                  </a:lnTo>
                  <a:lnTo>
                    <a:pt x="403" y="0"/>
                  </a:lnTo>
                  <a:lnTo>
                    <a:pt x="437" y="0"/>
                  </a:lnTo>
                  <a:lnTo>
                    <a:pt x="471" y="1"/>
                  </a:lnTo>
                  <a:lnTo>
                    <a:pt x="506" y="2"/>
                  </a:lnTo>
                  <a:lnTo>
                    <a:pt x="540" y="5"/>
                  </a:lnTo>
                  <a:lnTo>
                    <a:pt x="540" y="793"/>
                  </a:lnTo>
                  <a:lnTo>
                    <a:pt x="584" y="793"/>
                  </a:lnTo>
                  <a:lnTo>
                    <a:pt x="584" y="697"/>
                  </a:lnTo>
                  <a:lnTo>
                    <a:pt x="659" y="714"/>
                  </a:lnTo>
                  <a:lnTo>
                    <a:pt x="659" y="793"/>
                  </a:lnTo>
                  <a:lnTo>
                    <a:pt x="703" y="793"/>
                  </a:lnTo>
                  <a:lnTo>
                    <a:pt x="703" y="32"/>
                  </a:lnTo>
                  <a:lnTo>
                    <a:pt x="703" y="32"/>
                  </a:lnTo>
                  <a:lnTo>
                    <a:pt x="726" y="39"/>
                  </a:lnTo>
                  <a:lnTo>
                    <a:pt x="749" y="47"/>
                  </a:lnTo>
                  <a:lnTo>
                    <a:pt x="771" y="54"/>
                  </a:lnTo>
                  <a:lnTo>
                    <a:pt x="792" y="64"/>
                  </a:lnTo>
                  <a:lnTo>
                    <a:pt x="792" y="857"/>
                  </a:lnTo>
                  <a:lnTo>
                    <a:pt x="972" y="857"/>
                  </a:lnTo>
                  <a:lnTo>
                    <a:pt x="1046" y="1028"/>
                  </a:lnTo>
                  <a:lnTo>
                    <a:pt x="0" y="1028"/>
                  </a:lnTo>
                  <a:lnTo>
                    <a:pt x="55" y="857"/>
                  </a:lnTo>
                  <a:lnTo>
                    <a:pt x="84" y="857"/>
                  </a:lnTo>
                  <a:lnTo>
                    <a:pt x="84" y="64"/>
                  </a:lnTo>
                  <a:lnTo>
                    <a:pt x="84" y="64"/>
                  </a:lnTo>
                  <a:close/>
                  <a:moveTo>
                    <a:pt x="584" y="183"/>
                  </a:moveTo>
                  <a:lnTo>
                    <a:pt x="659" y="201"/>
                  </a:lnTo>
                  <a:lnTo>
                    <a:pt x="659" y="129"/>
                  </a:lnTo>
                  <a:lnTo>
                    <a:pt x="584" y="112"/>
                  </a:lnTo>
                  <a:lnTo>
                    <a:pt x="584" y="183"/>
                  </a:lnTo>
                  <a:lnTo>
                    <a:pt x="584" y="183"/>
                  </a:lnTo>
                  <a:close/>
                  <a:moveTo>
                    <a:pt x="584" y="300"/>
                  </a:moveTo>
                  <a:lnTo>
                    <a:pt x="659" y="318"/>
                  </a:lnTo>
                  <a:lnTo>
                    <a:pt x="659" y="246"/>
                  </a:lnTo>
                  <a:lnTo>
                    <a:pt x="584" y="229"/>
                  </a:lnTo>
                  <a:lnTo>
                    <a:pt x="584" y="300"/>
                  </a:lnTo>
                  <a:lnTo>
                    <a:pt x="584" y="300"/>
                  </a:lnTo>
                  <a:close/>
                  <a:moveTo>
                    <a:pt x="584" y="417"/>
                  </a:moveTo>
                  <a:lnTo>
                    <a:pt x="659" y="435"/>
                  </a:lnTo>
                  <a:lnTo>
                    <a:pt x="659" y="363"/>
                  </a:lnTo>
                  <a:lnTo>
                    <a:pt x="584" y="346"/>
                  </a:lnTo>
                  <a:lnTo>
                    <a:pt x="584" y="417"/>
                  </a:lnTo>
                  <a:lnTo>
                    <a:pt x="584" y="417"/>
                  </a:lnTo>
                  <a:close/>
                  <a:moveTo>
                    <a:pt x="584" y="534"/>
                  </a:moveTo>
                  <a:lnTo>
                    <a:pt x="659" y="552"/>
                  </a:lnTo>
                  <a:lnTo>
                    <a:pt x="659" y="480"/>
                  </a:lnTo>
                  <a:lnTo>
                    <a:pt x="584" y="463"/>
                  </a:lnTo>
                  <a:lnTo>
                    <a:pt x="584" y="534"/>
                  </a:lnTo>
                  <a:lnTo>
                    <a:pt x="584" y="534"/>
                  </a:lnTo>
                  <a:close/>
                  <a:moveTo>
                    <a:pt x="584" y="652"/>
                  </a:moveTo>
                  <a:lnTo>
                    <a:pt x="659" y="669"/>
                  </a:lnTo>
                  <a:lnTo>
                    <a:pt x="659" y="597"/>
                  </a:lnTo>
                  <a:lnTo>
                    <a:pt x="584" y="580"/>
                  </a:lnTo>
                  <a:lnTo>
                    <a:pt x="584" y="652"/>
                  </a:lnTo>
                  <a:lnTo>
                    <a:pt x="584" y="652"/>
                  </a:lnTo>
                  <a:close/>
                  <a:moveTo>
                    <a:pt x="584" y="10"/>
                  </a:moveTo>
                  <a:lnTo>
                    <a:pt x="584" y="66"/>
                  </a:lnTo>
                  <a:lnTo>
                    <a:pt x="659" y="83"/>
                  </a:lnTo>
                  <a:lnTo>
                    <a:pt x="659" y="22"/>
                  </a:lnTo>
                  <a:lnTo>
                    <a:pt x="659" y="22"/>
                  </a:lnTo>
                  <a:lnTo>
                    <a:pt x="621" y="15"/>
                  </a:lnTo>
                  <a:lnTo>
                    <a:pt x="584" y="10"/>
                  </a:lnTo>
                  <a:lnTo>
                    <a:pt x="584" y="10"/>
                  </a:lnTo>
                  <a:close/>
                  <a:moveTo>
                    <a:pt x="1086" y="565"/>
                  </a:moveTo>
                  <a:lnTo>
                    <a:pt x="1127" y="574"/>
                  </a:lnTo>
                  <a:lnTo>
                    <a:pt x="1127" y="536"/>
                  </a:lnTo>
                  <a:lnTo>
                    <a:pt x="1086" y="526"/>
                  </a:lnTo>
                  <a:lnTo>
                    <a:pt x="1086" y="565"/>
                  </a:lnTo>
                  <a:lnTo>
                    <a:pt x="1086" y="565"/>
                  </a:lnTo>
                  <a:close/>
                  <a:moveTo>
                    <a:pt x="1086" y="628"/>
                  </a:moveTo>
                  <a:lnTo>
                    <a:pt x="1127" y="637"/>
                  </a:lnTo>
                  <a:lnTo>
                    <a:pt x="1127" y="598"/>
                  </a:lnTo>
                  <a:lnTo>
                    <a:pt x="1086" y="590"/>
                  </a:lnTo>
                  <a:lnTo>
                    <a:pt x="1086" y="628"/>
                  </a:lnTo>
                  <a:lnTo>
                    <a:pt x="1086" y="628"/>
                  </a:lnTo>
                  <a:close/>
                  <a:moveTo>
                    <a:pt x="1086" y="692"/>
                  </a:moveTo>
                  <a:lnTo>
                    <a:pt x="1127" y="700"/>
                  </a:lnTo>
                  <a:lnTo>
                    <a:pt x="1127" y="662"/>
                  </a:lnTo>
                  <a:lnTo>
                    <a:pt x="1086" y="653"/>
                  </a:lnTo>
                  <a:lnTo>
                    <a:pt x="1086" y="692"/>
                  </a:lnTo>
                  <a:lnTo>
                    <a:pt x="1086" y="692"/>
                  </a:lnTo>
                  <a:close/>
                  <a:moveTo>
                    <a:pt x="1086" y="755"/>
                  </a:moveTo>
                  <a:lnTo>
                    <a:pt x="1127" y="764"/>
                  </a:lnTo>
                  <a:lnTo>
                    <a:pt x="1127" y="725"/>
                  </a:lnTo>
                  <a:lnTo>
                    <a:pt x="1086" y="717"/>
                  </a:lnTo>
                  <a:lnTo>
                    <a:pt x="1086" y="755"/>
                  </a:lnTo>
                  <a:lnTo>
                    <a:pt x="1086" y="755"/>
                  </a:lnTo>
                  <a:close/>
                  <a:moveTo>
                    <a:pt x="1086" y="408"/>
                  </a:moveTo>
                  <a:lnTo>
                    <a:pt x="1086" y="408"/>
                  </a:lnTo>
                  <a:lnTo>
                    <a:pt x="1107" y="410"/>
                  </a:lnTo>
                  <a:lnTo>
                    <a:pt x="1127" y="414"/>
                  </a:lnTo>
                  <a:lnTo>
                    <a:pt x="1127" y="447"/>
                  </a:lnTo>
                  <a:lnTo>
                    <a:pt x="1086" y="438"/>
                  </a:lnTo>
                  <a:lnTo>
                    <a:pt x="1086" y="408"/>
                  </a:lnTo>
                  <a:lnTo>
                    <a:pt x="1086" y="408"/>
                  </a:lnTo>
                  <a:close/>
                  <a:moveTo>
                    <a:pt x="857" y="418"/>
                  </a:moveTo>
                  <a:lnTo>
                    <a:pt x="857" y="418"/>
                  </a:lnTo>
                  <a:lnTo>
                    <a:pt x="878" y="413"/>
                  </a:lnTo>
                  <a:lnTo>
                    <a:pt x="900" y="409"/>
                  </a:lnTo>
                  <a:lnTo>
                    <a:pt x="925" y="405"/>
                  </a:lnTo>
                  <a:lnTo>
                    <a:pt x="951" y="403"/>
                  </a:lnTo>
                  <a:lnTo>
                    <a:pt x="978" y="402"/>
                  </a:lnTo>
                  <a:lnTo>
                    <a:pt x="1006" y="402"/>
                  </a:lnTo>
                  <a:lnTo>
                    <a:pt x="1034" y="402"/>
                  </a:lnTo>
                  <a:lnTo>
                    <a:pt x="1063" y="404"/>
                  </a:lnTo>
                  <a:lnTo>
                    <a:pt x="1063" y="832"/>
                  </a:lnTo>
                  <a:lnTo>
                    <a:pt x="1086" y="832"/>
                  </a:lnTo>
                  <a:lnTo>
                    <a:pt x="1086" y="780"/>
                  </a:lnTo>
                  <a:lnTo>
                    <a:pt x="1127" y="789"/>
                  </a:lnTo>
                  <a:lnTo>
                    <a:pt x="1127" y="832"/>
                  </a:lnTo>
                  <a:lnTo>
                    <a:pt x="1150" y="832"/>
                  </a:lnTo>
                  <a:lnTo>
                    <a:pt x="1150" y="420"/>
                  </a:lnTo>
                  <a:lnTo>
                    <a:pt x="1150" y="420"/>
                  </a:lnTo>
                  <a:lnTo>
                    <a:pt x="1176" y="427"/>
                  </a:lnTo>
                  <a:lnTo>
                    <a:pt x="1199" y="436"/>
                  </a:lnTo>
                  <a:lnTo>
                    <a:pt x="1199" y="866"/>
                  </a:lnTo>
                  <a:lnTo>
                    <a:pt x="1230" y="866"/>
                  </a:lnTo>
                  <a:lnTo>
                    <a:pt x="1270" y="958"/>
                  </a:lnTo>
                  <a:lnTo>
                    <a:pt x="1093" y="958"/>
                  </a:lnTo>
                  <a:lnTo>
                    <a:pt x="1024" y="800"/>
                  </a:lnTo>
                  <a:lnTo>
                    <a:pt x="857" y="800"/>
                  </a:lnTo>
                  <a:lnTo>
                    <a:pt x="857"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5" name="TextBox 64"/>
          <p:cNvSpPr txBox="1"/>
          <p:nvPr/>
        </p:nvSpPr>
        <p:spPr>
          <a:xfrm>
            <a:off x="7602335" y="4419852"/>
            <a:ext cx="1363443" cy="155448"/>
          </a:xfrm>
          <a:prstGeom prst="rect">
            <a:avLst/>
          </a:prstGeom>
          <a:noFill/>
        </p:spPr>
        <p:txBody>
          <a:bodyPr wrap="square" lIns="45720" tIns="0" rIns="0" bIns="0" rtlCol="0">
            <a:noAutofit/>
          </a:bodyPr>
          <a:lstStyle/>
          <a:p>
            <a:pPr indent="-274320" algn="ctr"/>
            <a:r>
              <a:rPr lang="en-GB" sz="1100" b="1" dirty="0" err="1" smtClean="0">
                <a:latin typeface="Georgia" pitchFamily="18" charset="0"/>
                <a:cs typeface="Arial" pitchFamily="34" charset="0"/>
              </a:rPr>
              <a:t>Mayur</a:t>
            </a:r>
            <a:r>
              <a:rPr lang="en-GB" sz="1100" b="1" dirty="0" smtClean="0">
                <a:latin typeface="Georgia" pitchFamily="18" charset="0"/>
                <a:cs typeface="Arial" pitchFamily="34" charset="0"/>
              </a:rPr>
              <a:t> </a:t>
            </a:r>
            <a:r>
              <a:rPr lang="en-GB" sz="1100" b="1" dirty="0" err="1" smtClean="0">
                <a:latin typeface="Georgia" pitchFamily="18" charset="0"/>
                <a:cs typeface="Arial" pitchFamily="34" charset="0"/>
              </a:rPr>
              <a:t>Vihar</a:t>
            </a:r>
            <a:endParaRPr lang="en-GB" sz="1100" b="1" dirty="0" smtClean="0">
              <a:latin typeface="Georgia" pitchFamily="18" charset="0"/>
              <a:cs typeface="Arial" pitchFamily="34" charset="0"/>
            </a:endParaRPr>
          </a:p>
        </p:txBody>
      </p:sp>
      <p:grpSp>
        <p:nvGrpSpPr>
          <p:cNvPr id="66" name="Group 65"/>
          <p:cNvGrpSpPr/>
          <p:nvPr/>
        </p:nvGrpSpPr>
        <p:grpSpPr>
          <a:xfrm>
            <a:off x="6680615" y="3770985"/>
            <a:ext cx="182880" cy="182880"/>
            <a:chOff x="8611060" y="2258092"/>
            <a:chExt cx="612775" cy="612775"/>
          </a:xfrm>
        </p:grpSpPr>
        <p:sp>
          <p:nvSpPr>
            <p:cNvPr id="67" name="Oval 66"/>
            <p:cNvSpPr/>
            <p:nvPr/>
          </p:nvSpPr>
          <p:spPr bwMode="ltGray">
            <a:xfrm>
              <a:off x="8611060" y="2258092"/>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68" name="Freeform 187"/>
            <p:cNvSpPr>
              <a:spLocks noEditPoints="1"/>
            </p:cNvSpPr>
            <p:nvPr/>
          </p:nvSpPr>
          <p:spPr bwMode="auto">
            <a:xfrm>
              <a:off x="8739817" y="2396707"/>
              <a:ext cx="403225" cy="327025"/>
            </a:xfrm>
            <a:custGeom>
              <a:avLst/>
              <a:gdLst>
                <a:gd name="T0" fmla="*/ 1127 w 1270"/>
                <a:gd name="T1" fmla="*/ 472 h 1028"/>
                <a:gd name="T2" fmla="*/ 1086 w 1270"/>
                <a:gd name="T3" fmla="*/ 501 h 1028"/>
                <a:gd name="T4" fmla="*/ 99 w 1270"/>
                <a:gd name="T5" fmla="*/ 54 h 1028"/>
                <a:gd name="T6" fmla="*/ 161 w 1270"/>
                <a:gd name="T7" fmla="*/ 30 h 1028"/>
                <a:gd name="T8" fmla="*/ 242 w 1270"/>
                <a:gd name="T9" fmla="*/ 13 h 1028"/>
                <a:gd name="T10" fmla="*/ 335 w 1270"/>
                <a:gd name="T11" fmla="*/ 3 h 1028"/>
                <a:gd name="T12" fmla="*/ 437 w 1270"/>
                <a:gd name="T13" fmla="*/ 0 h 1028"/>
                <a:gd name="T14" fmla="*/ 540 w 1270"/>
                <a:gd name="T15" fmla="*/ 5 h 1028"/>
                <a:gd name="T16" fmla="*/ 584 w 1270"/>
                <a:gd name="T17" fmla="*/ 697 h 1028"/>
                <a:gd name="T18" fmla="*/ 703 w 1270"/>
                <a:gd name="T19" fmla="*/ 793 h 1028"/>
                <a:gd name="T20" fmla="*/ 726 w 1270"/>
                <a:gd name="T21" fmla="*/ 39 h 1028"/>
                <a:gd name="T22" fmla="*/ 792 w 1270"/>
                <a:gd name="T23" fmla="*/ 64 h 1028"/>
                <a:gd name="T24" fmla="*/ 1046 w 1270"/>
                <a:gd name="T25" fmla="*/ 1028 h 1028"/>
                <a:gd name="T26" fmla="*/ 84 w 1270"/>
                <a:gd name="T27" fmla="*/ 857 h 1028"/>
                <a:gd name="T28" fmla="*/ 584 w 1270"/>
                <a:gd name="T29" fmla="*/ 183 h 1028"/>
                <a:gd name="T30" fmla="*/ 584 w 1270"/>
                <a:gd name="T31" fmla="*/ 112 h 1028"/>
                <a:gd name="T32" fmla="*/ 584 w 1270"/>
                <a:gd name="T33" fmla="*/ 300 h 1028"/>
                <a:gd name="T34" fmla="*/ 584 w 1270"/>
                <a:gd name="T35" fmla="*/ 229 h 1028"/>
                <a:gd name="T36" fmla="*/ 584 w 1270"/>
                <a:gd name="T37" fmla="*/ 417 h 1028"/>
                <a:gd name="T38" fmla="*/ 584 w 1270"/>
                <a:gd name="T39" fmla="*/ 346 h 1028"/>
                <a:gd name="T40" fmla="*/ 584 w 1270"/>
                <a:gd name="T41" fmla="*/ 534 h 1028"/>
                <a:gd name="T42" fmla="*/ 584 w 1270"/>
                <a:gd name="T43" fmla="*/ 463 h 1028"/>
                <a:gd name="T44" fmla="*/ 584 w 1270"/>
                <a:gd name="T45" fmla="*/ 652 h 1028"/>
                <a:gd name="T46" fmla="*/ 584 w 1270"/>
                <a:gd name="T47" fmla="*/ 580 h 1028"/>
                <a:gd name="T48" fmla="*/ 584 w 1270"/>
                <a:gd name="T49" fmla="*/ 10 h 1028"/>
                <a:gd name="T50" fmla="*/ 659 w 1270"/>
                <a:gd name="T51" fmla="*/ 22 h 1028"/>
                <a:gd name="T52" fmla="*/ 584 w 1270"/>
                <a:gd name="T53" fmla="*/ 10 h 1028"/>
                <a:gd name="T54" fmla="*/ 1127 w 1270"/>
                <a:gd name="T55" fmla="*/ 574 h 1028"/>
                <a:gd name="T56" fmla="*/ 1086 w 1270"/>
                <a:gd name="T57" fmla="*/ 565 h 1028"/>
                <a:gd name="T58" fmla="*/ 1127 w 1270"/>
                <a:gd name="T59" fmla="*/ 637 h 1028"/>
                <a:gd name="T60" fmla="*/ 1086 w 1270"/>
                <a:gd name="T61" fmla="*/ 628 h 1028"/>
                <a:gd name="T62" fmla="*/ 1127 w 1270"/>
                <a:gd name="T63" fmla="*/ 700 h 1028"/>
                <a:gd name="T64" fmla="*/ 1086 w 1270"/>
                <a:gd name="T65" fmla="*/ 692 h 1028"/>
                <a:gd name="T66" fmla="*/ 1127 w 1270"/>
                <a:gd name="T67" fmla="*/ 764 h 1028"/>
                <a:gd name="T68" fmla="*/ 1086 w 1270"/>
                <a:gd name="T69" fmla="*/ 755 h 1028"/>
                <a:gd name="T70" fmla="*/ 1086 w 1270"/>
                <a:gd name="T71" fmla="*/ 408 h 1028"/>
                <a:gd name="T72" fmla="*/ 1127 w 1270"/>
                <a:gd name="T73" fmla="*/ 447 h 1028"/>
                <a:gd name="T74" fmla="*/ 1086 w 1270"/>
                <a:gd name="T75" fmla="*/ 408 h 1028"/>
                <a:gd name="T76" fmla="*/ 878 w 1270"/>
                <a:gd name="T77" fmla="*/ 413 h 1028"/>
                <a:gd name="T78" fmla="*/ 951 w 1270"/>
                <a:gd name="T79" fmla="*/ 403 h 1028"/>
                <a:gd name="T80" fmla="*/ 1034 w 1270"/>
                <a:gd name="T81" fmla="*/ 402 h 1028"/>
                <a:gd name="T82" fmla="*/ 1086 w 1270"/>
                <a:gd name="T83" fmla="*/ 832 h 1028"/>
                <a:gd name="T84" fmla="*/ 1127 w 1270"/>
                <a:gd name="T85" fmla="*/ 832 h 1028"/>
                <a:gd name="T86" fmla="*/ 1150 w 1270"/>
                <a:gd name="T87" fmla="*/ 420 h 1028"/>
                <a:gd name="T88" fmla="*/ 1199 w 1270"/>
                <a:gd name="T89" fmla="*/ 866 h 1028"/>
                <a:gd name="T90" fmla="*/ 1093 w 1270"/>
                <a:gd name="T91" fmla="*/ 958 h 1028"/>
                <a:gd name="T92" fmla="*/ 857 w 1270"/>
                <a:gd name="T93" fmla="*/ 41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0" h="1028">
                  <a:moveTo>
                    <a:pt x="1086" y="501"/>
                  </a:moveTo>
                  <a:lnTo>
                    <a:pt x="1127" y="511"/>
                  </a:lnTo>
                  <a:lnTo>
                    <a:pt x="1127" y="472"/>
                  </a:lnTo>
                  <a:lnTo>
                    <a:pt x="1086" y="463"/>
                  </a:lnTo>
                  <a:lnTo>
                    <a:pt x="1086" y="501"/>
                  </a:lnTo>
                  <a:lnTo>
                    <a:pt x="1086" y="501"/>
                  </a:lnTo>
                  <a:close/>
                  <a:moveTo>
                    <a:pt x="84" y="64"/>
                  </a:moveTo>
                  <a:lnTo>
                    <a:pt x="84" y="64"/>
                  </a:lnTo>
                  <a:lnTo>
                    <a:pt x="99" y="54"/>
                  </a:lnTo>
                  <a:lnTo>
                    <a:pt x="118" y="46"/>
                  </a:lnTo>
                  <a:lnTo>
                    <a:pt x="138" y="38"/>
                  </a:lnTo>
                  <a:lnTo>
                    <a:pt x="161" y="30"/>
                  </a:lnTo>
                  <a:lnTo>
                    <a:pt x="187" y="24"/>
                  </a:lnTo>
                  <a:lnTo>
                    <a:pt x="213" y="18"/>
                  </a:lnTo>
                  <a:lnTo>
                    <a:pt x="242" y="13"/>
                  </a:lnTo>
                  <a:lnTo>
                    <a:pt x="272" y="9"/>
                  </a:lnTo>
                  <a:lnTo>
                    <a:pt x="304" y="5"/>
                  </a:lnTo>
                  <a:lnTo>
                    <a:pt x="335" y="3"/>
                  </a:lnTo>
                  <a:lnTo>
                    <a:pt x="368" y="1"/>
                  </a:lnTo>
                  <a:lnTo>
                    <a:pt x="403" y="0"/>
                  </a:lnTo>
                  <a:lnTo>
                    <a:pt x="437" y="0"/>
                  </a:lnTo>
                  <a:lnTo>
                    <a:pt x="471" y="1"/>
                  </a:lnTo>
                  <a:lnTo>
                    <a:pt x="506" y="2"/>
                  </a:lnTo>
                  <a:lnTo>
                    <a:pt x="540" y="5"/>
                  </a:lnTo>
                  <a:lnTo>
                    <a:pt x="540" y="793"/>
                  </a:lnTo>
                  <a:lnTo>
                    <a:pt x="584" y="793"/>
                  </a:lnTo>
                  <a:lnTo>
                    <a:pt x="584" y="697"/>
                  </a:lnTo>
                  <a:lnTo>
                    <a:pt x="659" y="714"/>
                  </a:lnTo>
                  <a:lnTo>
                    <a:pt x="659" y="793"/>
                  </a:lnTo>
                  <a:lnTo>
                    <a:pt x="703" y="793"/>
                  </a:lnTo>
                  <a:lnTo>
                    <a:pt x="703" y="32"/>
                  </a:lnTo>
                  <a:lnTo>
                    <a:pt x="703" y="32"/>
                  </a:lnTo>
                  <a:lnTo>
                    <a:pt x="726" y="39"/>
                  </a:lnTo>
                  <a:lnTo>
                    <a:pt x="749" y="47"/>
                  </a:lnTo>
                  <a:lnTo>
                    <a:pt x="771" y="54"/>
                  </a:lnTo>
                  <a:lnTo>
                    <a:pt x="792" y="64"/>
                  </a:lnTo>
                  <a:lnTo>
                    <a:pt x="792" y="857"/>
                  </a:lnTo>
                  <a:lnTo>
                    <a:pt x="972" y="857"/>
                  </a:lnTo>
                  <a:lnTo>
                    <a:pt x="1046" y="1028"/>
                  </a:lnTo>
                  <a:lnTo>
                    <a:pt x="0" y="1028"/>
                  </a:lnTo>
                  <a:lnTo>
                    <a:pt x="55" y="857"/>
                  </a:lnTo>
                  <a:lnTo>
                    <a:pt x="84" y="857"/>
                  </a:lnTo>
                  <a:lnTo>
                    <a:pt x="84" y="64"/>
                  </a:lnTo>
                  <a:lnTo>
                    <a:pt x="84" y="64"/>
                  </a:lnTo>
                  <a:close/>
                  <a:moveTo>
                    <a:pt x="584" y="183"/>
                  </a:moveTo>
                  <a:lnTo>
                    <a:pt x="659" y="201"/>
                  </a:lnTo>
                  <a:lnTo>
                    <a:pt x="659" y="129"/>
                  </a:lnTo>
                  <a:lnTo>
                    <a:pt x="584" y="112"/>
                  </a:lnTo>
                  <a:lnTo>
                    <a:pt x="584" y="183"/>
                  </a:lnTo>
                  <a:lnTo>
                    <a:pt x="584" y="183"/>
                  </a:lnTo>
                  <a:close/>
                  <a:moveTo>
                    <a:pt x="584" y="300"/>
                  </a:moveTo>
                  <a:lnTo>
                    <a:pt x="659" y="318"/>
                  </a:lnTo>
                  <a:lnTo>
                    <a:pt x="659" y="246"/>
                  </a:lnTo>
                  <a:lnTo>
                    <a:pt x="584" y="229"/>
                  </a:lnTo>
                  <a:lnTo>
                    <a:pt x="584" y="300"/>
                  </a:lnTo>
                  <a:lnTo>
                    <a:pt x="584" y="300"/>
                  </a:lnTo>
                  <a:close/>
                  <a:moveTo>
                    <a:pt x="584" y="417"/>
                  </a:moveTo>
                  <a:lnTo>
                    <a:pt x="659" y="435"/>
                  </a:lnTo>
                  <a:lnTo>
                    <a:pt x="659" y="363"/>
                  </a:lnTo>
                  <a:lnTo>
                    <a:pt x="584" y="346"/>
                  </a:lnTo>
                  <a:lnTo>
                    <a:pt x="584" y="417"/>
                  </a:lnTo>
                  <a:lnTo>
                    <a:pt x="584" y="417"/>
                  </a:lnTo>
                  <a:close/>
                  <a:moveTo>
                    <a:pt x="584" y="534"/>
                  </a:moveTo>
                  <a:lnTo>
                    <a:pt x="659" y="552"/>
                  </a:lnTo>
                  <a:lnTo>
                    <a:pt x="659" y="480"/>
                  </a:lnTo>
                  <a:lnTo>
                    <a:pt x="584" y="463"/>
                  </a:lnTo>
                  <a:lnTo>
                    <a:pt x="584" y="534"/>
                  </a:lnTo>
                  <a:lnTo>
                    <a:pt x="584" y="534"/>
                  </a:lnTo>
                  <a:close/>
                  <a:moveTo>
                    <a:pt x="584" y="652"/>
                  </a:moveTo>
                  <a:lnTo>
                    <a:pt x="659" y="669"/>
                  </a:lnTo>
                  <a:lnTo>
                    <a:pt x="659" y="597"/>
                  </a:lnTo>
                  <a:lnTo>
                    <a:pt x="584" y="580"/>
                  </a:lnTo>
                  <a:lnTo>
                    <a:pt x="584" y="652"/>
                  </a:lnTo>
                  <a:lnTo>
                    <a:pt x="584" y="652"/>
                  </a:lnTo>
                  <a:close/>
                  <a:moveTo>
                    <a:pt x="584" y="10"/>
                  </a:moveTo>
                  <a:lnTo>
                    <a:pt x="584" y="66"/>
                  </a:lnTo>
                  <a:lnTo>
                    <a:pt x="659" y="83"/>
                  </a:lnTo>
                  <a:lnTo>
                    <a:pt x="659" y="22"/>
                  </a:lnTo>
                  <a:lnTo>
                    <a:pt x="659" y="22"/>
                  </a:lnTo>
                  <a:lnTo>
                    <a:pt x="621" y="15"/>
                  </a:lnTo>
                  <a:lnTo>
                    <a:pt x="584" y="10"/>
                  </a:lnTo>
                  <a:lnTo>
                    <a:pt x="584" y="10"/>
                  </a:lnTo>
                  <a:close/>
                  <a:moveTo>
                    <a:pt x="1086" y="565"/>
                  </a:moveTo>
                  <a:lnTo>
                    <a:pt x="1127" y="574"/>
                  </a:lnTo>
                  <a:lnTo>
                    <a:pt x="1127" y="536"/>
                  </a:lnTo>
                  <a:lnTo>
                    <a:pt x="1086" y="526"/>
                  </a:lnTo>
                  <a:lnTo>
                    <a:pt x="1086" y="565"/>
                  </a:lnTo>
                  <a:lnTo>
                    <a:pt x="1086" y="565"/>
                  </a:lnTo>
                  <a:close/>
                  <a:moveTo>
                    <a:pt x="1086" y="628"/>
                  </a:moveTo>
                  <a:lnTo>
                    <a:pt x="1127" y="637"/>
                  </a:lnTo>
                  <a:lnTo>
                    <a:pt x="1127" y="598"/>
                  </a:lnTo>
                  <a:lnTo>
                    <a:pt x="1086" y="590"/>
                  </a:lnTo>
                  <a:lnTo>
                    <a:pt x="1086" y="628"/>
                  </a:lnTo>
                  <a:lnTo>
                    <a:pt x="1086" y="628"/>
                  </a:lnTo>
                  <a:close/>
                  <a:moveTo>
                    <a:pt x="1086" y="692"/>
                  </a:moveTo>
                  <a:lnTo>
                    <a:pt x="1127" y="700"/>
                  </a:lnTo>
                  <a:lnTo>
                    <a:pt x="1127" y="662"/>
                  </a:lnTo>
                  <a:lnTo>
                    <a:pt x="1086" y="653"/>
                  </a:lnTo>
                  <a:lnTo>
                    <a:pt x="1086" y="692"/>
                  </a:lnTo>
                  <a:lnTo>
                    <a:pt x="1086" y="692"/>
                  </a:lnTo>
                  <a:close/>
                  <a:moveTo>
                    <a:pt x="1086" y="755"/>
                  </a:moveTo>
                  <a:lnTo>
                    <a:pt x="1127" y="764"/>
                  </a:lnTo>
                  <a:lnTo>
                    <a:pt x="1127" y="725"/>
                  </a:lnTo>
                  <a:lnTo>
                    <a:pt x="1086" y="717"/>
                  </a:lnTo>
                  <a:lnTo>
                    <a:pt x="1086" y="755"/>
                  </a:lnTo>
                  <a:lnTo>
                    <a:pt x="1086" y="755"/>
                  </a:lnTo>
                  <a:close/>
                  <a:moveTo>
                    <a:pt x="1086" y="408"/>
                  </a:moveTo>
                  <a:lnTo>
                    <a:pt x="1086" y="408"/>
                  </a:lnTo>
                  <a:lnTo>
                    <a:pt x="1107" y="410"/>
                  </a:lnTo>
                  <a:lnTo>
                    <a:pt x="1127" y="414"/>
                  </a:lnTo>
                  <a:lnTo>
                    <a:pt x="1127" y="447"/>
                  </a:lnTo>
                  <a:lnTo>
                    <a:pt x="1086" y="438"/>
                  </a:lnTo>
                  <a:lnTo>
                    <a:pt x="1086" y="408"/>
                  </a:lnTo>
                  <a:lnTo>
                    <a:pt x="1086" y="408"/>
                  </a:lnTo>
                  <a:close/>
                  <a:moveTo>
                    <a:pt x="857" y="418"/>
                  </a:moveTo>
                  <a:lnTo>
                    <a:pt x="857" y="418"/>
                  </a:lnTo>
                  <a:lnTo>
                    <a:pt x="878" y="413"/>
                  </a:lnTo>
                  <a:lnTo>
                    <a:pt x="900" y="409"/>
                  </a:lnTo>
                  <a:lnTo>
                    <a:pt x="925" y="405"/>
                  </a:lnTo>
                  <a:lnTo>
                    <a:pt x="951" y="403"/>
                  </a:lnTo>
                  <a:lnTo>
                    <a:pt x="978" y="402"/>
                  </a:lnTo>
                  <a:lnTo>
                    <a:pt x="1006" y="402"/>
                  </a:lnTo>
                  <a:lnTo>
                    <a:pt x="1034" y="402"/>
                  </a:lnTo>
                  <a:lnTo>
                    <a:pt x="1063" y="404"/>
                  </a:lnTo>
                  <a:lnTo>
                    <a:pt x="1063" y="832"/>
                  </a:lnTo>
                  <a:lnTo>
                    <a:pt x="1086" y="832"/>
                  </a:lnTo>
                  <a:lnTo>
                    <a:pt x="1086" y="780"/>
                  </a:lnTo>
                  <a:lnTo>
                    <a:pt x="1127" y="789"/>
                  </a:lnTo>
                  <a:lnTo>
                    <a:pt x="1127" y="832"/>
                  </a:lnTo>
                  <a:lnTo>
                    <a:pt x="1150" y="832"/>
                  </a:lnTo>
                  <a:lnTo>
                    <a:pt x="1150" y="420"/>
                  </a:lnTo>
                  <a:lnTo>
                    <a:pt x="1150" y="420"/>
                  </a:lnTo>
                  <a:lnTo>
                    <a:pt x="1176" y="427"/>
                  </a:lnTo>
                  <a:lnTo>
                    <a:pt x="1199" y="436"/>
                  </a:lnTo>
                  <a:lnTo>
                    <a:pt x="1199" y="866"/>
                  </a:lnTo>
                  <a:lnTo>
                    <a:pt x="1230" y="866"/>
                  </a:lnTo>
                  <a:lnTo>
                    <a:pt x="1270" y="958"/>
                  </a:lnTo>
                  <a:lnTo>
                    <a:pt x="1093" y="958"/>
                  </a:lnTo>
                  <a:lnTo>
                    <a:pt x="1024" y="800"/>
                  </a:lnTo>
                  <a:lnTo>
                    <a:pt x="857" y="800"/>
                  </a:lnTo>
                  <a:lnTo>
                    <a:pt x="857"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9" name="TextBox 68"/>
          <p:cNvSpPr txBox="1"/>
          <p:nvPr/>
        </p:nvSpPr>
        <p:spPr>
          <a:xfrm>
            <a:off x="7410310" y="3732580"/>
            <a:ext cx="1363443" cy="155448"/>
          </a:xfrm>
          <a:prstGeom prst="rect">
            <a:avLst/>
          </a:prstGeom>
          <a:noFill/>
        </p:spPr>
        <p:txBody>
          <a:bodyPr wrap="square" lIns="45720" tIns="0" rIns="0" bIns="0" rtlCol="0">
            <a:noAutofit/>
          </a:bodyPr>
          <a:lstStyle/>
          <a:p>
            <a:pPr indent="-274320" algn="ctr"/>
            <a:r>
              <a:rPr lang="en-GB" sz="1100" b="1" dirty="0" err="1" smtClean="0">
                <a:latin typeface="Georgia" pitchFamily="18" charset="0"/>
                <a:cs typeface="Arial" pitchFamily="34" charset="0"/>
              </a:rPr>
              <a:t>Preet</a:t>
            </a:r>
            <a:r>
              <a:rPr lang="en-GB" sz="1100" b="1" dirty="0" smtClean="0">
                <a:latin typeface="Georgia" pitchFamily="18" charset="0"/>
                <a:cs typeface="Arial" pitchFamily="34" charset="0"/>
              </a:rPr>
              <a:t> </a:t>
            </a:r>
            <a:r>
              <a:rPr lang="en-GB" sz="1100" b="1" dirty="0" err="1" smtClean="0">
                <a:latin typeface="Georgia" pitchFamily="18" charset="0"/>
                <a:cs typeface="Arial" pitchFamily="34" charset="0"/>
              </a:rPr>
              <a:t>Vihar</a:t>
            </a:r>
            <a:endParaRPr lang="en-GB" sz="1100" b="1" dirty="0" smtClean="0">
              <a:latin typeface="Georgia" pitchFamily="18" charset="0"/>
              <a:cs typeface="Arial" pitchFamily="34" charset="0"/>
            </a:endParaRPr>
          </a:p>
        </p:txBody>
      </p:sp>
      <p:cxnSp>
        <p:nvCxnSpPr>
          <p:cNvPr id="70" name="Straight Arrow Connector 69"/>
          <p:cNvCxnSpPr>
            <a:endCxn id="67" idx="6"/>
          </p:cNvCxnSpPr>
          <p:nvPr/>
        </p:nvCxnSpPr>
        <p:spPr>
          <a:xfrm flipH="1">
            <a:off x="6863495" y="3812355"/>
            <a:ext cx="738841" cy="50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Striped Right Arrow 73"/>
          <p:cNvSpPr/>
          <p:nvPr/>
        </p:nvSpPr>
        <p:spPr>
          <a:xfrm rot="16200000">
            <a:off x="920779" y="3656683"/>
            <a:ext cx="652885" cy="497437"/>
          </a:xfrm>
          <a:prstGeom prst="stripedRightArrow">
            <a:avLst/>
          </a:prstGeom>
          <a:solidFill>
            <a:schemeClr val="tx2"/>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sp>
        <p:nvSpPr>
          <p:cNvPr id="76" name="Striped Right Arrow 75"/>
          <p:cNvSpPr/>
          <p:nvPr/>
        </p:nvSpPr>
        <p:spPr>
          <a:xfrm rot="16200000">
            <a:off x="3185694" y="1874152"/>
            <a:ext cx="652885" cy="497437"/>
          </a:xfrm>
          <a:prstGeom prst="stripedRightArrow">
            <a:avLst/>
          </a:prstGeom>
          <a:solidFill>
            <a:schemeClr val="tx2"/>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sp>
        <p:nvSpPr>
          <p:cNvPr id="77" name="Striped Right Arrow 76"/>
          <p:cNvSpPr/>
          <p:nvPr/>
        </p:nvSpPr>
        <p:spPr>
          <a:xfrm rot="16200000">
            <a:off x="8561546" y="3467623"/>
            <a:ext cx="652885" cy="497437"/>
          </a:xfrm>
          <a:prstGeom prst="stripedRightArrow">
            <a:avLst/>
          </a:prstGeom>
          <a:solidFill>
            <a:schemeClr val="tx2"/>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sp>
        <p:nvSpPr>
          <p:cNvPr id="78" name="Striped Right Arrow 77"/>
          <p:cNvSpPr/>
          <p:nvPr/>
        </p:nvSpPr>
        <p:spPr>
          <a:xfrm rot="16200000">
            <a:off x="8743898" y="4341569"/>
            <a:ext cx="652885" cy="497437"/>
          </a:xfrm>
          <a:prstGeom prst="stripedRightArrow">
            <a:avLst/>
          </a:prstGeom>
          <a:solidFill>
            <a:schemeClr val="tx2"/>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grpSp>
        <p:nvGrpSpPr>
          <p:cNvPr id="79" name="Group 78"/>
          <p:cNvGrpSpPr/>
          <p:nvPr/>
        </p:nvGrpSpPr>
        <p:grpSpPr>
          <a:xfrm>
            <a:off x="5950920" y="2465215"/>
            <a:ext cx="182880" cy="182880"/>
            <a:chOff x="8611060" y="2258092"/>
            <a:chExt cx="612775" cy="612775"/>
          </a:xfrm>
        </p:grpSpPr>
        <p:sp>
          <p:nvSpPr>
            <p:cNvPr id="80" name="Oval 79"/>
            <p:cNvSpPr/>
            <p:nvPr/>
          </p:nvSpPr>
          <p:spPr bwMode="ltGray">
            <a:xfrm>
              <a:off x="8611060" y="2258092"/>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81" name="Freeform 187"/>
            <p:cNvSpPr>
              <a:spLocks noEditPoints="1"/>
            </p:cNvSpPr>
            <p:nvPr/>
          </p:nvSpPr>
          <p:spPr bwMode="auto">
            <a:xfrm>
              <a:off x="8739817" y="2396707"/>
              <a:ext cx="403225" cy="327025"/>
            </a:xfrm>
            <a:custGeom>
              <a:avLst/>
              <a:gdLst>
                <a:gd name="T0" fmla="*/ 1127 w 1270"/>
                <a:gd name="T1" fmla="*/ 472 h 1028"/>
                <a:gd name="T2" fmla="*/ 1086 w 1270"/>
                <a:gd name="T3" fmla="*/ 501 h 1028"/>
                <a:gd name="T4" fmla="*/ 99 w 1270"/>
                <a:gd name="T5" fmla="*/ 54 h 1028"/>
                <a:gd name="T6" fmla="*/ 161 w 1270"/>
                <a:gd name="T7" fmla="*/ 30 h 1028"/>
                <a:gd name="T8" fmla="*/ 242 w 1270"/>
                <a:gd name="T9" fmla="*/ 13 h 1028"/>
                <a:gd name="T10" fmla="*/ 335 w 1270"/>
                <a:gd name="T11" fmla="*/ 3 h 1028"/>
                <a:gd name="T12" fmla="*/ 437 w 1270"/>
                <a:gd name="T13" fmla="*/ 0 h 1028"/>
                <a:gd name="T14" fmla="*/ 540 w 1270"/>
                <a:gd name="T15" fmla="*/ 5 h 1028"/>
                <a:gd name="T16" fmla="*/ 584 w 1270"/>
                <a:gd name="T17" fmla="*/ 697 h 1028"/>
                <a:gd name="T18" fmla="*/ 703 w 1270"/>
                <a:gd name="T19" fmla="*/ 793 h 1028"/>
                <a:gd name="T20" fmla="*/ 726 w 1270"/>
                <a:gd name="T21" fmla="*/ 39 h 1028"/>
                <a:gd name="T22" fmla="*/ 792 w 1270"/>
                <a:gd name="T23" fmla="*/ 64 h 1028"/>
                <a:gd name="T24" fmla="*/ 1046 w 1270"/>
                <a:gd name="T25" fmla="*/ 1028 h 1028"/>
                <a:gd name="T26" fmla="*/ 84 w 1270"/>
                <a:gd name="T27" fmla="*/ 857 h 1028"/>
                <a:gd name="T28" fmla="*/ 584 w 1270"/>
                <a:gd name="T29" fmla="*/ 183 h 1028"/>
                <a:gd name="T30" fmla="*/ 584 w 1270"/>
                <a:gd name="T31" fmla="*/ 112 h 1028"/>
                <a:gd name="T32" fmla="*/ 584 w 1270"/>
                <a:gd name="T33" fmla="*/ 300 h 1028"/>
                <a:gd name="T34" fmla="*/ 584 w 1270"/>
                <a:gd name="T35" fmla="*/ 229 h 1028"/>
                <a:gd name="T36" fmla="*/ 584 w 1270"/>
                <a:gd name="T37" fmla="*/ 417 h 1028"/>
                <a:gd name="T38" fmla="*/ 584 w 1270"/>
                <a:gd name="T39" fmla="*/ 346 h 1028"/>
                <a:gd name="T40" fmla="*/ 584 w 1270"/>
                <a:gd name="T41" fmla="*/ 534 h 1028"/>
                <a:gd name="T42" fmla="*/ 584 w 1270"/>
                <a:gd name="T43" fmla="*/ 463 h 1028"/>
                <a:gd name="T44" fmla="*/ 584 w 1270"/>
                <a:gd name="T45" fmla="*/ 652 h 1028"/>
                <a:gd name="T46" fmla="*/ 584 w 1270"/>
                <a:gd name="T47" fmla="*/ 580 h 1028"/>
                <a:gd name="T48" fmla="*/ 584 w 1270"/>
                <a:gd name="T49" fmla="*/ 10 h 1028"/>
                <a:gd name="T50" fmla="*/ 659 w 1270"/>
                <a:gd name="T51" fmla="*/ 22 h 1028"/>
                <a:gd name="T52" fmla="*/ 584 w 1270"/>
                <a:gd name="T53" fmla="*/ 10 h 1028"/>
                <a:gd name="T54" fmla="*/ 1127 w 1270"/>
                <a:gd name="T55" fmla="*/ 574 h 1028"/>
                <a:gd name="T56" fmla="*/ 1086 w 1270"/>
                <a:gd name="T57" fmla="*/ 565 h 1028"/>
                <a:gd name="T58" fmla="*/ 1127 w 1270"/>
                <a:gd name="T59" fmla="*/ 637 h 1028"/>
                <a:gd name="T60" fmla="*/ 1086 w 1270"/>
                <a:gd name="T61" fmla="*/ 628 h 1028"/>
                <a:gd name="T62" fmla="*/ 1127 w 1270"/>
                <a:gd name="T63" fmla="*/ 700 h 1028"/>
                <a:gd name="T64" fmla="*/ 1086 w 1270"/>
                <a:gd name="T65" fmla="*/ 692 h 1028"/>
                <a:gd name="T66" fmla="*/ 1127 w 1270"/>
                <a:gd name="T67" fmla="*/ 764 h 1028"/>
                <a:gd name="T68" fmla="*/ 1086 w 1270"/>
                <a:gd name="T69" fmla="*/ 755 h 1028"/>
                <a:gd name="T70" fmla="*/ 1086 w 1270"/>
                <a:gd name="T71" fmla="*/ 408 h 1028"/>
                <a:gd name="T72" fmla="*/ 1127 w 1270"/>
                <a:gd name="T73" fmla="*/ 447 h 1028"/>
                <a:gd name="T74" fmla="*/ 1086 w 1270"/>
                <a:gd name="T75" fmla="*/ 408 h 1028"/>
                <a:gd name="T76" fmla="*/ 878 w 1270"/>
                <a:gd name="T77" fmla="*/ 413 h 1028"/>
                <a:gd name="T78" fmla="*/ 951 w 1270"/>
                <a:gd name="T79" fmla="*/ 403 h 1028"/>
                <a:gd name="T80" fmla="*/ 1034 w 1270"/>
                <a:gd name="T81" fmla="*/ 402 h 1028"/>
                <a:gd name="T82" fmla="*/ 1086 w 1270"/>
                <a:gd name="T83" fmla="*/ 832 h 1028"/>
                <a:gd name="T84" fmla="*/ 1127 w 1270"/>
                <a:gd name="T85" fmla="*/ 832 h 1028"/>
                <a:gd name="T86" fmla="*/ 1150 w 1270"/>
                <a:gd name="T87" fmla="*/ 420 h 1028"/>
                <a:gd name="T88" fmla="*/ 1199 w 1270"/>
                <a:gd name="T89" fmla="*/ 866 h 1028"/>
                <a:gd name="T90" fmla="*/ 1093 w 1270"/>
                <a:gd name="T91" fmla="*/ 958 h 1028"/>
                <a:gd name="T92" fmla="*/ 857 w 1270"/>
                <a:gd name="T93" fmla="*/ 41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0" h="1028">
                  <a:moveTo>
                    <a:pt x="1086" y="501"/>
                  </a:moveTo>
                  <a:lnTo>
                    <a:pt x="1127" y="511"/>
                  </a:lnTo>
                  <a:lnTo>
                    <a:pt x="1127" y="472"/>
                  </a:lnTo>
                  <a:lnTo>
                    <a:pt x="1086" y="463"/>
                  </a:lnTo>
                  <a:lnTo>
                    <a:pt x="1086" y="501"/>
                  </a:lnTo>
                  <a:lnTo>
                    <a:pt x="1086" y="501"/>
                  </a:lnTo>
                  <a:close/>
                  <a:moveTo>
                    <a:pt x="84" y="64"/>
                  </a:moveTo>
                  <a:lnTo>
                    <a:pt x="84" y="64"/>
                  </a:lnTo>
                  <a:lnTo>
                    <a:pt x="99" y="54"/>
                  </a:lnTo>
                  <a:lnTo>
                    <a:pt x="118" y="46"/>
                  </a:lnTo>
                  <a:lnTo>
                    <a:pt x="138" y="38"/>
                  </a:lnTo>
                  <a:lnTo>
                    <a:pt x="161" y="30"/>
                  </a:lnTo>
                  <a:lnTo>
                    <a:pt x="187" y="24"/>
                  </a:lnTo>
                  <a:lnTo>
                    <a:pt x="213" y="18"/>
                  </a:lnTo>
                  <a:lnTo>
                    <a:pt x="242" y="13"/>
                  </a:lnTo>
                  <a:lnTo>
                    <a:pt x="272" y="9"/>
                  </a:lnTo>
                  <a:lnTo>
                    <a:pt x="304" y="5"/>
                  </a:lnTo>
                  <a:lnTo>
                    <a:pt x="335" y="3"/>
                  </a:lnTo>
                  <a:lnTo>
                    <a:pt x="368" y="1"/>
                  </a:lnTo>
                  <a:lnTo>
                    <a:pt x="403" y="0"/>
                  </a:lnTo>
                  <a:lnTo>
                    <a:pt x="437" y="0"/>
                  </a:lnTo>
                  <a:lnTo>
                    <a:pt x="471" y="1"/>
                  </a:lnTo>
                  <a:lnTo>
                    <a:pt x="506" y="2"/>
                  </a:lnTo>
                  <a:lnTo>
                    <a:pt x="540" y="5"/>
                  </a:lnTo>
                  <a:lnTo>
                    <a:pt x="540" y="793"/>
                  </a:lnTo>
                  <a:lnTo>
                    <a:pt x="584" y="793"/>
                  </a:lnTo>
                  <a:lnTo>
                    <a:pt x="584" y="697"/>
                  </a:lnTo>
                  <a:lnTo>
                    <a:pt x="659" y="714"/>
                  </a:lnTo>
                  <a:lnTo>
                    <a:pt x="659" y="793"/>
                  </a:lnTo>
                  <a:lnTo>
                    <a:pt x="703" y="793"/>
                  </a:lnTo>
                  <a:lnTo>
                    <a:pt x="703" y="32"/>
                  </a:lnTo>
                  <a:lnTo>
                    <a:pt x="703" y="32"/>
                  </a:lnTo>
                  <a:lnTo>
                    <a:pt x="726" y="39"/>
                  </a:lnTo>
                  <a:lnTo>
                    <a:pt x="749" y="47"/>
                  </a:lnTo>
                  <a:lnTo>
                    <a:pt x="771" y="54"/>
                  </a:lnTo>
                  <a:lnTo>
                    <a:pt x="792" y="64"/>
                  </a:lnTo>
                  <a:lnTo>
                    <a:pt x="792" y="857"/>
                  </a:lnTo>
                  <a:lnTo>
                    <a:pt x="972" y="857"/>
                  </a:lnTo>
                  <a:lnTo>
                    <a:pt x="1046" y="1028"/>
                  </a:lnTo>
                  <a:lnTo>
                    <a:pt x="0" y="1028"/>
                  </a:lnTo>
                  <a:lnTo>
                    <a:pt x="55" y="857"/>
                  </a:lnTo>
                  <a:lnTo>
                    <a:pt x="84" y="857"/>
                  </a:lnTo>
                  <a:lnTo>
                    <a:pt x="84" y="64"/>
                  </a:lnTo>
                  <a:lnTo>
                    <a:pt x="84" y="64"/>
                  </a:lnTo>
                  <a:close/>
                  <a:moveTo>
                    <a:pt x="584" y="183"/>
                  </a:moveTo>
                  <a:lnTo>
                    <a:pt x="659" y="201"/>
                  </a:lnTo>
                  <a:lnTo>
                    <a:pt x="659" y="129"/>
                  </a:lnTo>
                  <a:lnTo>
                    <a:pt x="584" y="112"/>
                  </a:lnTo>
                  <a:lnTo>
                    <a:pt x="584" y="183"/>
                  </a:lnTo>
                  <a:lnTo>
                    <a:pt x="584" y="183"/>
                  </a:lnTo>
                  <a:close/>
                  <a:moveTo>
                    <a:pt x="584" y="300"/>
                  </a:moveTo>
                  <a:lnTo>
                    <a:pt x="659" y="318"/>
                  </a:lnTo>
                  <a:lnTo>
                    <a:pt x="659" y="246"/>
                  </a:lnTo>
                  <a:lnTo>
                    <a:pt x="584" y="229"/>
                  </a:lnTo>
                  <a:lnTo>
                    <a:pt x="584" y="300"/>
                  </a:lnTo>
                  <a:lnTo>
                    <a:pt x="584" y="300"/>
                  </a:lnTo>
                  <a:close/>
                  <a:moveTo>
                    <a:pt x="584" y="417"/>
                  </a:moveTo>
                  <a:lnTo>
                    <a:pt x="659" y="435"/>
                  </a:lnTo>
                  <a:lnTo>
                    <a:pt x="659" y="363"/>
                  </a:lnTo>
                  <a:lnTo>
                    <a:pt x="584" y="346"/>
                  </a:lnTo>
                  <a:lnTo>
                    <a:pt x="584" y="417"/>
                  </a:lnTo>
                  <a:lnTo>
                    <a:pt x="584" y="417"/>
                  </a:lnTo>
                  <a:close/>
                  <a:moveTo>
                    <a:pt x="584" y="534"/>
                  </a:moveTo>
                  <a:lnTo>
                    <a:pt x="659" y="552"/>
                  </a:lnTo>
                  <a:lnTo>
                    <a:pt x="659" y="480"/>
                  </a:lnTo>
                  <a:lnTo>
                    <a:pt x="584" y="463"/>
                  </a:lnTo>
                  <a:lnTo>
                    <a:pt x="584" y="534"/>
                  </a:lnTo>
                  <a:lnTo>
                    <a:pt x="584" y="534"/>
                  </a:lnTo>
                  <a:close/>
                  <a:moveTo>
                    <a:pt x="584" y="652"/>
                  </a:moveTo>
                  <a:lnTo>
                    <a:pt x="659" y="669"/>
                  </a:lnTo>
                  <a:lnTo>
                    <a:pt x="659" y="597"/>
                  </a:lnTo>
                  <a:lnTo>
                    <a:pt x="584" y="580"/>
                  </a:lnTo>
                  <a:lnTo>
                    <a:pt x="584" y="652"/>
                  </a:lnTo>
                  <a:lnTo>
                    <a:pt x="584" y="652"/>
                  </a:lnTo>
                  <a:close/>
                  <a:moveTo>
                    <a:pt x="584" y="10"/>
                  </a:moveTo>
                  <a:lnTo>
                    <a:pt x="584" y="66"/>
                  </a:lnTo>
                  <a:lnTo>
                    <a:pt x="659" y="83"/>
                  </a:lnTo>
                  <a:lnTo>
                    <a:pt x="659" y="22"/>
                  </a:lnTo>
                  <a:lnTo>
                    <a:pt x="659" y="22"/>
                  </a:lnTo>
                  <a:lnTo>
                    <a:pt x="621" y="15"/>
                  </a:lnTo>
                  <a:lnTo>
                    <a:pt x="584" y="10"/>
                  </a:lnTo>
                  <a:lnTo>
                    <a:pt x="584" y="10"/>
                  </a:lnTo>
                  <a:close/>
                  <a:moveTo>
                    <a:pt x="1086" y="565"/>
                  </a:moveTo>
                  <a:lnTo>
                    <a:pt x="1127" y="574"/>
                  </a:lnTo>
                  <a:lnTo>
                    <a:pt x="1127" y="536"/>
                  </a:lnTo>
                  <a:lnTo>
                    <a:pt x="1086" y="526"/>
                  </a:lnTo>
                  <a:lnTo>
                    <a:pt x="1086" y="565"/>
                  </a:lnTo>
                  <a:lnTo>
                    <a:pt x="1086" y="565"/>
                  </a:lnTo>
                  <a:close/>
                  <a:moveTo>
                    <a:pt x="1086" y="628"/>
                  </a:moveTo>
                  <a:lnTo>
                    <a:pt x="1127" y="637"/>
                  </a:lnTo>
                  <a:lnTo>
                    <a:pt x="1127" y="598"/>
                  </a:lnTo>
                  <a:lnTo>
                    <a:pt x="1086" y="590"/>
                  </a:lnTo>
                  <a:lnTo>
                    <a:pt x="1086" y="628"/>
                  </a:lnTo>
                  <a:lnTo>
                    <a:pt x="1086" y="628"/>
                  </a:lnTo>
                  <a:close/>
                  <a:moveTo>
                    <a:pt x="1086" y="692"/>
                  </a:moveTo>
                  <a:lnTo>
                    <a:pt x="1127" y="700"/>
                  </a:lnTo>
                  <a:lnTo>
                    <a:pt x="1127" y="662"/>
                  </a:lnTo>
                  <a:lnTo>
                    <a:pt x="1086" y="653"/>
                  </a:lnTo>
                  <a:lnTo>
                    <a:pt x="1086" y="692"/>
                  </a:lnTo>
                  <a:lnTo>
                    <a:pt x="1086" y="692"/>
                  </a:lnTo>
                  <a:close/>
                  <a:moveTo>
                    <a:pt x="1086" y="755"/>
                  </a:moveTo>
                  <a:lnTo>
                    <a:pt x="1127" y="764"/>
                  </a:lnTo>
                  <a:lnTo>
                    <a:pt x="1127" y="725"/>
                  </a:lnTo>
                  <a:lnTo>
                    <a:pt x="1086" y="717"/>
                  </a:lnTo>
                  <a:lnTo>
                    <a:pt x="1086" y="755"/>
                  </a:lnTo>
                  <a:lnTo>
                    <a:pt x="1086" y="755"/>
                  </a:lnTo>
                  <a:close/>
                  <a:moveTo>
                    <a:pt x="1086" y="408"/>
                  </a:moveTo>
                  <a:lnTo>
                    <a:pt x="1086" y="408"/>
                  </a:lnTo>
                  <a:lnTo>
                    <a:pt x="1107" y="410"/>
                  </a:lnTo>
                  <a:lnTo>
                    <a:pt x="1127" y="414"/>
                  </a:lnTo>
                  <a:lnTo>
                    <a:pt x="1127" y="447"/>
                  </a:lnTo>
                  <a:lnTo>
                    <a:pt x="1086" y="438"/>
                  </a:lnTo>
                  <a:lnTo>
                    <a:pt x="1086" y="408"/>
                  </a:lnTo>
                  <a:lnTo>
                    <a:pt x="1086" y="408"/>
                  </a:lnTo>
                  <a:close/>
                  <a:moveTo>
                    <a:pt x="857" y="418"/>
                  </a:moveTo>
                  <a:lnTo>
                    <a:pt x="857" y="418"/>
                  </a:lnTo>
                  <a:lnTo>
                    <a:pt x="878" y="413"/>
                  </a:lnTo>
                  <a:lnTo>
                    <a:pt x="900" y="409"/>
                  </a:lnTo>
                  <a:lnTo>
                    <a:pt x="925" y="405"/>
                  </a:lnTo>
                  <a:lnTo>
                    <a:pt x="951" y="403"/>
                  </a:lnTo>
                  <a:lnTo>
                    <a:pt x="978" y="402"/>
                  </a:lnTo>
                  <a:lnTo>
                    <a:pt x="1006" y="402"/>
                  </a:lnTo>
                  <a:lnTo>
                    <a:pt x="1034" y="402"/>
                  </a:lnTo>
                  <a:lnTo>
                    <a:pt x="1063" y="404"/>
                  </a:lnTo>
                  <a:lnTo>
                    <a:pt x="1063" y="832"/>
                  </a:lnTo>
                  <a:lnTo>
                    <a:pt x="1086" y="832"/>
                  </a:lnTo>
                  <a:lnTo>
                    <a:pt x="1086" y="780"/>
                  </a:lnTo>
                  <a:lnTo>
                    <a:pt x="1127" y="789"/>
                  </a:lnTo>
                  <a:lnTo>
                    <a:pt x="1127" y="832"/>
                  </a:lnTo>
                  <a:lnTo>
                    <a:pt x="1150" y="832"/>
                  </a:lnTo>
                  <a:lnTo>
                    <a:pt x="1150" y="420"/>
                  </a:lnTo>
                  <a:lnTo>
                    <a:pt x="1150" y="420"/>
                  </a:lnTo>
                  <a:lnTo>
                    <a:pt x="1176" y="427"/>
                  </a:lnTo>
                  <a:lnTo>
                    <a:pt x="1199" y="436"/>
                  </a:lnTo>
                  <a:lnTo>
                    <a:pt x="1199" y="866"/>
                  </a:lnTo>
                  <a:lnTo>
                    <a:pt x="1230" y="866"/>
                  </a:lnTo>
                  <a:lnTo>
                    <a:pt x="1270" y="958"/>
                  </a:lnTo>
                  <a:lnTo>
                    <a:pt x="1093" y="958"/>
                  </a:lnTo>
                  <a:lnTo>
                    <a:pt x="1024" y="800"/>
                  </a:lnTo>
                  <a:lnTo>
                    <a:pt x="857" y="800"/>
                  </a:lnTo>
                  <a:lnTo>
                    <a:pt x="857"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2" name="TextBox 81"/>
          <p:cNvSpPr txBox="1"/>
          <p:nvPr/>
        </p:nvSpPr>
        <p:spPr>
          <a:xfrm>
            <a:off x="6200487" y="2386577"/>
            <a:ext cx="1363443" cy="155448"/>
          </a:xfrm>
          <a:prstGeom prst="rect">
            <a:avLst/>
          </a:prstGeom>
          <a:noFill/>
        </p:spPr>
        <p:txBody>
          <a:bodyPr wrap="square" lIns="45720" tIns="0" rIns="0" bIns="0" rtlCol="0">
            <a:noAutofit/>
          </a:bodyPr>
          <a:lstStyle/>
          <a:p>
            <a:pPr indent="-274320" algn="ctr"/>
            <a:r>
              <a:rPr lang="en-GB" sz="1100" b="1" dirty="0" smtClean="0">
                <a:latin typeface="Georgia" pitchFamily="18" charset="0"/>
                <a:cs typeface="Arial" pitchFamily="34" charset="0"/>
              </a:rPr>
              <a:t>Model Town</a:t>
            </a:r>
          </a:p>
        </p:txBody>
      </p:sp>
      <p:sp>
        <p:nvSpPr>
          <p:cNvPr id="83" name="Striped Right Arrow 82"/>
          <p:cNvSpPr/>
          <p:nvPr/>
        </p:nvSpPr>
        <p:spPr>
          <a:xfrm rot="16200000">
            <a:off x="7332586" y="2135124"/>
            <a:ext cx="652885" cy="497437"/>
          </a:xfrm>
          <a:prstGeom prst="stripedRightArrow">
            <a:avLst/>
          </a:prstGeom>
          <a:solidFill>
            <a:schemeClr val="tx2"/>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cxnSp>
        <p:nvCxnSpPr>
          <p:cNvPr id="84" name="Straight Arrow Connector 83"/>
          <p:cNvCxnSpPr>
            <a:endCxn id="81" idx="29"/>
          </p:cNvCxnSpPr>
          <p:nvPr/>
        </p:nvCxnSpPr>
        <p:spPr>
          <a:xfrm flipH="1">
            <a:off x="6096138" y="2498113"/>
            <a:ext cx="365737" cy="68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5691230" y="5469950"/>
            <a:ext cx="182880" cy="182880"/>
            <a:chOff x="8611060" y="2258092"/>
            <a:chExt cx="612775" cy="612775"/>
          </a:xfrm>
        </p:grpSpPr>
        <p:sp>
          <p:nvSpPr>
            <p:cNvPr id="96" name="Oval 95"/>
            <p:cNvSpPr/>
            <p:nvPr/>
          </p:nvSpPr>
          <p:spPr bwMode="ltGray">
            <a:xfrm>
              <a:off x="8611060" y="2258092"/>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7" name="Freeform 187"/>
            <p:cNvSpPr>
              <a:spLocks noEditPoints="1"/>
            </p:cNvSpPr>
            <p:nvPr/>
          </p:nvSpPr>
          <p:spPr bwMode="auto">
            <a:xfrm>
              <a:off x="8739817" y="2396707"/>
              <a:ext cx="403225" cy="327025"/>
            </a:xfrm>
            <a:custGeom>
              <a:avLst/>
              <a:gdLst>
                <a:gd name="T0" fmla="*/ 1127 w 1270"/>
                <a:gd name="T1" fmla="*/ 472 h 1028"/>
                <a:gd name="T2" fmla="*/ 1086 w 1270"/>
                <a:gd name="T3" fmla="*/ 501 h 1028"/>
                <a:gd name="T4" fmla="*/ 99 w 1270"/>
                <a:gd name="T5" fmla="*/ 54 h 1028"/>
                <a:gd name="T6" fmla="*/ 161 w 1270"/>
                <a:gd name="T7" fmla="*/ 30 h 1028"/>
                <a:gd name="T8" fmla="*/ 242 w 1270"/>
                <a:gd name="T9" fmla="*/ 13 h 1028"/>
                <a:gd name="T10" fmla="*/ 335 w 1270"/>
                <a:gd name="T11" fmla="*/ 3 h 1028"/>
                <a:gd name="T12" fmla="*/ 437 w 1270"/>
                <a:gd name="T13" fmla="*/ 0 h 1028"/>
                <a:gd name="T14" fmla="*/ 540 w 1270"/>
                <a:gd name="T15" fmla="*/ 5 h 1028"/>
                <a:gd name="T16" fmla="*/ 584 w 1270"/>
                <a:gd name="T17" fmla="*/ 697 h 1028"/>
                <a:gd name="T18" fmla="*/ 703 w 1270"/>
                <a:gd name="T19" fmla="*/ 793 h 1028"/>
                <a:gd name="T20" fmla="*/ 726 w 1270"/>
                <a:gd name="T21" fmla="*/ 39 h 1028"/>
                <a:gd name="T22" fmla="*/ 792 w 1270"/>
                <a:gd name="T23" fmla="*/ 64 h 1028"/>
                <a:gd name="T24" fmla="*/ 1046 w 1270"/>
                <a:gd name="T25" fmla="*/ 1028 h 1028"/>
                <a:gd name="T26" fmla="*/ 84 w 1270"/>
                <a:gd name="T27" fmla="*/ 857 h 1028"/>
                <a:gd name="T28" fmla="*/ 584 w 1270"/>
                <a:gd name="T29" fmla="*/ 183 h 1028"/>
                <a:gd name="T30" fmla="*/ 584 w 1270"/>
                <a:gd name="T31" fmla="*/ 112 h 1028"/>
                <a:gd name="T32" fmla="*/ 584 w 1270"/>
                <a:gd name="T33" fmla="*/ 300 h 1028"/>
                <a:gd name="T34" fmla="*/ 584 w 1270"/>
                <a:gd name="T35" fmla="*/ 229 h 1028"/>
                <a:gd name="T36" fmla="*/ 584 w 1270"/>
                <a:gd name="T37" fmla="*/ 417 h 1028"/>
                <a:gd name="T38" fmla="*/ 584 w 1270"/>
                <a:gd name="T39" fmla="*/ 346 h 1028"/>
                <a:gd name="T40" fmla="*/ 584 w 1270"/>
                <a:gd name="T41" fmla="*/ 534 h 1028"/>
                <a:gd name="T42" fmla="*/ 584 w 1270"/>
                <a:gd name="T43" fmla="*/ 463 h 1028"/>
                <a:gd name="T44" fmla="*/ 584 w 1270"/>
                <a:gd name="T45" fmla="*/ 652 h 1028"/>
                <a:gd name="T46" fmla="*/ 584 w 1270"/>
                <a:gd name="T47" fmla="*/ 580 h 1028"/>
                <a:gd name="T48" fmla="*/ 584 w 1270"/>
                <a:gd name="T49" fmla="*/ 10 h 1028"/>
                <a:gd name="T50" fmla="*/ 659 w 1270"/>
                <a:gd name="T51" fmla="*/ 22 h 1028"/>
                <a:gd name="T52" fmla="*/ 584 w 1270"/>
                <a:gd name="T53" fmla="*/ 10 h 1028"/>
                <a:gd name="T54" fmla="*/ 1127 w 1270"/>
                <a:gd name="T55" fmla="*/ 574 h 1028"/>
                <a:gd name="T56" fmla="*/ 1086 w 1270"/>
                <a:gd name="T57" fmla="*/ 565 h 1028"/>
                <a:gd name="T58" fmla="*/ 1127 w 1270"/>
                <a:gd name="T59" fmla="*/ 637 h 1028"/>
                <a:gd name="T60" fmla="*/ 1086 w 1270"/>
                <a:gd name="T61" fmla="*/ 628 h 1028"/>
                <a:gd name="T62" fmla="*/ 1127 w 1270"/>
                <a:gd name="T63" fmla="*/ 700 h 1028"/>
                <a:gd name="T64" fmla="*/ 1086 w 1270"/>
                <a:gd name="T65" fmla="*/ 692 h 1028"/>
                <a:gd name="T66" fmla="*/ 1127 w 1270"/>
                <a:gd name="T67" fmla="*/ 764 h 1028"/>
                <a:gd name="T68" fmla="*/ 1086 w 1270"/>
                <a:gd name="T69" fmla="*/ 755 h 1028"/>
                <a:gd name="T70" fmla="*/ 1086 w 1270"/>
                <a:gd name="T71" fmla="*/ 408 h 1028"/>
                <a:gd name="T72" fmla="*/ 1127 w 1270"/>
                <a:gd name="T73" fmla="*/ 447 h 1028"/>
                <a:gd name="T74" fmla="*/ 1086 w 1270"/>
                <a:gd name="T75" fmla="*/ 408 h 1028"/>
                <a:gd name="T76" fmla="*/ 878 w 1270"/>
                <a:gd name="T77" fmla="*/ 413 h 1028"/>
                <a:gd name="T78" fmla="*/ 951 w 1270"/>
                <a:gd name="T79" fmla="*/ 403 h 1028"/>
                <a:gd name="T80" fmla="*/ 1034 w 1270"/>
                <a:gd name="T81" fmla="*/ 402 h 1028"/>
                <a:gd name="T82" fmla="*/ 1086 w 1270"/>
                <a:gd name="T83" fmla="*/ 832 h 1028"/>
                <a:gd name="T84" fmla="*/ 1127 w 1270"/>
                <a:gd name="T85" fmla="*/ 832 h 1028"/>
                <a:gd name="T86" fmla="*/ 1150 w 1270"/>
                <a:gd name="T87" fmla="*/ 420 h 1028"/>
                <a:gd name="T88" fmla="*/ 1199 w 1270"/>
                <a:gd name="T89" fmla="*/ 866 h 1028"/>
                <a:gd name="T90" fmla="*/ 1093 w 1270"/>
                <a:gd name="T91" fmla="*/ 958 h 1028"/>
                <a:gd name="T92" fmla="*/ 857 w 1270"/>
                <a:gd name="T93" fmla="*/ 41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0" h="1028">
                  <a:moveTo>
                    <a:pt x="1086" y="501"/>
                  </a:moveTo>
                  <a:lnTo>
                    <a:pt x="1127" y="511"/>
                  </a:lnTo>
                  <a:lnTo>
                    <a:pt x="1127" y="472"/>
                  </a:lnTo>
                  <a:lnTo>
                    <a:pt x="1086" y="463"/>
                  </a:lnTo>
                  <a:lnTo>
                    <a:pt x="1086" y="501"/>
                  </a:lnTo>
                  <a:lnTo>
                    <a:pt x="1086" y="501"/>
                  </a:lnTo>
                  <a:close/>
                  <a:moveTo>
                    <a:pt x="84" y="64"/>
                  </a:moveTo>
                  <a:lnTo>
                    <a:pt x="84" y="64"/>
                  </a:lnTo>
                  <a:lnTo>
                    <a:pt x="99" y="54"/>
                  </a:lnTo>
                  <a:lnTo>
                    <a:pt x="118" y="46"/>
                  </a:lnTo>
                  <a:lnTo>
                    <a:pt x="138" y="38"/>
                  </a:lnTo>
                  <a:lnTo>
                    <a:pt x="161" y="30"/>
                  </a:lnTo>
                  <a:lnTo>
                    <a:pt x="187" y="24"/>
                  </a:lnTo>
                  <a:lnTo>
                    <a:pt x="213" y="18"/>
                  </a:lnTo>
                  <a:lnTo>
                    <a:pt x="242" y="13"/>
                  </a:lnTo>
                  <a:lnTo>
                    <a:pt x="272" y="9"/>
                  </a:lnTo>
                  <a:lnTo>
                    <a:pt x="304" y="5"/>
                  </a:lnTo>
                  <a:lnTo>
                    <a:pt x="335" y="3"/>
                  </a:lnTo>
                  <a:lnTo>
                    <a:pt x="368" y="1"/>
                  </a:lnTo>
                  <a:lnTo>
                    <a:pt x="403" y="0"/>
                  </a:lnTo>
                  <a:lnTo>
                    <a:pt x="437" y="0"/>
                  </a:lnTo>
                  <a:lnTo>
                    <a:pt x="471" y="1"/>
                  </a:lnTo>
                  <a:lnTo>
                    <a:pt x="506" y="2"/>
                  </a:lnTo>
                  <a:lnTo>
                    <a:pt x="540" y="5"/>
                  </a:lnTo>
                  <a:lnTo>
                    <a:pt x="540" y="793"/>
                  </a:lnTo>
                  <a:lnTo>
                    <a:pt x="584" y="793"/>
                  </a:lnTo>
                  <a:lnTo>
                    <a:pt x="584" y="697"/>
                  </a:lnTo>
                  <a:lnTo>
                    <a:pt x="659" y="714"/>
                  </a:lnTo>
                  <a:lnTo>
                    <a:pt x="659" y="793"/>
                  </a:lnTo>
                  <a:lnTo>
                    <a:pt x="703" y="793"/>
                  </a:lnTo>
                  <a:lnTo>
                    <a:pt x="703" y="32"/>
                  </a:lnTo>
                  <a:lnTo>
                    <a:pt x="703" y="32"/>
                  </a:lnTo>
                  <a:lnTo>
                    <a:pt x="726" y="39"/>
                  </a:lnTo>
                  <a:lnTo>
                    <a:pt x="749" y="47"/>
                  </a:lnTo>
                  <a:lnTo>
                    <a:pt x="771" y="54"/>
                  </a:lnTo>
                  <a:lnTo>
                    <a:pt x="792" y="64"/>
                  </a:lnTo>
                  <a:lnTo>
                    <a:pt x="792" y="857"/>
                  </a:lnTo>
                  <a:lnTo>
                    <a:pt x="972" y="857"/>
                  </a:lnTo>
                  <a:lnTo>
                    <a:pt x="1046" y="1028"/>
                  </a:lnTo>
                  <a:lnTo>
                    <a:pt x="0" y="1028"/>
                  </a:lnTo>
                  <a:lnTo>
                    <a:pt x="55" y="857"/>
                  </a:lnTo>
                  <a:lnTo>
                    <a:pt x="84" y="857"/>
                  </a:lnTo>
                  <a:lnTo>
                    <a:pt x="84" y="64"/>
                  </a:lnTo>
                  <a:lnTo>
                    <a:pt x="84" y="64"/>
                  </a:lnTo>
                  <a:close/>
                  <a:moveTo>
                    <a:pt x="584" y="183"/>
                  </a:moveTo>
                  <a:lnTo>
                    <a:pt x="659" y="201"/>
                  </a:lnTo>
                  <a:lnTo>
                    <a:pt x="659" y="129"/>
                  </a:lnTo>
                  <a:lnTo>
                    <a:pt x="584" y="112"/>
                  </a:lnTo>
                  <a:lnTo>
                    <a:pt x="584" y="183"/>
                  </a:lnTo>
                  <a:lnTo>
                    <a:pt x="584" y="183"/>
                  </a:lnTo>
                  <a:close/>
                  <a:moveTo>
                    <a:pt x="584" y="300"/>
                  </a:moveTo>
                  <a:lnTo>
                    <a:pt x="659" y="318"/>
                  </a:lnTo>
                  <a:lnTo>
                    <a:pt x="659" y="246"/>
                  </a:lnTo>
                  <a:lnTo>
                    <a:pt x="584" y="229"/>
                  </a:lnTo>
                  <a:lnTo>
                    <a:pt x="584" y="300"/>
                  </a:lnTo>
                  <a:lnTo>
                    <a:pt x="584" y="300"/>
                  </a:lnTo>
                  <a:close/>
                  <a:moveTo>
                    <a:pt x="584" y="417"/>
                  </a:moveTo>
                  <a:lnTo>
                    <a:pt x="659" y="435"/>
                  </a:lnTo>
                  <a:lnTo>
                    <a:pt x="659" y="363"/>
                  </a:lnTo>
                  <a:lnTo>
                    <a:pt x="584" y="346"/>
                  </a:lnTo>
                  <a:lnTo>
                    <a:pt x="584" y="417"/>
                  </a:lnTo>
                  <a:lnTo>
                    <a:pt x="584" y="417"/>
                  </a:lnTo>
                  <a:close/>
                  <a:moveTo>
                    <a:pt x="584" y="534"/>
                  </a:moveTo>
                  <a:lnTo>
                    <a:pt x="659" y="552"/>
                  </a:lnTo>
                  <a:lnTo>
                    <a:pt x="659" y="480"/>
                  </a:lnTo>
                  <a:lnTo>
                    <a:pt x="584" y="463"/>
                  </a:lnTo>
                  <a:lnTo>
                    <a:pt x="584" y="534"/>
                  </a:lnTo>
                  <a:lnTo>
                    <a:pt x="584" y="534"/>
                  </a:lnTo>
                  <a:close/>
                  <a:moveTo>
                    <a:pt x="584" y="652"/>
                  </a:moveTo>
                  <a:lnTo>
                    <a:pt x="659" y="669"/>
                  </a:lnTo>
                  <a:lnTo>
                    <a:pt x="659" y="597"/>
                  </a:lnTo>
                  <a:lnTo>
                    <a:pt x="584" y="580"/>
                  </a:lnTo>
                  <a:lnTo>
                    <a:pt x="584" y="652"/>
                  </a:lnTo>
                  <a:lnTo>
                    <a:pt x="584" y="652"/>
                  </a:lnTo>
                  <a:close/>
                  <a:moveTo>
                    <a:pt x="584" y="10"/>
                  </a:moveTo>
                  <a:lnTo>
                    <a:pt x="584" y="66"/>
                  </a:lnTo>
                  <a:lnTo>
                    <a:pt x="659" y="83"/>
                  </a:lnTo>
                  <a:lnTo>
                    <a:pt x="659" y="22"/>
                  </a:lnTo>
                  <a:lnTo>
                    <a:pt x="659" y="22"/>
                  </a:lnTo>
                  <a:lnTo>
                    <a:pt x="621" y="15"/>
                  </a:lnTo>
                  <a:lnTo>
                    <a:pt x="584" y="10"/>
                  </a:lnTo>
                  <a:lnTo>
                    <a:pt x="584" y="10"/>
                  </a:lnTo>
                  <a:close/>
                  <a:moveTo>
                    <a:pt x="1086" y="565"/>
                  </a:moveTo>
                  <a:lnTo>
                    <a:pt x="1127" y="574"/>
                  </a:lnTo>
                  <a:lnTo>
                    <a:pt x="1127" y="536"/>
                  </a:lnTo>
                  <a:lnTo>
                    <a:pt x="1086" y="526"/>
                  </a:lnTo>
                  <a:lnTo>
                    <a:pt x="1086" y="565"/>
                  </a:lnTo>
                  <a:lnTo>
                    <a:pt x="1086" y="565"/>
                  </a:lnTo>
                  <a:close/>
                  <a:moveTo>
                    <a:pt x="1086" y="628"/>
                  </a:moveTo>
                  <a:lnTo>
                    <a:pt x="1127" y="637"/>
                  </a:lnTo>
                  <a:lnTo>
                    <a:pt x="1127" y="598"/>
                  </a:lnTo>
                  <a:lnTo>
                    <a:pt x="1086" y="590"/>
                  </a:lnTo>
                  <a:lnTo>
                    <a:pt x="1086" y="628"/>
                  </a:lnTo>
                  <a:lnTo>
                    <a:pt x="1086" y="628"/>
                  </a:lnTo>
                  <a:close/>
                  <a:moveTo>
                    <a:pt x="1086" y="692"/>
                  </a:moveTo>
                  <a:lnTo>
                    <a:pt x="1127" y="700"/>
                  </a:lnTo>
                  <a:lnTo>
                    <a:pt x="1127" y="662"/>
                  </a:lnTo>
                  <a:lnTo>
                    <a:pt x="1086" y="653"/>
                  </a:lnTo>
                  <a:lnTo>
                    <a:pt x="1086" y="692"/>
                  </a:lnTo>
                  <a:lnTo>
                    <a:pt x="1086" y="692"/>
                  </a:lnTo>
                  <a:close/>
                  <a:moveTo>
                    <a:pt x="1086" y="755"/>
                  </a:moveTo>
                  <a:lnTo>
                    <a:pt x="1127" y="764"/>
                  </a:lnTo>
                  <a:lnTo>
                    <a:pt x="1127" y="725"/>
                  </a:lnTo>
                  <a:lnTo>
                    <a:pt x="1086" y="717"/>
                  </a:lnTo>
                  <a:lnTo>
                    <a:pt x="1086" y="755"/>
                  </a:lnTo>
                  <a:lnTo>
                    <a:pt x="1086" y="755"/>
                  </a:lnTo>
                  <a:close/>
                  <a:moveTo>
                    <a:pt x="1086" y="408"/>
                  </a:moveTo>
                  <a:lnTo>
                    <a:pt x="1086" y="408"/>
                  </a:lnTo>
                  <a:lnTo>
                    <a:pt x="1107" y="410"/>
                  </a:lnTo>
                  <a:lnTo>
                    <a:pt x="1127" y="414"/>
                  </a:lnTo>
                  <a:lnTo>
                    <a:pt x="1127" y="447"/>
                  </a:lnTo>
                  <a:lnTo>
                    <a:pt x="1086" y="438"/>
                  </a:lnTo>
                  <a:lnTo>
                    <a:pt x="1086" y="408"/>
                  </a:lnTo>
                  <a:lnTo>
                    <a:pt x="1086" y="408"/>
                  </a:lnTo>
                  <a:close/>
                  <a:moveTo>
                    <a:pt x="857" y="418"/>
                  </a:moveTo>
                  <a:lnTo>
                    <a:pt x="857" y="418"/>
                  </a:lnTo>
                  <a:lnTo>
                    <a:pt x="878" y="413"/>
                  </a:lnTo>
                  <a:lnTo>
                    <a:pt x="900" y="409"/>
                  </a:lnTo>
                  <a:lnTo>
                    <a:pt x="925" y="405"/>
                  </a:lnTo>
                  <a:lnTo>
                    <a:pt x="951" y="403"/>
                  </a:lnTo>
                  <a:lnTo>
                    <a:pt x="978" y="402"/>
                  </a:lnTo>
                  <a:lnTo>
                    <a:pt x="1006" y="402"/>
                  </a:lnTo>
                  <a:lnTo>
                    <a:pt x="1034" y="402"/>
                  </a:lnTo>
                  <a:lnTo>
                    <a:pt x="1063" y="404"/>
                  </a:lnTo>
                  <a:lnTo>
                    <a:pt x="1063" y="832"/>
                  </a:lnTo>
                  <a:lnTo>
                    <a:pt x="1086" y="832"/>
                  </a:lnTo>
                  <a:lnTo>
                    <a:pt x="1086" y="780"/>
                  </a:lnTo>
                  <a:lnTo>
                    <a:pt x="1127" y="789"/>
                  </a:lnTo>
                  <a:lnTo>
                    <a:pt x="1127" y="832"/>
                  </a:lnTo>
                  <a:lnTo>
                    <a:pt x="1150" y="832"/>
                  </a:lnTo>
                  <a:lnTo>
                    <a:pt x="1150" y="420"/>
                  </a:lnTo>
                  <a:lnTo>
                    <a:pt x="1150" y="420"/>
                  </a:lnTo>
                  <a:lnTo>
                    <a:pt x="1176" y="427"/>
                  </a:lnTo>
                  <a:lnTo>
                    <a:pt x="1199" y="436"/>
                  </a:lnTo>
                  <a:lnTo>
                    <a:pt x="1199" y="866"/>
                  </a:lnTo>
                  <a:lnTo>
                    <a:pt x="1230" y="866"/>
                  </a:lnTo>
                  <a:lnTo>
                    <a:pt x="1270" y="958"/>
                  </a:lnTo>
                  <a:lnTo>
                    <a:pt x="1093" y="958"/>
                  </a:lnTo>
                  <a:lnTo>
                    <a:pt x="1024" y="800"/>
                  </a:lnTo>
                  <a:lnTo>
                    <a:pt x="857" y="800"/>
                  </a:lnTo>
                  <a:lnTo>
                    <a:pt x="857"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98" name="TextBox 97"/>
          <p:cNvSpPr txBox="1"/>
          <p:nvPr/>
        </p:nvSpPr>
        <p:spPr>
          <a:xfrm>
            <a:off x="6311590" y="5433595"/>
            <a:ext cx="1363443" cy="155448"/>
          </a:xfrm>
          <a:prstGeom prst="rect">
            <a:avLst/>
          </a:prstGeom>
          <a:noFill/>
        </p:spPr>
        <p:txBody>
          <a:bodyPr wrap="square" lIns="45720" tIns="0" rIns="0" bIns="0" rtlCol="0">
            <a:noAutofit/>
          </a:bodyPr>
          <a:lstStyle/>
          <a:p>
            <a:pPr indent="-274320" algn="ctr"/>
            <a:r>
              <a:rPr lang="en-GB" sz="1100" b="1" dirty="0" err="1" smtClean="0">
                <a:latin typeface="Georgia" pitchFamily="18" charset="0"/>
                <a:cs typeface="Arial" pitchFamily="34" charset="0"/>
              </a:rPr>
              <a:t>Lajpat</a:t>
            </a:r>
            <a:r>
              <a:rPr lang="en-GB" sz="1100" b="1" dirty="0" smtClean="0">
                <a:latin typeface="Georgia" pitchFamily="18" charset="0"/>
                <a:cs typeface="Arial" pitchFamily="34" charset="0"/>
              </a:rPr>
              <a:t> Nagar</a:t>
            </a:r>
          </a:p>
        </p:txBody>
      </p:sp>
      <p:cxnSp>
        <p:nvCxnSpPr>
          <p:cNvPr id="99" name="Straight Arrow Connector 98"/>
          <p:cNvCxnSpPr>
            <a:endCxn id="96" idx="5"/>
          </p:cNvCxnSpPr>
          <p:nvPr/>
        </p:nvCxnSpPr>
        <p:spPr>
          <a:xfrm flipH="1" flipV="1">
            <a:off x="5847328" y="5626048"/>
            <a:ext cx="202189" cy="312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59" idx="3"/>
          </p:cNvCxnSpPr>
          <p:nvPr/>
        </p:nvCxnSpPr>
        <p:spPr>
          <a:xfrm>
            <a:off x="2302445" y="4091583"/>
            <a:ext cx="410832" cy="65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Striped Right Arrow 104"/>
          <p:cNvSpPr/>
          <p:nvPr/>
        </p:nvSpPr>
        <p:spPr>
          <a:xfrm rot="16200000">
            <a:off x="6841686" y="5768032"/>
            <a:ext cx="652885" cy="497437"/>
          </a:xfrm>
          <a:prstGeom prst="stripedRightArrow">
            <a:avLst/>
          </a:prstGeom>
          <a:solidFill>
            <a:schemeClr val="tx2"/>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grpSp>
        <p:nvGrpSpPr>
          <p:cNvPr id="106" name="Group 105"/>
          <p:cNvGrpSpPr/>
          <p:nvPr/>
        </p:nvGrpSpPr>
        <p:grpSpPr>
          <a:xfrm>
            <a:off x="5760056" y="6343280"/>
            <a:ext cx="182880" cy="182880"/>
            <a:chOff x="8611060" y="2258092"/>
            <a:chExt cx="612775" cy="612775"/>
          </a:xfrm>
        </p:grpSpPr>
        <p:sp>
          <p:nvSpPr>
            <p:cNvPr id="107" name="Oval 106"/>
            <p:cNvSpPr/>
            <p:nvPr/>
          </p:nvSpPr>
          <p:spPr bwMode="ltGray">
            <a:xfrm>
              <a:off x="8611060" y="2258092"/>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08" name="Freeform 187"/>
            <p:cNvSpPr>
              <a:spLocks noEditPoints="1"/>
            </p:cNvSpPr>
            <p:nvPr/>
          </p:nvSpPr>
          <p:spPr bwMode="auto">
            <a:xfrm>
              <a:off x="8739817" y="2396707"/>
              <a:ext cx="403225" cy="327025"/>
            </a:xfrm>
            <a:custGeom>
              <a:avLst/>
              <a:gdLst>
                <a:gd name="T0" fmla="*/ 1127 w 1270"/>
                <a:gd name="T1" fmla="*/ 472 h 1028"/>
                <a:gd name="T2" fmla="*/ 1086 w 1270"/>
                <a:gd name="T3" fmla="*/ 501 h 1028"/>
                <a:gd name="T4" fmla="*/ 99 w 1270"/>
                <a:gd name="T5" fmla="*/ 54 h 1028"/>
                <a:gd name="T6" fmla="*/ 161 w 1270"/>
                <a:gd name="T7" fmla="*/ 30 h 1028"/>
                <a:gd name="T8" fmla="*/ 242 w 1270"/>
                <a:gd name="T9" fmla="*/ 13 h 1028"/>
                <a:gd name="T10" fmla="*/ 335 w 1270"/>
                <a:gd name="T11" fmla="*/ 3 h 1028"/>
                <a:gd name="T12" fmla="*/ 437 w 1270"/>
                <a:gd name="T13" fmla="*/ 0 h 1028"/>
                <a:gd name="T14" fmla="*/ 540 w 1270"/>
                <a:gd name="T15" fmla="*/ 5 h 1028"/>
                <a:gd name="T16" fmla="*/ 584 w 1270"/>
                <a:gd name="T17" fmla="*/ 697 h 1028"/>
                <a:gd name="T18" fmla="*/ 703 w 1270"/>
                <a:gd name="T19" fmla="*/ 793 h 1028"/>
                <a:gd name="T20" fmla="*/ 726 w 1270"/>
                <a:gd name="T21" fmla="*/ 39 h 1028"/>
                <a:gd name="T22" fmla="*/ 792 w 1270"/>
                <a:gd name="T23" fmla="*/ 64 h 1028"/>
                <a:gd name="T24" fmla="*/ 1046 w 1270"/>
                <a:gd name="T25" fmla="*/ 1028 h 1028"/>
                <a:gd name="T26" fmla="*/ 84 w 1270"/>
                <a:gd name="T27" fmla="*/ 857 h 1028"/>
                <a:gd name="T28" fmla="*/ 584 w 1270"/>
                <a:gd name="T29" fmla="*/ 183 h 1028"/>
                <a:gd name="T30" fmla="*/ 584 w 1270"/>
                <a:gd name="T31" fmla="*/ 112 h 1028"/>
                <a:gd name="T32" fmla="*/ 584 w 1270"/>
                <a:gd name="T33" fmla="*/ 300 h 1028"/>
                <a:gd name="T34" fmla="*/ 584 w 1270"/>
                <a:gd name="T35" fmla="*/ 229 h 1028"/>
                <a:gd name="T36" fmla="*/ 584 w 1270"/>
                <a:gd name="T37" fmla="*/ 417 h 1028"/>
                <a:gd name="T38" fmla="*/ 584 w 1270"/>
                <a:gd name="T39" fmla="*/ 346 h 1028"/>
                <a:gd name="T40" fmla="*/ 584 w 1270"/>
                <a:gd name="T41" fmla="*/ 534 h 1028"/>
                <a:gd name="T42" fmla="*/ 584 w 1270"/>
                <a:gd name="T43" fmla="*/ 463 h 1028"/>
                <a:gd name="T44" fmla="*/ 584 w 1270"/>
                <a:gd name="T45" fmla="*/ 652 h 1028"/>
                <a:gd name="T46" fmla="*/ 584 w 1270"/>
                <a:gd name="T47" fmla="*/ 580 h 1028"/>
                <a:gd name="T48" fmla="*/ 584 w 1270"/>
                <a:gd name="T49" fmla="*/ 10 h 1028"/>
                <a:gd name="T50" fmla="*/ 659 w 1270"/>
                <a:gd name="T51" fmla="*/ 22 h 1028"/>
                <a:gd name="T52" fmla="*/ 584 w 1270"/>
                <a:gd name="T53" fmla="*/ 10 h 1028"/>
                <a:gd name="T54" fmla="*/ 1127 w 1270"/>
                <a:gd name="T55" fmla="*/ 574 h 1028"/>
                <a:gd name="T56" fmla="*/ 1086 w 1270"/>
                <a:gd name="T57" fmla="*/ 565 h 1028"/>
                <a:gd name="T58" fmla="*/ 1127 w 1270"/>
                <a:gd name="T59" fmla="*/ 637 h 1028"/>
                <a:gd name="T60" fmla="*/ 1086 w 1270"/>
                <a:gd name="T61" fmla="*/ 628 h 1028"/>
                <a:gd name="T62" fmla="*/ 1127 w 1270"/>
                <a:gd name="T63" fmla="*/ 700 h 1028"/>
                <a:gd name="T64" fmla="*/ 1086 w 1270"/>
                <a:gd name="T65" fmla="*/ 692 h 1028"/>
                <a:gd name="T66" fmla="*/ 1127 w 1270"/>
                <a:gd name="T67" fmla="*/ 764 h 1028"/>
                <a:gd name="T68" fmla="*/ 1086 w 1270"/>
                <a:gd name="T69" fmla="*/ 755 h 1028"/>
                <a:gd name="T70" fmla="*/ 1086 w 1270"/>
                <a:gd name="T71" fmla="*/ 408 h 1028"/>
                <a:gd name="T72" fmla="*/ 1127 w 1270"/>
                <a:gd name="T73" fmla="*/ 447 h 1028"/>
                <a:gd name="T74" fmla="*/ 1086 w 1270"/>
                <a:gd name="T75" fmla="*/ 408 h 1028"/>
                <a:gd name="T76" fmla="*/ 878 w 1270"/>
                <a:gd name="T77" fmla="*/ 413 h 1028"/>
                <a:gd name="T78" fmla="*/ 951 w 1270"/>
                <a:gd name="T79" fmla="*/ 403 h 1028"/>
                <a:gd name="T80" fmla="*/ 1034 w 1270"/>
                <a:gd name="T81" fmla="*/ 402 h 1028"/>
                <a:gd name="T82" fmla="*/ 1086 w 1270"/>
                <a:gd name="T83" fmla="*/ 832 h 1028"/>
                <a:gd name="T84" fmla="*/ 1127 w 1270"/>
                <a:gd name="T85" fmla="*/ 832 h 1028"/>
                <a:gd name="T86" fmla="*/ 1150 w 1270"/>
                <a:gd name="T87" fmla="*/ 420 h 1028"/>
                <a:gd name="T88" fmla="*/ 1199 w 1270"/>
                <a:gd name="T89" fmla="*/ 866 h 1028"/>
                <a:gd name="T90" fmla="*/ 1093 w 1270"/>
                <a:gd name="T91" fmla="*/ 958 h 1028"/>
                <a:gd name="T92" fmla="*/ 857 w 1270"/>
                <a:gd name="T93" fmla="*/ 41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0" h="1028">
                  <a:moveTo>
                    <a:pt x="1086" y="501"/>
                  </a:moveTo>
                  <a:lnTo>
                    <a:pt x="1127" y="511"/>
                  </a:lnTo>
                  <a:lnTo>
                    <a:pt x="1127" y="472"/>
                  </a:lnTo>
                  <a:lnTo>
                    <a:pt x="1086" y="463"/>
                  </a:lnTo>
                  <a:lnTo>
                    <a:pt x="1086" y="501"/>
                  </a:lnTo>
                  <a:lnTo>
                    <a:pt x="1086" y="501"/>
                  </a:lnTo>
                  <a:close/>
                  <a:moveTo>
                    <a:pt x="84" y="64"/>
                  </a:moveTo>
                  <a:lnTo>
                    <a:pt x="84" y="64"/>
                  </a:lnTo>
                  <a:lnTo>
                    <a:pt x="99" y="54"/>
                  </a:lnTo>
                  <a:lnTo>
                    <a:pt x="118" y="46"/>
                  </a:lnTo>
                  <a:lnTo>
                    <a:pt x="138" y="38"/>
                  </a:lnTo>
                  <a:lnTo>
                    <a:pt x="161" y="30"/>
                  </a:lnTo>
                  <a:lnTo>
                    <a:pt x="187" y="24"/>
                  </a:lnTo>
                  <a:lnTo>
                    <a:pt x="213" y="18"/>
                  </a:lnTo>
                  <a:lnTo>
                    <a:pt x="242" y="13"/>
                  </a:lnTo>
                  <a:lnTo>
                    <a:pt x="272" y="9"/>
                  </a:lnTo>
                  <a:lnTo>
                    <a:pt x="304" y="5"/>
                  </a:lnTo>
                  <a:lnTo>
                    <a:pt x="335" y="3"/>
                  </a:lnTo>
                  <a:lnTo>
                    <a:pt x="368" y="1"/>
                  </a:lnTo>
                  <a:lnTo>
                    <a:pt x="403" y="0"/>
                  </a:lnTo>
                  <a:lnTo>
                    <a:pt x="437" y="0"/>
                  </a:lnTo>
                  <a:lnTo>
                    <a:pt x="471" y="1"/>
                  </a:lnTo>
                  <a:lnTo>
                    <a:pt x="506" y="2"/>
                  </a:lnTo>
                  <a:lnTo>
                    <a:pt x="540" y="5"/>
                  </a:lnTo>
                  <a:lnTo>
                    <a:pt x="540" y="793"/>
                  </a:lnTo>
                  <a:lnTo>
                    <a:pt x="584" y="793"/>
                  </a:lnTo>
                  <a:lnTo>
                    <a:pt x="584" y="697"/>
                  </a:lnTo>
                  <a:lnTo>
                    <a:pt x="659" y="714"/>
                  </a:lnTo>
                  <a:lnTo>
                    <a:pt x="659" y="793"/>
                  </a:lnTo>
                  <a:lnTo>
                    <a:pt x="703" y="793"/>
                  </a:lnTo>
                  <a:lnTo>
                    <a:pt x="703" y="32"/>
                  </a:lnTo>
                  <a:lnTo>
                    <a:pt x="703" y="32"/>
                  </a:lnTo>
                  <a:lnTo>
                    <a:pt x="726" y="39"/>
                  </a:lnTo>
                  <a:lnTo>
                    <a:pt x="749" y="47"/>
                  </a:lnTo>
                  <a:lnTo>
                    <a:pt x="771" y="54"/>
                  </a:lnTo>
                  <a:lnTo>
                    <a:pt x="792" y="64"/>
                  </a:lnTo>
                  <a:lnTo>
                    <a:pt x="792" y="857"/>
                  </a:lnTo>
                  <a:lnTo>
                    <a:pt x="972" y="857"/>
                  </a:lnTo>
                  <a:lnTo>
                    <a:pt x="1046" y="1028"/>
                  </a:lnTo>
                  <a:lnTo>
                    <a:pt x="0" y="1028"/>
                  </a:lnTo>
                  <a:lnTo>
                    <a:pt x="55" y="857"/>
                  </a:lnTo>
                  <a:lnTo>
                    <a:pt x="84" y="857"/>
                  </a:lnTo>
                  <a:lnTo>
                    <a:pt x="84" y="64"/>
                  </a:lnTo>
                  <a:lnTo>
                    <a:pt x="84" y="64"/>
                  </a:lnTo>
                  <a:close/>
                  <a:moveTo>
                    <a:pt x="584" y="183"/>
                  </a:moveTo>
                  <a:lnTo>
                    <a:pt x="659" y="201"/>
                  </a:lnTo>
                  <a:lnTo>
                    <a:pt x="659" y="129"/>
                  </a:lnTo>
                  <a:lnTo>
                    <a:pt x="584" y="112"/>
                  </a:lnTo>
                  <a:lnTo>
                    <a:pt x="584" y="183"/>
                  </a:lnTo>
                  <a:lnTo>
                    <a:pt x="584" y="183"/>
                  </a:lnTo>
                  <a:close/>
                  <a:moveTo>
                    <a:pt x="584" y="300"/>
                  </a:moveTo>
                  <a:lnTo>
                    <a:pt x="659" y="318"/>
                  </a:lnTo>
                  <a:lnTo>
                    <a:pt x="659" y="246"/>
                  </a:lnTo>
                  <a:lnTo>
                    <a:pt x="584" y="229"/>
                  </a:lnTo>
                  <a:lnTo>
                    <a:pt x="584" y="300"/>
                  </a:lnTo>
                  <a:lnTo>
                    <a:pt x="584" y="300"/>
                  </a:lnTo>
                  <a:close/>
                  <a:moveTo>
                    <a:pt x="584" y="417"/>
                  </a:moveTo>
                  <a:lnTo>
                    <a:pt x="659" y="435"/>
                  </a:lnTo>
                  <a:lnTo>
                    <a:pt x="659" y="363"/>
                  </a:lnTo>
                  <a:lnTo>
                    <a:pt x="584" y="346"/>
                  </a:lnTo>
                  <a:lnTo>
                    <a:pt x="584" y="417"/>
                  </a:lnTo>
                  <a:lnTo>
                    <a:pt x="584" y="417"/>
                  </a:lnTo>
                  <a:close/>
                  <a:moveTo>
                    <a:pt x="584" y="534"/>
                  </a:moveTo>
                  <a:lnTo>
                    <a:pt x="659" y="552"/>
                  </a:lnTo>
                  <a:lnTo>
                    <a:pt x="659" y="480"/>
                  </a:lnTo>
                  <a:lnTo>
                    <a:pt x="584" y="463"/>
                  </a:lnTo>
                  <a:lnTo>
                    <a:pt x="584" y="534"/>
                  </a:lnTo>
                  <a:lnTo>
                    <a:pt x="584" y="534"/>
                  </a:lnTo>
                  <a:close/>
                  <a:moveTo>
                    <a:pt x="584" y="652"/>
                  </a:moveTo>
                  <a:lnTo>
                    <a:pt x="659" y="669"/>
                  </a:lnTo>
                  <a:lnTo>
                    <a:pt x="659" y="597"/>
                  </a:lnTo>
                  <a:lnTo>
                    <a:pt x="584" y="580"/>
                  </a:lnTo>
                  <a:lnTo>
                    <a:pt x="584" y="652"/>
                  </a:lnTo>
                  <a:lnTo>
                    <a:pt x="584" y="652"/>
                  </a:lnTo>
                  <a:close/>
                  <a:moveTo>
                    <a:pt x="584" y="10"/>
                  </a:moveTo>
                  <a:lnTo>
                    <a:pt x="584" y="66"/>
                  </a:lnTo>
                  <a:lnTo>
                    <a:pt x="659" y="83"/>
                  </a:lnTo>
                  <a:lnTo>
                    <a:pt x="659" y="22"/>
                  </a:lnTo>
                  <a:lnTo>
                    <a:pt x="659" y="22"/>
                  </a:lnTo>
                  <a:lnTo>
                    <a:pt x="621" y="15"/>
                  </a:lnTo>
                  <a:lnTo>
                    <a:pt x="584" y="10"/>
                  </a:lnTo>
                  <a:lnTo>
                    <a:pt x="584" y="10"/>
                  </a:lnTo>
                  <a:close/>
                  <a:moveTo>
                    <a:pt x="1086" y="565"/>
                  </a:moveTo>
                  <a:lnTo>
                    <a:pt x="1127" y="574"/>
                  </a:lnTo>
                  <a:lnTo>
                    <a:pt x="1127" y="536"/>
                  </a:lnTo>
                  <a:lnTo>
                    <a:pt x="1086" y="526"/>
                  </a:lnTo>
                  <a:lnTo>
                    <a:pt x="1086" y="565"/>
                  </a:lnTo>
                  <a:lnTo>
                    <a:pt x="1086" y="565"/>
                  </a:lnTo>
                  <a:close/>
                  <a:moveTo>
                    <a:pt x="1086" y="628"/>
                  </a:moveTo>
                  <a:lnTo>
                    <a:pt x="1127" y="637"/>
                  </a:lnTo>
                  <a:lnTo>
                    <a:pt x="1127" y="598"/>
                  </a:lnTo>
                  <a:lnTo>
                    <a:pt x="1086" y="590"/>
                  </a:lnTo>
                  <a:lnTo>
                    <a:pt x="1086" y="628"/>
                  </a:lnTo>
                  <a:lnTo>
                    <a:pt x="1086" y="628"/>
                  </a:lnTo>
                  <a:close/>
                  <a:moveTo>
                    <a:pt x="1086" y="692"/>
                  </a:moveTo>
                  <a:lnTo>
                    <a:pt x="1127" y="700"/>
                  </a:lnTo>
                  <a:lnTo>
                    <a:pt x="1127" y="662"/>
                  </a:lnTo>
                  <a:lnTo>
                    <a:pt x="1086" y="653"/>
                  </a:lnTo>
                  <a:lnTo>
                    <a:pt x="1086" y="692"/>
                  </a:lnTo>
                  <a:lnTo>
                    <a:pt x="1086" y="692"/>
                  </a:lnTo>
                  <a:close/>
                  <a:moveTo>
                    <a:pt x="1086" y="755"/>
                  </a:moveTo>
                  <a:lnTo>
                    <a:pt x="1127" y="764"/>
                  </a:lnTo>
                  <a:lnTo>
                    <a:pt x="1127" y="725"/>
                  </a:lnTo>
                  <a:lnTo>
                    <a:pt x="1086" y="717"/>
                  </a:lnTo>
                  <a:lnTo>
                    <a:pt x="1086" y="755"/>
                  </a:lnTo>
                  <a:lnTo>
                    <a:pt x="1086" y="755"/>
                  </a:lnTo>
                  <a:close/>
                  <a:moveTo>
                    <a:pt x="1086" y="408"/>
                  </a:moveTo>
                  <a:lnTo>
                    <a:pt x="1086" y="408"/>
                  </a:lnTo>
                  <a:lnTo>
                    <a:pt x="1107" y="410"/>
                  </a:lnTo>
                  <a:lnTo>
                    <a:pt x="1127" y="414"/>
                  </a:lnTo>
                  <a:lnTo>
                    <a:pt x="1127" y="447"/>
                  </a:lnTo>
                  <a:lnTo>
                    <a:pt x="1086" y="438"/>
                  </a:lnTo>
                  <a:lnTo>
                    <a:pt x="1086" y="408"/>
                  </a:lnTo>
                  <a:lnTo>
                    <a:pt x="1086" y="408"/>
                  </a:lnTo>
                  <a:close/>
                  <a:moveTo>
                    <a:pt x="857" y="418"/>
                  </a:moveTo>
                  <a:lnTo>
                    <a:pt x="857" y="418"/>
                  </a:lnTo>
                  <a:lnTo>
                    <a:pt x="878" y="413"/>
                  </a:lnTo>
                  <a:lnTo>
                    <a:pt x="900" y="409"/>
                  </a:lnTo>
                  <a:lnTo>
                    <a:pt x="925" y="405"/>
                  </a:lnTo>
                  <a:lnTo>
                    <a:pt x="951" y="403"/>
                  </a:lnTo>
                  <a:lnTo>
                    <a:pt x="978" y="402"/>
                  </a:lnTo>
                  <a:lnTo>
                    <a:pt x="1006" y="402"/>
                  </a:lnTo>
                  <a:lnTo>
                    <a:pt x="1034" y="402"/>
                  </a:lnTo>
                  <a:lnTo>
                    <a:pt x="1063" y="404"/>
                  </a:lnTo>
                  <a:lnTo>
                    <a:pt x="1063" y="832"/>
                  </a:lnTo>
                  <a:lnTo>
                    <a:pt x="1086" y="832"/>
                  </a:lnTo>
                  <a:lnTo>
                    <a:pt x="1086" y="780"/>
                  </a:lnTo>
                  <a:lnTo>
                    <a:pt x="1127" y="789"/>
                  </a:lnTo>
                  <a:lnTo>
                    <a:pt x="1127" y="832"/>
                  </a:lnTo>
                  <a:lnTo>
                    <a:pt x="1150" y="832"/>
                  </a:lnTo>
                  <a:lnTo>
                    <a:pt x="1150" y="420"/>
                  </a:lnTo>
                  <a:lnTo>
                    <a:pt x="1150" y="420"/>
                  </a:lnTo>
                  <a:lnTo>
                    <a:pt x="1176" y="427"/>
                  </a:lnTo>
                  <a:lnTo>
                    <a:pt x="1199" y="436"/>
                  </a:lnTo>
                  <a:lnTo>
                    <a:pt x="1199" y="866"/>
                  </a:lnTo>
                  <a:lnTo>
                    <a:pt x="1230" y="866"/>
                  </a:lnTo>
                  <a:lnTo>
                    <a:pt x="1270" y="958"/>
                  </a:lnTo>
                  <a:lnTo>
                    <a:pt x="1093" y="958"/>
                  </a:lnTo>
                  <a:lnTo>
                    <a:pt x="1024" y="800"/>
                  </a:lnTo>
                  <a:lnTo>
                    <a:pt x="857" y="800"/>
                  </a:lnTo>
                  <a:lnTo>
                    <a:pt x="857"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9" name="TextBox 108"/>
          <p:cNvSpPr txBox="1"/>
          <p:nvPr/>
        </p:nvSpPr>
        <p:spPr>
          <a:xfrm>
            <a:off x="5528465" y="6497740"/>
            <a:ext cx="1363443" cy="155448"/>
          </a:xfrm>
          <a:prstGeom prst="rect">
            <a:avLst/>
          </a:prstGeom>
          <a:noFill/>
        </p:spPr>
        <p:txBody>
          <a:bodyPr wrap="square" lIns="45720" tIns="0" rIns="0" bIns="0" rtlCol="0">
            <a:noAutofit/>
          </a:bodyPr>
          <a:lstStyle/>
          <a:p>
            <a:pPr indent="-274320" algn="ctr"/>
            <a:r>
              <a:rPr lang="en-GB" sz="1100" b="1" dirty="0" err="1" smtClean="0">
                <a:latin typeface="Georgia" pitchFamily="18" charset="0"/>
                <a:cs typeface="Arial" pitchFamily="34" charset="0"/>
              </a:rPr>
              <a:t>Saket</a:t>
            </a:r>
            <a:endParaRPr lang="en-GB" sz="1100" b="1" dirty="0" smtClean="0">
              <a:latin typeface="Georgia" pitchFamily="18" charset="0"/>
              <a:cs typeface="Arial" pitchFamily="34" charset="0"/>
            </a:endParaRPr>
          </a:p>
        </p:txBody>
      </p:sp>
      <p:grpSp>
        <p:nvGrpSpPr>
          <p:cNvPr id="110" name="Group 109"/>
          <p:cNvGrpSpPr/>
          <p:nvPr/>
        </p:nvGrpSpPr>
        <p:grpSpPr>
          <a:xfrm>
            <a:off x="3512137" y="2971800"/>
            <a:ext cx="182880" cy="182880"/>
            <a:chOff x="8611060" y="2258092"/>
            <a:chExt cx="612775" cy="612775"/>
          </a:xfrm>
        </p:grpSpPr>
        <p:sp>
          <p:nvSpPr>
            <p:cNvPr id="111" name="Oval 110"/>
            <p:cNvSpPr/>
            <p:nvPr/>
          </p:nvSpPr>
          <p:spPr bwMode="ltGray">
            <a:xfrm>
              <a:off x="8611060" y="2258092"/>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12" name="Freeform 187"/>
            <p:cNvSpPr>
              <a:spLocks noEditPoints="1"/>
            </p:cNvSpPr>
            <p:nvPr/>
          </p:nvSpPr>
          <p:spPr bwMode="auto">
            <a:xfrm>
              <a:off x="8739817" y="2396707"/>
              <a:ext cx="403225" cy="327025"/>
            </a:xfrm>
            <a:custGeom>
              <a:avLst/>
              <a:gdLst>
                <a:gd name="T0" fmla="*/ 1127 w 1270"/>
                <a:gd name="T1" fmla="*/ 472 h 1028"/>
                <a:gd name="T2" fmla="*/ 1086 w 1270"/>
                <a:gd name="T3" fmla="*/ 501 h 1028"/>
                <a:gd name="T4" fmla="*/ 99 w 1270"/>
                <a:gd name="T5" fmla="*/ 54 h 1028"/>
                <a:gd name="T6" fmla="*/ 161 w 1270"/>
                <a:gd name="T7" fmla="*/ 30 h 1028"/>
                <a:gd name="T8" fmla="*/ 242 w 1270"/>
                <a:gd name="T9" fmla="*/ 13 h 1028"/>
                <a:gd name="T10" fmla="*/ 335 w 1270"/>
                <a:gd name="T11" fmla="*/ 3 h 1028"/>
                <a:gd name="T12" fmla="*/ 437 w 1270"/>
                <a:gd name="T13" fmla="*/ 0 h 1028"/>
                <a:gd name="T14" fmla="*/ 540 w 1270"/>
                <a:gd name="T15" fmla="*/ 5 h 1028"/>
                <a:gd name="T16" fmla="*/ 584 w 1270"/>
                <a:gd name="T17" fmla="*/ 697 h 1028"/>
                <a:gd name="T18" fmla="*/ 703 w 1270"/>
                <a:gd name="T19" fmla="*/ 793 h 1028"/>
                <a:gd name="T20" fmla="*/ 726 w 1270"/>
                <a:gd name="T21" fmla="*/ 39 h 1028"/>
                <a:gd name="T22" fmla="*/ 792 w 1270"/>
                <a:gd name="T23" fmla="*/ 64 h 1028"/>
                <a:gd name="T24" fmla="*/ 1046 w 1270"/>
                <a:gd name="T25" fmla="*/ 1028 h 1028"/>
                <a:gd name="T26" fmla="*/ 84 w 1270"/>
                <a:gd name="T27" fmla="*/ 857 h 1028"/>
                <a:gd name="T28" fmla="*/ 584 w 1270"/>
                <a:gd name="T29" fmla="*/ 183 h 1028"/>
                <a:gd name="T30" fmla="*/ 584 w 1270"/>
                <a:gd name="T31" fmla="*/ 112 h 1028"/>
                <a:gd name="T32" fmla="*/ 584 w 1270"/>
                <a:gd name="T33" fmla="*/ 300 h 1028"/>
                <a:gd name="T34" fmla="*/ 584 w 1270"/>
                <a:gd name="T35" fmla="*/ 229 h 1028"/>
                <a:gd name="T36" fmla="*/ 584 w 1270"/>
                <a:gd name="T37" fmla="*/ 417 h 1028"/>
                <a:gd name="T38" fmla="*/ 584 w 1270"/>
                <a:gd name="T39" fmla="*/ 346 h 1028"/>
                <a:gd name="T40" fmla="*/ 584 w 1270"/>
                <a:gd name="T41" fmla="*/ 534 h 1028"/>
                <a:gd name="T42" fmla="*/ 584 w 1270"/>
                <a:gd name="T43" fmla="*/ 463 h 1028"/>
                <a:gd name="T44" fmla="*/ 584 w 1270"/>
                <a:gd name="T45" fmla="*/ 652 h 1028"/>
                <a:gd name="T46" fmla="*/ 584 w 1270"/>
                <a:gd name="T47" fmla="*/ 580 h 1028"/>
                <a:gd name="T48" fmla="*/ 584 w 1270"/>
                <a:gd name="T49" fmla="*/ 10 h 1028"/>
                <a:gd name="T50" fmla="*/ 659 w 1270"/>
                <a:gd name="T51" fmla="*/ 22 h 1028"/>
                <a:gd name="T52" fmla="*/ 584 w 1270"/>
                <a:gd name="T53" fmla="*/ 10 h 1028"/>
                <a:gd name="T54" fmla="*/ 1127 w 1270"/>
                <a:gd name="T55" fmla="*/ 574 h 1028"/>
                <a:gd name="T56" fmla="*/ 1086 w 1270"/>
                <a:gd name="T57" fmla="*/ 565 h 1028"/>
                <a:gd name="T58" fmla="*/ 1127 w 1270"/>
                <a:gd name="T59" fmla="*/ 637 h 1028"/>
                <a:gd name="T60" fmla="*/ 1086 w 1270"/>
                <a:gd name="T61" fmla="*/ 628 h 1028"/>
                <a:gd name="T62" fmla="*/ 1127 w 1270"/>
                <a:gd name="T63" fmla="*/ 700 h 1028"/>
                <a:gd name="T64" fmla="*/ 1086 w 1270"/>
                <a:gd name="T65" fmla="*/ 692 h 1028"/>
                <a:gd name="T66" fmla="*/ 1127 w 1270"/>
                <a:gd name="T67" fmla="*/ 764 h 1028"/>
                <a:gd name="T68" fmla="*/ 1086 w 1270"/>
                <a:gd name="T69" fmla="*/ 755 h 1028"/>
                <a:gd name="T70" fmla="*/ 1086 w 1270"/>
                <a:gd name="T71" fmla="*/ 408 h 1028"/>
                <a:gd name="T72" fmla="*/ 1127 w 1270"/>
                <a:gd name="T73" fmla="*/ 447 h 1028"/>
                <a:gd name="T74" fmla="*/ 1086 w 1270"/>
                <a:gd name="T75" fmla="*/ 408 h 1028"/>
                <a:gd name="T76" fmla="*/ 878 w 1270"/>
                <a:gd name="T77" fmla="*/ 413 h 1028"/>
                <a:gd name="T78" fmla="*/ 951 w 1270"/>
                <a:gd name="T79" fmla="*/ 403 h 1028"/>
                <a:gd name="T80" fmla="*/ 1034 w 1270"/>
                <a:gd name="T81" fmla="*/ 402 h 1028"/>
                <a:gd name="T82" fmla="*/ 1086 w 1270"/>
                <a:gd name="T83" fmla="*/ 832 h 1028"/>
                <a:gd name="T84" fmla="*/ 1127 w 1270"/>
                <a:gd name="T85" fmla="*/ 832 h 1028"/>
                <a:gd name="T86" fmla="*/ 1150 w 1270"/>
                <a:gd name="T87" fmla="*/ 420 h 1028"/>
                <a:gd name="T88" fmla="*/ 1199 w 1270"/>
                <a:gd name="T89" fmla="*/ 866 h 1028"/>
                <a:gd name="T90" fmla="*/ 1093 w 1270"/>
                <a:gd name="T91" fmla="*/ 958 h 1028"/>
                <a:gd name="T92" fmla="*/ 857 w 1270"/>
                <a:gd name="T93" fmla="*/ 41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0" h="1028">
                  <a:moveTo>
                    <a:pt x="1086" y="501"/>
                  </a:moveTo>
                  <a:lnTo>
                    <a:pt x="1127" y="511"/>
                  </a:lnTo>
                  <a:lnTo>
                    <a:pt x="1127" y="472"/>
                  </a:lnTo>
                  <a:lnTo>
                    <a:pt x="1086" y="463"/>
                  </a:lnTo>
                  <a:lnTo>
                    <a:pt x="1086" y="501"/>
                  </a:lnTo>
                  <a:lnTo>
                    <a:pt x="1086" y="501"/>
                  </a:lnTo>
                  <a:close/>
                  <a:moveTo>
                    <a:pt x="84" y="64"/>
                  </a:moveTo>
                  <a:lnTo>
                    <a:pt x="84" y="64"/>
                  </a:lnTo>
                  <a:lnTo>
                    <a:pt x="99" y="54"/>
                  </a:lnTo>
                  <a:lnTo>
                    <a:pt x="118" y="46"/>
                  </a:lnTo>
                  <a:lnTo>
                    <a:pt x="138" y="38"/>
                  </a:lnTo>
                  <a:lnTo>
                    <a:pt x="161" y="30"/>
                  </a:lnTo>
                  <a:lnTo>
                    <a:pt x="187" y="24"/>
                  </a:lnTo>
                  <a:lnTo>
                    <a:pt x="213" y="18"/>
                  </a:lnTo>
                  <a:lnTo>
                    <a:pt x="242" y="13"/>
                  </a:lnTo>
                  <a:lnTo>
                    <a:pt x="272" y="9"/>
                  </a:lnTo>
                  <a:lnTo>
                    <a:pt x="304" y="5"/>
                  </a:lnTo>
                  <a:lnTo>
                    <a:pt x="335" y="3"/>
                  </a:lnTo>
                  <a:lnTo>
                    <a:pt x="368" y="1"/>
                  </a:lnTo>
                  <a:lnTo>
                    <a:pt x="403" y="0"/>
                  </a:lnTo>
                  <a:lnTo>
                    <a:pt x="437" y="0"/>
                  </a:lnTo>
                  <a:lnTo>
                    <a:pt x="471" y="1"/>
                  </a:lnTo>
                  <a:lnTo>
                    <a:pt x="506" y="2"/>
                  </a:lnTo>
                  <a:lnTo>
                    <a:pt x="540" y="5"/>
                  </a:lnTo>
                  <a:lnTo>
                    <a:pt x="540" y="793"/>
                  </a:lnTo>
                  <a:lnTo>
                    <a:pt x="584" y="793"/>
                  </a:lnTo>
                  <a:lnTo>
                    <a:pt x="584" y="697"/>
                  </a:lnTo>
                  <a:lnTo>
                    <a:pt x="659" y="714"/>
                  </a:lnTo>
                  <a:lnTo>
                    <a:pt x="659" y="793"/>
                  </a:lnTo>
                  <a:lnTo>
                    <a:pt x="703" y="793"/>
                  </a:lnTo>
                  <a:lnTo>
                    <a:pt x="703" y="32"/>
                  </a:lnTo>
                  <a:lnTo>
                    <a:pt x="703" y="32"/>
                  </a:lnTo>
                  <a:lnTo>
                    <a:pt x="726" y="39"/>
                  </a:lnTo>
                  <a:lnTo>
                    <a:pt x="749" y="47"/>
                  </a:lnTo>
                  <a:lnTo>
                    <a:pt x="771" y="54"/>
                  </a:lnTo>
                  <a:lnTo>
                    <a:pt x="792" y="64"/>
                  </a:lnTo>
                  <a:lnTo>
                    <a:pt x="792" y="857"/>
                  </a:lnTo>
                  <a:lnTo>
                    <a:pt x="972" y="857"/>
                  </a:lnTo>
                  <a:lnTo>
                    <a:pt x="1046" y="1028"/>
                  </a:lnTo>
                  <a:lnTo>
                    <a:pt x="0" y="1028"/>
                  </a:lnTo>
                  <a:lnTo>
                    <a:pt x="55" y="857"/>
                  </a:lnTo>
                  <a:lnTo>
                    <a:pt x="84" y="857"/>
                  </a:lnTo>
                  <a:lnTo>
                    <a:pt x="84" y="64"/>
                  </a:lnTo>
                  <a:lnTo>
                    <a:pt x="84" y="64"/>
                  </a:lnTo>
                  <a:close/>
                  <a:moveTo>
                    <a:pt x="584" y="183"/>
                  </a:moveTo>
                  <a:lnTo>
                    <a:pt x="659" y="201"/>
                  </a:lnTo>
                  <a:lnTo>
                    <a:pt x="659" y="129"/>
                  </a:lnTo>
                  <a:lnTo>
                    <a:pt x="584" y="112"/>
                  </a:lnTo>
                  <a:lnTo>
                    <a:pt x="584" y="183"/>
                  </a:lnTo>
                  <a:lnTo>
                    <a:pt x="584" y="183"/>
                  </a:lnTo>
                  <a:close/>
                  <a:moveTo>
                    <a:pt x="584" y="300"/>
                  </a:moveTo>
                  <a:lnTo>
                    <a:pt x="659" y="318"/>
                  </a:lnTo>
                  <a:lnTo>
                    <a:pt x="659" y="246"/>
                  </a:lnTo>
                  <a:lnTo>
                    <a:pt x="584" y="229"/>
                  </a:lnTo>
                  <a:lnTo>
                    <a:pt x="584" y="300"/>
                  </a:lnTo>
                  <a:lnTo>
                    <a:pt x="584" y="300"/>
                  </a:lnTo>
                  <a:close/>
                  <a:moveTo>
                    <a:pt x="584" y="417"/>
                  </a:moveTo>
                  <a:lnTo>
                    <a:pt x="659" y="435"/>
                  </a:lnTo>
                  <a:lnTo>
                    <a:pt x="659" y="363"/>
                  </a:lnTo>
                  <a:lnTo>
                    <a:pt x="584" y="346"/>
                  </a:lnTo>
                  <a:lnTo>
                    <a:pt x="584" y="417"/>
                  </a:lnTo>
                  <a:lnTo>
                    <a:pt x="584" y="417"/>
                  </a:lnTo>
                  <a:close/>
                  <a:moveTo>
                    <a:pt x="584" y="534"/>
                  </a:moveTo>
                  <a:lnTo>
                    <a:pt x="659" y="552"/>
                  </a:lnTo>
                  <a:lnTo>
                    <a:pt x="659" y="480"/>
                  </a:lnTo>
                  <a:lnTo>
                    <a:pt x="584" y="463"/>
                  </a:lnTo>
                  <a:lnTo>
                    <a:pt x="584" y="534"/>
                  </a:lnTo>
                  <a:lnTo>
                    <a:pt x="584" y="534"/>
                  </a:lnTo>
                  <a:close/>
                  <a:moveTo>
                    <a:pt x="584" y="652"/>
                  </a:moveTo>
                  <a:lnTo>
                    <a:pt x="659" y="669"/>
                  </a:lnTo>
                  <a:lnTo>
                    <a:pt x="659" y="597"/>
                  </a:lnTo>
                  <a:lnTo>
                    <a:pt x="584" y="580"/>
                  </a:lnTo>
                  <a:lnTo>
                    <a:pt x="584" y="652"/>
                  </a:lnTo>
                  <a:lnTo>
                    <a:pt x="584" y="652"/>
                  </a:lnTo>
                  <a:close/>
                  <a:moveTo>
                    <a:pt x="584" y="10"/>
                  </a:moveTo>
                  <a:lnTo>
                    <a:pt x="584" y="66"/>
                  </a:lnTo>
                  <a:lnTo>
                    <a:pt x="659" y="83"/>
                  </a:lnTo>
                  <a:lnTo>
                    <a:pt x="659" y="22"/>
                  </a:lnTo>
                  <a:lnTo>
                    <a:pt x="659" y="22"/>
                  </a:lnTo>
                  <a:lnTo>
                    <a:pt x="621" y="15"/>
                  </a:lnTo>
                  <a:lnTo>
                    <a:pt x="584" y="10"/>
                  </a:lnTo>
                  <a:lnTo>
                    <a:pt x="584" y="10"/>
                  </a:lnTo>
                  <a:close/>
                  <a:moveTo>
                    <a:pt x="1086" y="565"/>
                  </a:moveTo>
                  <a:lnTo>
                    <a:pt x="1127" y="574"/>
                  </a:lnTo>
                  <a:lnTo>
                    <a:pt x="1127" y="536"/>
                  </a:lnTo>
                  <a:lnTo>
                    <a:pt x="1086" y="526"/>
                  </a:lnTo>
                  <a:lnTo>
                    <a:pt x="1086" y="565"/>
                  </a:lnTo>
                  <a:lnTo>
                    <a:pt x="1086" y="565"/>
                  </a:lnTo>
                  <a:close/>
                  <a:moveTo>
                    <a:pt x="1086" y="628"/>
                  </a:moveTo>
                  <a:lnTo>
                    <a:pt x="1127" y="637"/>
                  </a:lnTo>
                  <a:lnTo>
                    <a:pt x="1127" y="598"/>
                  </a:lnTo>
                  <a:lnTo>
                    <a:pt x="1086" y="590"/>
                  </a:lnTo>
                  <a:lnTo>
                    <a:pt x="1086" y="628"/>
                  </a:lnTo>
                  <a:lnTo>
                    <a:pt x="1086" y="628"/>
                  </a:lnTo>
                  <a:close/>
                  <a:moveTo>
                    <a:pt x="1086" y="692"/>
                  </a:moveTo>
                  <a:lnTo>
                    <a:pt x="1127" y="700"/>
                  </a:lnTo>
                  <a:lnTo>
                    <a:pt x="1127" y="662"/>
                  </a:lnTo>
                  <a:lnTo>
                    <a:pt x="1086" y="653"/>
                  </a:lnTo>
                  <a:lnTo>
                    <a:pt x="1086" y="692"/>
                  </a:lnTo>
                  <a:lnTo>
                    <a:pt x="1086" y="692"/>
                  </a:lnTo>
                  <a:close/>
                  <a:moveTo>
                    <a:pt x="1086" y="755"/>
                  </a:moveTo>
                  <a:lnTo>
                    <a:pt x="1127" y="764"/>
                  </a:lnTo>
                  <a:lnTo>
                    <a:pt x="1127" y="725"/>
                  </a:lnTo>
                  <a:lnTo>
                    <a:pt x="1086" y="717"/>
                  </a:lnTo>
                  <a:lnTo>
                    <a:pt x="1086" y="755"/>
                  </a:lnTo>
                  <a:lnTo>
                    <a:pt x="1086" y="755"/>
                  </a:lnTo>
                  <a:close/>
                  <a:moveTo>
                    <a:pt x="1086" y="408"/>
                  </a:moveTo>
                  <a:lnTo>
                    <a:pt x="1086" y="408"/>
                  </a:lnTo>
                  <a:lnTo>
                    <a:pt x="1107" y="410"/>
                  </a:lnTo>
                  <a:lnTo>
                    <a:pt x="1127" y="414"/>
                  </a:lnTo>
                  <a:lnTo>
                    <a:pt x="1127" y="447"/>
                  </a:lnTo>
                  <a:lnTo>
                    <a:pt x="1086" y="438"/>
                  </a:lnTo>
                  <a:lnTo>
                    <a:pt x="1086" y="408"/>
                  </a:lnTo>
                  <a:lnTo>
                    <a:pt x="1086" y="408"/>
                  </a:lnTo>
                  <a:close/>
                  <a:moveTo>
                    <a:pt x="857" y="418"/>
                  </a:moveTo>
                  <a:lnTo>
                    <a:pt x="857" y="418"/>
                  </a:lnTo>
                  <a:lnTo>
                    <a:pt x="878" y="413"/>
                  </a:lnTo>
                  <a:lnTo>
                    <a:pt x="900" y="409"/>
                  </a:lnTo>
                  <a:lnTo>
                    <a:pt x="925" y="405"/>
                  </a:lnTo>
                  <a:lnTo>
                    <a:pt x="951" y="403"/>
                  </a:lnTo>
                  <a:lnTo>
                    <a:pt x="978" y="402"/>
                  </a:lnTo>
                  <a:lnTo>
                    <a:pt x="1006" y="402"/>
                  </a:lnTo>
                  <a:lnTo>
                    <a:pt x="1034" y="402"/>
                  </a:lnTo>
                  <a:lnTo>
                    <a:pt x="1063" y="404"/>
                  </a:lnTo>
                  <a:lnTo>
                    <a:pt x="1063" y="832"/>
                  </a:lnTo>
                  <a:lnTo>
                    <a:pt x="1086" y="832"/>
                  </a:lnTo>
                  <a:lnTo>
                    <a:pt x="1086" y="780"/>
                  </a:lnTo>
                  <a:lnTo>
                    <a:pt x="1127" y="789"/>
                  </a:lnTo>
                  <a:lnTo>
                    <a:pt x="1127" y="832"/>
                  </a:lnTo>
                  <a:lnTo>
                    <a:pt x="1150" y="832"/>
                  </a:lnTo>
                  <a:lnTo>
                    <a:pt x="1150" y="420"/>
                  </a:lnTo>
                  <a:lnTo>
                    <a:pt x="1150" y="420"/>
                  </a:lnTo>
                  <a:lnTo>
                    <a:pt x="1176" y="427"/>
                  </a:lnTo>
                  <a:lnTo>
                    <a:pt x="1199" y="436"/>
                  </a:lnTo>
                  <a:lnTo>
                    <a:pt x="1199" y="866"/>
                  </a:lnTo>
                  <a:lnTo>
                    <a:pt x="1230" y="866"/>
                  </a:lnTo>
                  <a:lnTo>
                    <a:pt x="1270" y="958"/>
                  </a:lnTo>
                  <a:lnTo>
                    <a:pt x="1093" y="958"/>
                  </a:lnTo>
                  <a:lnTo>
                    <a:pt x="1024" y="800"/>
                  </a:lnTo>
                  <a:lnTo>
                    <a:pt x="857" y="800"/>
                  </a:lnTo>
                  <a:lnTo>
                    <a:pt x="857"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3" name="TextBox 112"/>
          <p:cNvSpPr txBox="1"/>
          <p:nvPr/>
        </p:nvSpPr>
        <p:spPr>
          <a:xfrm>
            <a:off x="2167962" y="2857721"/>
            <a:ext cx="1363443" cy="155448"/>
          </a:xfrm>
          <a:prstGeom prst="rect">
            <a:avLst/>
          </a:prstGeom>
          <a:noFill/>
        </p:spPr>
        <p:txBody>
          <a:bodyPr wrap="square" lIns="45720" tIns="0" rIns="0" bIns="0" rtlCol="0">
            <a:noAutofit/>
          </a:bodyPr>
          <a:lstStyle/>
          <a:p>
            <a:pPr indent="-274320" algn="ctr"/>
            <a:r>
              <a:rPr lang="en-GB" sz="1100" b="1" dirty="0" err="1" smtClean="0">
                <a:latin typeface="Georgia" pitchFamily="18" charset="0"/>
                <a:cs typeface="Arial" pitchFamily="34" charset="0"/>
              </a:rPr>
              <a:t>Paschim</a:t>
            </a:r>
            <a:r>
              <a:rPr lang="en-GB" sz="1100" b="1" dirty="0" smtClean="0">
                <a:latin typeface="Georgia" pitchFamily="18" charset="0"/>
                <a:cs typeface="Arial" pitchFamily="34" charset="0"/>
              </a:rPr>
              <a:t> </a:t>
            </a:r>
            <a:r>
              <a:rPr lang="en-GB" sz="1100" b="1" dirty="0" err="1" smtClean="0">
                <a:latin typeface="Georgia" pitchFamily="18" charset="0"/>
                <a:cs typeface="Arial" pitchFamily="34" charset="0"/>
              </a:rPr>
              <a:t>Vihar</a:t>
            </a:r>
            <a:endParaRPr lang="en-GB" sz="1100" b="1" dirty="0" smtClean="0">
              <a:latin typeface="Georgia" pitchFamily="18" charset="0"/>
              <a:cs typeface="Arial" pitchFamily="34" charset="0"/>
            </a:endParaRPr>
          </a:p>
        </p:txBody>
      </p:sp>
      <p:sp>
        <p:nvSpPr>
          <p:cNvPr id="114" name="Section Footer"/>
          <p:cNvSpPr txBox="1"/>
          <p:nvPr>
            <p:custDataLst>
              <p:tags r:id="rId5"/>
            </p:custDataLst>
          </p:nvPr>
        </p:nvSpPr>
        <p:spPr>
          <a:xfrm>
            <a:off x="531977" y="7094069"/>
            <a:ext cx="4623060" cy="169277"/>
          </a:xfrm>
          <a:prstGeom prst="rect">
            <a:avLst/>
          </a:prstGeom>
          <a:noFill/>
        </p:spPr>
        <p:txBody>
          <a:bodyPr wrap="none" lIns="0" tIns="0" rIns="0" bIns="0" rtlCol="0">
            <a:spAutoFit/>
          </a:bodyPr>
          <a:lstStyle/>
          <a:p>
            <a:pPr indent="-305647" algn="l">
              <a:spcAft>
                <a:spcPts val="1003"/>
              </a:spcAft>
            </a:pPr>
            <a:r>
              <a:rPr lang="en-GB" sz="1100" noProof="1" smtClean="0">
                <a:latin typeface="+mn-lt"/>
              </a:rPr>
              <a:t>Maritime Logistics Financing in India • Unlocking Coastal Potential in India</a:t>
            </a:r>
            <a:endParaRPr lang="en-GB" sz="1100" noProof="1" smtClean="0">
              <a:latin typeface="+mn-lt"/>
            </a:endParaRPr>
          </a:p>
        </p:txBody>
      </p:sp>
      <p:grpSp>
        <p:nvGrpSpPr>
          <p:cNvPr id="115" name="Group 114"/>
          <p:cNvGrpSpPr/>
          <p:nvPr/>
        </p:nvGrpSpPr>
        <p:grpSpPr>
          <a:xfrm>
            <a:off x="6152090" y="5268780"/>
            <a:ext cx="182880" cy="182880"/>
            <a:chOff x="8611060" y="2258092"/>
            <a:chExt cx="612775" cy="612775"/>
          </a:xfrm>
        </p:grpSpPr>
        <p:sp>
          <p:nvSpPr>
            <p:cNvPr id="116" name="Oval 115"/>
            <p:cNvSpPr/>
            <p:nvPr/>
          </p:nvSpPr>
          <p:spPr bwMode="ltGray">
            <a:xfrm>
              <a:off x="8611060" y="2258092"/>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17" name="Freeform 187"/>
            <p:cNvSpPr>
              <a:spLocks noEditPoints="1"/>
            </p:cNvSpPr>
            <p:nvPr/>
          </p:nvSpPr>
          <p:spPr bwMode="auto">
            <a:xfrm>
              <a:off x="8739817" y="2396707"/>
              <a:ext cx="403225" cy="327025"/>
            </a:xfrm>
            <a:custGeom>
              <a:avLst/>
              <a:gdLst>
                <a:gd name="T0" fmla="*/ 1127 w 1270"/>
                <a:gd name="T1" fmla="*/ 472 h 1028"/>
                <a:gd name="T2" fmla="*/ 1086 w 1270"/>
                <a:gd name="T3" fmla="*/ 501 h 1028"/>
                <a:gd name="T4" fmla="*/ 99 w 1270"/>
                <a:gd name="T5" fmla="*/ 54 h 1028"/>
                <a:gd name="T6" fmla="*/ 161 w 1270"/>
                <a:gd name="T7" fmla="*/ 30 h 1028"/>
                <a:gd name="T8" fmla="*/ 242 w 1270"/>
                <a:gd name="T9" fmla="*/ 13 h 1028"/>
                <a:gd name="T10" fmla="*/ 335 w 1270"/>
                <a:gd name="T11" fmla="*/ 3 h 1028"/>
                <a:gd name="T12" fmla="*/ 437 w 1270"/>
                <a:gd name="T13" fmla="*/ 0 h 1028"/>
                <a:gd name="T14" fmla="*/ 540 w 1270"/>
                <a:gd name="T15" fmla="*/ 5 h 1028"/>
                <a:gd name="T16" fmla="*/ 584 w 1270"/>
                <a:gd name="T17" fmla="*/ 697 h 1028"/>
                <a:gd name="T18" fmla="*/ 703 w 1270"/>
                <a:gd name="T19" fmla="*/ 793 h 1028"/>
                <a:gd name="T20" fmla="*/ 726 w 1270"/>
                <a:gd name="T21" fmla="*/ 39 h 1028"/>
                <a:gd name="T22" fmla="*/ 792 w 1270"/>
                <a:gd name="T23" fmla="*/ 64 h 1028"/>
                <a:gd name="T24" fmla="*/ 1046 w 1270"/>
                <a:gd name="T25" fmla="*/ 1028 h 1028"/>
                <a:gd name="T26" fmla="*/ 84 w 1270"/>
                <a:gd name="T27" fmla="*/ 857 h 1028"/>
                <a:gd name="T28" fmla="*/ 584 w 1270"/>
                <a:gd name="T29" fmla="*/ 183 h 1028"/>
                <a:gd name="T30" fmla="*/ 584 w 1270"/>
                <a:gd name="T31" fmla="*/ 112 h 1028"/>
                <a:gd name="T32" fmla="*/ 584 w 1270"/>
                <a:gd name="T33" fmla="*/ 300 h 1028"/>
                <a:gd name="T34" fmla="*/ 584 w 1270"/>
                <a:gd name="T35" fmla="*/ 229 h 1028"/>
                <a:gd name="T36" fmla="*/ 584 w 1270"/>
                <a:gd name="T37" fmla="*/ 417 h 1028"/>
                <a:gd name="T38" fmla="*/ 584 w 1270"/>
                <a:gd name="T39" fmla="*/ 346 h 1028"/>
                <a:gd name="T40" fmla="*/ 584 w 1270"/>
                <a:gd name="T41" fmla="*/ 534 h 1028"/>
                <a:gd name="T42" fmla="*/ 584 w 1270"/>
                <a:gd name="T43" fmla="*/ 463 h 1028"/>
                <a:gd name="T44" fmla="*/ 584 w 1270"/>
                <a:gd name="T45" fmla="*/ 652 h 1028"/>
                <a:gd name="T46" fmla="*/ 584 w 1270"/>
                <a:gd name="T47" fmla="*/ 580 h 1028"/>
                <a:gd name="T48" fmla="*/ 584 w 1270"/>
                <a:gd name="T49" fmla="*/ 10 h 1028"/>
                <a:gd name="T50" fmla="*/ 659 w 1270"/>
                <a:gd name="T51" fmla="*/ 22 h 1028"/>
                <a:gd name="T52" fmla="*/ 584 w 1270"/>
                <a:gd name="T53" fmla="*/ 10 h 1028"/>
                <a:gd name="T54" fmla="*/ 1127 w 1270"/>
                <a:gd name="T55" fmla="*/ 574 h 1028"/>
                <a:gd name="T56" fmla="*/ 1086 w 1270"/>
                <a:gd name="T57" fmla="*/ 565 h 1028"/>
                <a:gd name="T58" fmla="*/ 1127 w 1270"/>
                <a:gd name="T59" fmla="*/ 637 h 1028"/>
                <a:gd name="T60" fmla="*/ 1086 w 1270"/>
                <a:gd name="T61" fmla="*/ 628 h 1028"/>
                <a:gd name="T62" fmla="*/ 1127 w 1270"/>
                <a:gd name="T63" fmla="*/ 700 h 1028"/>
                <a:gd name="T64" fmla="*/ 1086 w 1270"/>
                <a:gd name="T65" fmla="*/ 692 h 1028"/>
                <a:gd name="T66" fmla="*/ 1127 w 1270"/>
                <a:gd name="T67" fmla="*/ 764 h 1028"/>
                <a:gd name="T68" fmla="*/ 1086 w 1270"/>
                <a:gd name="T69" fmla="*/ 755 h 1028"/>
                <a:gd name="T70" fmla="*/ 1086 w 1270"/>
                <a:gd name="T71" fmla="*/ 408 h 1028"/>
                <a:gd name="T72" fmla="*/ 1127 w 1270"/>
                <a:gd name="T73" fmla="*/ 447 h 1028"/>
                <a:gd name="T74" fmla="*/ 1086 w 1270"/>
                <a:gd name="T75" fmla="*/ 408 h 1028"/>
                <a:gd name="T76" fmla="*/ 878 w 1270"/>
                <a:gd name="T77" fmla="*/ 413 h 1028"/>
                <a:gd name="T78" fmla="*/ 951 w 1270"/>
                <a:gd name="T79" fmla="*/ 403 h 1028"/>
                <a:gd name="T80" fmla="*/ 1034 w 1270"/>
                <a:gd name="T81" fmla="*/ 402 h 1028"/>
                <a:gd name="T82" fmla="*/ 1086 w 1270"/>
                <a:gd name="T83" fmla="*/ 832 h 1028"/>
                <a:gd name="T84" fmla="*/ 1127 w 1270"/>
                <a:gd name="T85" fmla="*/ 832 h 1028"/>
                <a:gd name="T86" fmla="*/ 1150 w 1270"/>
                <a:gd name="T87" fmla="*/ 420 h 1028"/>
                <a:gd name="T88" fmla="*/ 1199 w 1270"/>
                <a:gd name="T89" fmla="*/ 866 h 1028"/>
                <a:gd name="T90" fmla="*/ 1093 w 1270"/>
                <a:gd name="T91" fmla="*/ 958 h 1028"/>
                <a:gd name="T92" fmla="*/ 857 w 1270"/>
                <a:gd name="T93" fmla="*/ 41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0" h="1028">
                  <a:moveTo>
                    <a:pt x="1086" y="501"/>
                  </a:moveTo>
                  <a:lnTo>
                    <a:pt x="1127" y="511"/>
                  </a:lnTo>
                  <a:lnTo>
                    <a:pt x="1127" y="472"/>
                  </a:lnTo>
                  <a:lnTo>
                    <a:pt x="1086" y="463"/>
                  </a:lnTo>
                  <a:lnTo>
                    <a:pt x="1086" y="501"/>
                  </a:lnTo>
                  <a:lnTo>
                    <a:pt x="1086" y="501"/>
                  </a:lnTo>
                  <a:close/>
                  <a:moveTo>
                    <a:pt x="84" y="64"/>
                  </a:moveTo>
                  <a:lnTo>
                    <a:pt x="84" y="64"/>
                  </a:lnTo>
                  <a:lnTo>
                    <a:pt x="99" y="54"/>
                  </a:lnTo>
                  <a:lnTo>
                    <a:pt x="118" y="46"/>
                  </a:lnTo>
                  <a:lnTo>
                    <a:pt x="138" y="38"/>
                  </a:lnTo>
                  <a:lnTo>
                    <a:pt x="161" y="30"/>
                  </a:lnTo>
                  <a:lnTo>
                    <a:pt x="187" y="24"/>
                  </a:lnTo>
                  <a:lnTo>
                    <a:pt x="213" y="18"/>
                  </a:lnTo>
                  <a:lnTo>
                    <a:pt x="242" y="13"/>
                  </a:lnTo>
                  <a:lnTo>
                    <a:pt x="272" y="9"/>
                  </a:lnTo>
                  <a:lnTo>
                    <a:pt x="304" y="5"/>
                  </a:lnTo>
                  <a:lnTo>
                    <a:pt x="335" y="3"/>
                  </a:lnTo>
                  <a:lnTo>
                    <a:pt x="368" y="1"/>
                  </a:lnTo>
                  <a:lnTo>
                    <a:pt x="403" y="0"/>
                  </a:lnTo>
                  <a:lnTo>
                    <a:pt x="437" y="0"/>
                  </a:lnTo>
                  <a:lnTo>
                    <a:pt x="471" y="1"/>
                  </a:lnTo>
                  <a:lnTo>
                    <a:pt x="506" y="2"/>
                  </a:lnTo>
                  <a:lnTo>
                    <a:pt x="540" y="5"/>
                  </a:lnTo>
                  <a:lnTo>
                    <a:pt x="540" y="793"/>
                  </a:lnTo>
                  <a:lnTo>
                    <a:pt x="584" y="793"/>
                  </a:lnTo>
                  <a:lnTo>
                    <a:pt x="584" y="697"/>
                  </a:lnTo>
                  <a:lnTo>
                    <a:pt x="659" y="714"/>
                  </a:lnTo>
                  <a:lnTo>
                    <a:pt x="659" y="793"/>
                  </a:lnTo>
                  <a:lnTo>
                    <a:pt x="703" y="793"/>
                  </a:lnTo>
                  <a:lnTo>
                    <a:pt x="703" y="32"/>
                  </a:lnTo>
                  <a:lnTo>
                    <a:pt x="703" y="32"/>
                  </a:lnTo>
                  <a:lnTo>
                    <a:pt x="726" y="39"/>
                  </a:lnTo>
                  <a:lnTo>
                    <a:pt x="749" y="47"/>
                  </a:lnTo>
                  <a:lnTo>
                    <a:pt x="771" y="54"/>
                  </a:lnTo>
                  <a:lnTo>
                    <a:pt x="792" y="64"/>
                  </a:lnTo>
                  <a:lnTo>
                    <a:pt x="792" y="857"/>
                  </a:lnTo>
                  <a:lnTo>
                    <a:pt x="972" y="857"/>
                  </a:lnTo>
                  <a:lnTo>
                    <a:pt x="1046" y="1028"/>
                  </a:lnTo>
                  <a:lnTo>
                    <a:pt x="0" y="1028"/>
                  </a:lnTo>
                  <a:lnTo>
                    <a:pt x="55" y="857"/>
                  </a:lnTo>
                  <a:lnTo>
                    <a:pt x="84" y="857"/>
                  </a:lnTo>
                  <a:lnTo>
                    <a:pt x="84" y="64"/>
                  </a:lnTo>
                  <a:lnTo>
                    <a:pt x="84" y="64"/>
                  </a:lnTo>
                  <a:close/>
                  <a:moveTo>
                    <a:pt x="584" y="183"/>
                  </a:moveTo>
                  <a:lnTo>
                    <a:pt x="659" y="201"/>
                  </a:lnTo>
                  <a:lnTo>
                    <a:pt x="659" y="129"/>
                  </a:lnTo>
                  <a:lnTo>
                    <a:pt x="584" y="112"/>
                  </a:lnTo>
                  <a:lnTo>
                    <a:pt x="584" y="183"/>
                  </a:lnTo>
                  <a:lnTo>
                    <a:pt x="584" y="183"/>
                  </a:lnTo>
                  <a:close/>
                  <a:moveTo>
                    <a:pt x="584" y="300"/>
                  </a:moveTo>
                  <a:lnTo>
                    <a:pt x="659" y="318"/>
                  </a:lnTo>
                  <a:lnTo>
                    <a:pt x="659" y="246"/>
                  </a:lnTo>
                  <a:lnTo>
                    <a:pt x="584" y="229"/>
                  </a:lnTo>
                  <a:lnTo>
                    <a:pt x="584" y="300"/>
                  </a:lnTo>
                  <a:lnTo>
                    <a:pt x="584" y="300"/>
                  </a:lnTo>
                  <a:close/>
                  <a:moveTo>
                    <a:pt x="584" y="417"/>
                  </a:moveTo>
                  <a:lnTo>
                    <a:pt x="659" y="435"/>
                  </a:lnTo>
                  <a:lnTo>
                    <a:pt x="659" y="363"/>
                  </a:lnTo>
                  <a:lnTo>
                    <a:pt x="584" y="346"/>
                  </a:lnTo>
                  <a:lnTo>
                    <a:pt x="584" y="417"/>
                  </a:lnTo>
                  <a:lnTo>
                    <a:pt x="584" y="417"/>
                  </a:lnTo>
                  <a:close/>
                  <a:moveTo>
                    <a:pt x="584" y="534"/>
                  </a:moveTo>
                  <a:lnTo>
                    <a:pt x="659" y="552"/>
                  </a:lnTo>
                  <a:lnTo>
                    <a:pt x="659" y="480"/>
                  </a:lnTo>
                  <a:lnTo>
                    <a:pt x="584" y="463"/>
                  </a:lnTo>
                  <a:lnTo>
                    <a:pt x="584" y="534"/>
                  </a:lnTo>
                  <a:lnTo>
                    <a:pt x="584" y="534"/>
                  </a:lnTo>
                  <a:close/>
                  <a:moveTo>
                    <a:pt x="584" y="652"/>
                  </a:moveTo>
                  <a:lnTo>
                    <a:pt x="659" y="669"/>
                  </a:lnTo>
                  <a:lnTo>
                    <a:pt x="659" y="597"/>
                  </a:lnTo>
                  <a:lnTo>
                    <a:pt x="584" y="580"/>
                  </a:lnTo>
                  <a:lnTo>
                    <a:pt x="584" y="652"/>
                  </a:lnTo>
                  <a:lnTo>
                    <a:pt x="584" y="652"/>
                  </a:lnTo>
                  <a:close/>
                  <a:moveTo>
                    <a:pt x="584" y="10"/>
                  </a:moveTo>
                  <a:lnTo>
                    <a:pt x="584" y="66"/>
                  </a:lnTo>
                  <a:lnTo>
                    <a:pt x="659" y="83"/>
                  </a:lnTo>
                  <a:lnTo>
                    <a:pt x="659" y="22"/>
                  </a:lnTo>
                  <a:lnTo>
                    <a:pt x="659" y="22"/>
                  </a:lnTo>
                  <a:lnTo>
                    <a:pt x="621" y="15"/>
                  </a:lnTo>
                  <a:lnTo>
                    <a:pt x="584" y="10"/>
                  </a:lnTo>
                  <a:lnTo>
                    <a:pt x="584" y="10"/>
                  </a:lnTo>
                  <a:close/>
                  <a:moveTo>
                    <a:pt x="1086" y="565"/>
                  </a:moveTo>
                  <a:lnTo>
                    <a:pt x="1127" y="574"/>
                  </a:lnTo>
                  <a:lnTo>
                    <a:pt x="1127" y="536"/>
                  </a:lnTo>
                  <a:lnTo>
                    <a:pt x="1086" y="526"/>
                  </a:lnTo>
                  <a:lnTo>
                    <a:pt x="1086" y="565"/>
                  </a:lnTo>
                  <a:lnTo>
                    <a:pt x="1086" y="565"/>
                  </a:lnTo>
                  <a:close/>
                  <a:moveTo>
                    <a:pt x="1086" y="628"/>
                  </a:moveTo>
                  <a:lnTo>
                    <a:pt x="1127" y="637"/>
                  </a:lnTo>
                  <a:lnTo>
                    <a:pt x="1127" y="598"/>
                  </a:lnTo>
                  <a:lnTo>
                    <a:pt x="1086" y="590"/>
                  </a:lnTo>
                  <a:lnTo>
                    <a:pt x="1086" y="628"/>
                  </a:lnTo>
                  <a:lnTo>
                    <a:pt x="1086" y="628"/>
                  </a:lnTo>
                  <a:close/>
                  <a:moveTo>
                    <a:pt x="1086" y="692"/>
                  </a:moveTo>
                  <a:lnTo>
                    <a:pt x="1127" y="700"/>
                  </a:lnTo>
                  <a:lnTo>
                    <a:pt x="1127" y="662"/>
                  </a:lnTo>
                  <a:lnTo>
                    <a:pt x="1086" y="653"/>
                  </a:lnTo>
                  <a:lnTo>
                    <a:pt x="1086" y="692"/>
                  </a:lnTo>
                  <a:lnTo>
                    <a:pt x="1086" y="692"/>
                  </a:lnTo>
                  <a:close/>
                  <a:moveTo>
                    <a:pt x="1086" y="755"/>
                  </a:moveTo>
                  <a:lnTo>
                    <a:pt x="1127" y="764"/>
                  </a:lnTo>
                  <a:lnTo>
                    <a:pt x="1127" y="725"/>
                  </a:lnTo>
                  <a:lnTo>
                    <a:pt x="1086" y="717"/>
                  </a:lnTo>
                  <a:lnTo>
                    <a:pt x="1086" y="755"/>
                  </a:lnTo>
                  <a:lnTo>
                    <a:pt x="1086" y="755"/>
                  </a:lnTo>
                  <a:close/>
                  <a:moveTo>
                    <a:pt x="1086" y="408"/>
                  </a:moveTo>
                  <a:lnTo>
                    <a:pt x="1086" y="408"/>
                  </a:lnTo>
                  <a:lnTo>
                    <a:pt x="1107" y="410"/>
                  </a:lnTo>
                  <a:lnTo>
                    <a:pt x="1127" y="414"/>
                  </a:lnTo>
                  <a:lnTo>
                    <a:pt x="1127" y="447"/>
                  </a:lnTo>
                  <a:lnTo>
                    <a:pt x="1086" y="438"/>
                  </a:lnTo>
                  <a:lnTo>
                    <a:pt x="1086" y="408"/>
                  </a:lnTo>
                  <a:lnTo>
                    <a:pt x="1086" y="408"/>
                  </a:lnTo>
                  <a:close/>
                  <a:moveTo>
                    <a:pt x="857" y="418"/>
                  </a:moveTo>
                  <a:lnTo>
                    <a:pt x="857" y="418"/>
                  </a:lnTo>
                  <a:lnTo>
                    <a:pt x="878" y="413"/>
                  </a:lnTo>
                  <a:lnTo>
                    <a:pt x="900" y="409"/>
                  </a:lnTo>
                  <a:lnTo>
                    <a:pt x="925" y="405"/>
                  </a:lnTo>
                  <a:lnTo>
                    <a:pt x="951" y="403"/>
                  </a:lnTo>
                  <a:lnTo>
                    <a:pt x="978" y="402"/>
                  </a:lnTo>
                  <a:lnTo>
                    <a:pt x="1006" y="402"/>
                  </a:lnTo>
                  <a:lnTo>
                    <a:pt x="1034" y="402"/>
                  </a:lnTo>
                  <a:lnTo>
                    <a:pt x="1063" y="404"/>
                  </a:lnTo>
                  <a:lnTo>
                    <a:pt x="1063" y="832"/>
                  </a:lnTo>
                  <a:lnTo>
                    <a:pt x="1086" y="832"/>
                  </a:lnTo>
                  <a:lnTo>
                    <a:pt x="1086" y="780"/>
                  </a:lnTo>
                  <a:lnTo>
                    <a:pt x="1127" y="789"/>
                  </a:lnTo>
                  <a:lnTo>
                    <a:pt x="1127" y="832"/>
                  </a:lnTo>
                  <a:lnTo>
                    <a:pt x="1150" y="832"/>
                  </a:lnTo>
                  <a:lnTo>
                    <a:pt x="1150" y="420"/>
                  </a:lnTo>
                  <a:lnTo>
                    <a:pt x="1150" y="420"/>
                  </a:lnTo>
                  <a:lnTo>
                    <a:pt x="1176" y="427"/>
                  </a:lnTo>
                  <a:lnTo>
                    <a:pt x="1199" y="436"/>
                  </a:lnTo>
                  <a:lnTo>
                    <a:pt x="1199" y="866"/>
                  </a:lnTo>
                  <a:lnTo>
                    <a:pt x="1230" y="866"/>
                  </a:lnTo>
                  <a:lnTo>
                    <a:pt x="1270" y="958"/>
                  </a:lnTo>
                  <a:lnTo>
                    <a:pt x="1093" y="958"/>
                  </a:lnTo>
                  <a:lnTo>
                    <a:pt x="1024" y="800"/>
                  </a:lnTo>
                  <a:lnTo>
                    <a:pt x="857" y="800"/>
                  </a:lnTo>
                  <a:lnTo>
                    <a:pt x="857"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8" name="TextBox 117"/>
          <p:cNvSpPr txBox="1"/>
          <p:nvPr/>
        </p:nvSpPr>
        <p:spPr>
          <a:xfrm>
            <a:off x="5682085" y="5960070"/>
            <a:ext cx="1363443" cy="155448"/>
          </a:xfrm>
          <a:prstGeom prst="rect">
            <a:avLst/>
          </a:prstGeom>
          <a:noFill/>
        </p:spPr>
        <p:txBody>
          <a:bodyPr wrap="square" lIns="45720" tIns="0" rIns="0" bIns="0" rtlCol="0">
            <a:noAutofit/>
          </a:bodyPr>
          <a:lstStyle/>
          <a:p>
            <a:pPr indent="-274320" algn="ctr"/>
            <a:r>
              <a:rPr lang="en-GB" sz="1100" b="1" dirty="0" err="1" smtClean="0">
                <a:latin typeface="Georgia" pitchFamily="18" charset="0"/>
                <a:cs typeface="Arial" pitchFamily="34" charset="0"/>
              </a:rPr>
              <a:t>Hauz</a:t>
            </a:r>
            <a:r>
              <a:rPr lang="en-GB" sz="1100" b="1" dirty="0" smtClean="0">
                <a:latin typeface="Georgia" pitchFamily="18" charset="0"/>
                <a:cs typeface="Arial" pitchFamily="34" charset="0"/>
              </a:rPr>
              <a:t> </a:t>
            </a:r>
            <a:r>
              <a:rPr lang="en-GB" sz="1100" b="1" dirty="0" err="1" smtClean="0">
                <a:latin typeface="Georgia" pitchFamily="18" charset="0"/>
                <a:cs typeface="Arial" pitchFamily="34" charset="0"/>
              </a:rPr>
              <a:t>Khas</a:t>
            </a:r>
            <a:endParaRPr lang="en-GB" sz="1100" b="1" dirty="0" smtClean="0">
              <a:latin typeface="Georgia" pitchFamily="18" charset="0"/>
              <a:cs typeface="Arial" pitchFamily="34" charset="0"/>
            </a:endParaRPr>
          </a:p>
        </p:txBody>
      </p:sp>
      <p:sp>
        <p:nvSpPr>
          <p:cNvPr id="119" name="Striped Right Arrow 118"/>
          <p:cNvSpPr/>
          <p:nvPr/>
        </p:nvSpPr>
        <p:spPr>
          <a:xfrm rot="16200000">
            <a:off x="7526438" y="5461720"/>
            <a:ext cx="652885" cy="497437"/>
          </a:xfrm>
          <a:prstGeom prst="stripedRightArrow">
            <a:avLst/>
          </a:prstGeom>
          <a:solidFill>
            <a:schemeClr val="tx2"/>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sp>
        <p:nvSpPr>
          <p:cNvPr id="120" name="Striped Right Arrow 119"/>
          <p:cNvSpPr/>
          <p:nvPr/>
        </p:nvSpPr>
        <p:spPr>
          <a:xfrm rot="16200000">
            <a:off x="5517475" y="6681636"/>
            <a:ext cx="652885" cy="497437"/>
          </a:xfrm>
          <a:prstGeom prst="stripedRightArrow">
            <a:avLst/>
          </a:prstGeom>
          <a:solidFill>
            <a:schemeClr val="tx2"/>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grpSp>
        <p:nvGrpSpPr>
          <p:cNvPr id="121" name="Group 120"/>
          <p:cNvGrpSpPr/>
          <p:nvPr/>
        </p:nvGrpSpPr>
        <p:grpSpPr>
          <a:xfrm>
            <a:off x="5682085" y="2196380"/>
            <a:ext cx="182880" cy="182880"/>
            <a:chOff x="8611060" y="2258092"/>
            <a:chExt cx="612775" cy="612775"/>
          </a:xfrm>
        </p:grpSpPr>
        <p:sp>
          <p:nvSpPr>
            <p:cNvPr id="122" name="Oval 121"/>
            <p:cNvSpPr/>
            <p:nvPr/>
          </p:nvSpPr>
          <p:spPr bwMode="ltGray">
            <a:xfrm>
              <a:off x="8611060" y="2258092"/>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23" name="Freeform 187"/>
            <p:cNvSpPr>
              <a:spLocks noEditPoints="1"/>
            </p:cNvSpPr>
            <p:nvPr/>
          </p:nvSpPr>
          <p:spPr bwMode="auto">
            <a:xfrm>
              <a:off x="8739817" y="2396707"/>
              <a:ext cx="403225" cy="327025"/>
            </a:xfrm>
            <a:custGeom>
              <a:avLst/>
              <a:gdLst>
                <a:gd name="T0" fmla="*/ 1127 w 1270"/>
                <a:gd name="T1" fmla="*/ 472 h 1028"/>
                <a:gd name="T2" fmla="*/ 1086 w 1270"/>
                <a:gd name="T3" fmla="*/ 501 h 1028"/>
                <a:gd name="T4" fmla="*/ 99 w 1270"/>
                <a:gd name="T5" fmla="*/ 54 h 1028"/>
                <a:gd name="T6" fmla="*/ 161 w 1270"/>
                <a:gd name="T7" fmla="*/ 30 h 1028"/>
                <a:gd name="T8" fmla="*/ 242 w 1270"/>
                <a:gd name="T9" fmla="*/ 13 h 1028"/>
                <a:gd name="T10" fmla="*/ 335 w 1270"/>
                <a:gd name="T11" fmla="*/ 3 h 1028"/>
                <a:gd name="T12" fmla="*/ 437 w 1270"/>
                <a:gd name="T13" fmla="*/ 0 h 1028"/>
                <a:gd name="T14" fmla="*/ 540 w 1270"/>
                <a:gd name="T15" fmla="*/ 5 h 1028"/>
                <a:gd name="T16" fmla="*/ 584 w 1270"/>
                <a:gd name="T17" fmla="*/ 697 h 1028"/>
                <a:gd name="T18" fmla="*/ 703 w 1270"/>
                <a:gd name="T19" fmla="*/ 793 h 1028"/>
                <a:gd name="T20" fmla="*/ 726 w 1270"/>
                <a:gd name="T21" fmla="*/ 39 h 1028"/>
                <a:gd name="T22" fmla="*/ 792 w 1270"/>
                <a:gd name="T23" fmla="*/ 64 h 1028"/>
                <a:gd name="T24" fmla="*/ 1046 w 1270"/>
                <a:gd name="T25" fmla="*/ 1028 h 1028"/>
                <a:gd name="T26" fmla="*/ 84 w 1270"/>
                <a:gd name="T27" fmla="*/ 857 h 1028"/>
                <a:gd name="T28" fmla="*/ 584 w 1270"/>
                <a:gd name="T29" fmla="*/ 183 h 1028"/>
                <a:gd name="T30" fmla="*/ 584 w 1270"/>
                <a:gd name="T31" fmla="*/ 112 h 1028"/>
                <a:gd name="T32" fmla="*/ 584 w 1270"/>
                <a:gd name="T33" fmla="*/ 300 h 1028"/>
                <a:gd name="T34" fmla="*/ 584 w 1270"/>
                <a:gd name="T35" fmla="*/ 229 h 1028"/>
                <a:gd name="T36" fmla="*/ 584 w 1270"/>
                <a:gd name="T37" fmla="*/ 417 h 1028"/>
                <a:gd name="T38" fmla="*/ 584 w 1270"/>
                <a:gd name="T39" fmla="*/ 346 h 1028"/>
                <a:gd name="T40" fmla="*/ 584 w 1270"/>
                <a:gd name="T41" fmla="*/ 534 h 1028"/>
                <a:gd name="T42" fmla="*/ 584 w 1270"/>
                <a:gd name="T43" fmla="*/ 463 h 1028"/>
                <a:gd name="T44" fmla="*/ 584 w 1270"/>
                <a:gd name="T45" fmla="*/ 652 h 1028"/>
                <a:gd name="T46" fmla="*/ 584 w 1270"/>
                <a:gd name="T47" fmla="*/ 580 h 1028"/>
                <a:gd name="T48" fmla="*/ 584 w 1270"/>
                <a:gd name="T49" fmla="*/ 10 h 1028"/>
                <a:gd name="T50" fmla="*/ 659 w 1270"/>
                <a:gd name="T51" fmla="*/ 22 h 1028"/>
                <a:gd name="T52" fmla="*/ 584 w 1270"/>
                <a:gd name="T53" fmla="*/ 10 h 1028"/>
                <a:gd name="T54" fmla="*/ 1127 w 1270"/>
                <a:gd name="T55" fmla="*/ 574 h 1028"/>
                <a:gd name="T56" fmla="*/ 1086 w 1270"/>
                <a:gd name="T57" fmla="*/ 565 h 1028"/>
                <a:gd name="T58" fmla="*/ 1127 w 1270"/>
                <a:gd name="T59" fmla="*/ 637 h 1028"/>
                <a:gd name="T60" fmla="*/ 1086 w 1270"/>
                <a:gd name="T61" fmla="*/ 628 h 1028"/>
                <a:gd name="T62" fmla="*/ 1127 w 1270"/>
                <a:gd name="T63" fmla="*/ 700 h 1028"/>
                <a:gd name="T64" fmla="*/ 1086 w 1270"/>
                <a:gd name="T65" fmla="*/ 692 h 1028"/>
                <a:gd name="T66" fmla="*/ 1127 w 1270"/>
                <a:gd name="T67" fmla="*/ 764 h 1028"/>
                <a:gd name="T68" fmla="*/ 1086 w 1270"/>
                <a:gd name="T69" fmla="*/ 755 h 1028"/>
                <a:gd name="T70" fmla="*/ 1086 w 1270"/>
                <a:gd name="T71" fmla="*/ 408 h 1028"/>
                <a:gd name="T72" fmla="*/ 1127 w 1270"/>
                <a:gd name="T73" fmla="*/ 447 h 1028"/>
                <a:gd name="T74" fmla="*/ 1086 w 1270"/>
                <a:gd name="T75" fmla="*/ 408 h 1028"/>
                <a:gd name="T76" fmla="*/ 878 w 1270"/>
                <a:gd name="T77" fmla="*/ 413 h 1028"/>
                <a:gd name="T78" fmla="*/ 951 w 1270"/>
                <a:gd name="T79" fmla="*/ 403 h 1028"/>
                <a:gd name="T80" fmla="*/ 1034 w 1270"/>
                <a:gd name="T81" fmla="*/ 402 h 1028"/>
                <a:gd name="T82" fmla="*/ 1086 w 1270"/>
                <a:gd name="T83" fmla="*/ 832 h 1028"/>
                <a:gd name="T84" fmla="*/ 1127 w 1270"/>
                <a:gd name="T85" fmla="*/ 832 h 1028"/>
                <a:gd name="T86" fmla="*/ 1150 w 1270"/>
                <a:gd name="T87" fmla="*/ 420 h 1028"/>
                <a:gd name="T88" fmla="*/ 1199 w 1270"/>
                <a:gd name="T89" fmla="*/ 866 h 1028"/>
                <a:gd name="T90" fmla="*/ 1093 w 1270"/>
                <a:gd name="T91" fmla="*/ 958 h 1028"/>
                <a:gd name="T92" fmla="*/ 857 w 1270"/>
                <a:gd name="T93" fmla="*/ 41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0" h="1028">
                  <a:moveTo>
                    <a:pt x="1086" y="501"/>
                  </a:moveTo>
                  <a:lnTo>
                    <a:pt x="1127" y="511"/>
                  </a:lnTo>
                  <a:lnTo>
                    <a:pt x="1127" y="472"/>
                  </a:lnTo>
                  <a:lnTo>
                    <a:pt x="1086" y="463"/>
                  </a:lnTo>
                  <a:lnTo>
                    <a:pt x="1086" y="501"/>
                  </a:lnTo>
                  <a:lnTo>
                    <a:pt x="1086" y="501"/>
                  </a:lnTo>
                  <a:close/>
                  <a:moveTo>
                    <a:pt x="84" y="64"/>
                  </a:moveTo>
                  <a:lnTo>
                    <a:pt x="84" y="64"/>
                  </a:lnTo>
                  <a:lnTo>
                    <a:pt x="99" y="54"/>
                  </a:lnTo>
                  <a:lnTo>
                    <a:pt x="118" y="46"/>
                  </a:lnTo>
                  <a:lnTo>
                    <a:pt x="138" y="38"/>
                  </a:lnTo>
                  <a:lnTo>
                    <a:pt x="161" y="30"/>
                  </a:lnTo>
                  <a:lnTo>
                    <a:pt x="187" y="24"/>
                  </a:lnTo>
                  <a:lnTo>
                    <a:pt x="213" y="18"/>
                  </a:lnTo>
                  <a:lnTo>
                    <a:pt x="242" y="13"/>
                  </a:lnTo>
                  <a:lnTo>
                    <a:pt x="272" y="9"/>
                  </a:lnTo>
                  <a:lnTo>
                    <a:pt x="304" y="5"/>
                  </a:lnTo>
                  <a:lnTo>
                    <a:pt x="335" y="3"/>
                  </a:lnTo>
                  <a:lnTo>
                    <a:pt x="368" y="1"/>
                  </a:lnTo>
                  <a:lnTo>
                    <a:pt x="403" y="0"/>
                  </a:lnTo>
                  <a:lnTo>
                    <a:pt x="437" y="0"/>
                  </a:lnTo>
                  <a:lnTo>
                    <a:pt x="471" y="1"/>
                  </a:lnTo>
                  <a:lnTo>
                    <a:pt x="506" y="2"/>
                  </a:lnTo>
                  <a:lnTo>
                    <a:pt x="540" y="5"/>
                  </a:lnTo>
                  <a:lnTo>
                    <a:pt x="540" y="793"/>
                  </a:lnTo>
                  <a:lnTo>
                    <a:pt x="584" y="793"/>
                  </a:lnTo>
                  <a:lnTo>
                    <a:pt x="584" y="697"/>
                  </a:lnTo>
                  <a:lnTo>
                    <a:pt x="659" y="714"/>
                  </a:lnTo>
                  <a:lnTo>
                    <a:pt x="659" y="793"/>
                  </a:lnTo>
                  <a:lnTo>
                    <a:pt x="703" y="793"/>
                  </a:lnTo>
                  <a:lnTo>
                    <a:pt x="703" y="32"/>
                  </a:lnTo>
                  <a:lnTo>
                    <a:pt x="703" y="32"/>
                  </a:lnTo>
                  <a:lnTo>
                    <a:pt x="726" y="39"/>
                  </a:lnTo>
                  <a:lnTo>
                    <a:pt x="749" y="47"/>
                  </a:lnTo>
                  <a:lnTo>
                    <a:pt x="771" y="54"/>
                  </a:lnTo>
                  <a:lnTo>
                    <a:pt x="792" y="64"/>
                  </a:lnTo>
                  <a:lnTo>
                    <a:pt x="792" y="857"/>
                  </a:lnTo>
                  <a:lnTo>
                    <a:pt x="972" y="857"/>
                  </a:lnTo>
                  <a:lnTo>
                    <a:pt x="1046" y="1028"/>
                  </a:lnTo>
                  <a:lnTo>
                    <a:pt x="0" y="1028"/>
                  </a:lnTo>
                  <a:lnTo>
                    <a:pt x="55" y="857"/>
                  </a:lnTo>
                  <a:lnTo>
                    <a:pt x="84" y="857"/>
                  </a:lnTo>
                  <a:lnTo>
                    <a:pt x="84" y="64"/>
                  </a:lnTo>
                  <a:lnTo>
                    <a:pt x="84" y="64"/>
                  </a:lnTo>
                  <a:close/>
                  <a:moveTo>
                    <a:pt x="584" y="183"/>
                  </a:moveTo>
                  <a:lnTo>
                    <a:pt x="659" y="201"/>
                  </a:lnTo>
                  <a:lnTo>
                    <a:pt x="659" y="129"/>
                  </a:lnTo>
                  <a:lnTo>
                    <a:pt x="584" y="112"/>
                  </a:lnTo>
                  <a:lnTo>
                    <a:pt x="584" y="183"/>
                  </a:lnTo>
                  <a:lnTo>
                    <a:pt x="584" y="183"/>
                  </a:lnTo>
                  <a:close/>
                  <a:moveTo>
                    <a:pt x="584" y="300"/>
                  </a:moveTo>
                  <a:lnTo>
                    <a:pt x="659" y="318"/>
                  </a:lnTo>
                  <a:lnTo>
                    <a:pt x="659" y="246"/>
                  </a:lnTo>
                  <a:lnTo>
                    <a:pt x="584" y="229"/>
                  </a:lnTo>
                  <a:lnTo>
                    <a:pt x="584" y="300"/>
                  </a:lnTo>
                  <a:lnTo>
                    <a:pt x="584" y="300"/>
                  </a:lnTo>
                  <a:close/>
                  <a:moveTo>
                    <a:pt x="584" y="417"/>
                  </a:moveTo>
                  <a:lnTo>
                    <a:pt x="659" y="435"/>
                  </a:lnTo>
                  <a:lnTo>
                    <a:pt x="659" y="363"/>
                  </a:lnTo>
                  <a:lnTo>
                    <a:pt x="584" y="346"/>
                  </a:lnTo>
                  <a:lnTo>
                    <a:pt x="584" y="417"/>
                  </a:lnTo>
                  <a:lnTo>
                    <a:pt x="584" y="417"/>
                  </a:lnTo>
                  <a:close/>
                  <a:moveTo>
                    <a:pt x="584" y="534"/>
                  </a:moveTo>
                  <a:lnTo>
                    <a:pt x="659" y="552"/>
                  </a:lnTo>
                  <a:lnTo>
                    <a:pt x="659" y="480"/>
                  </a:lnTo>
                  <a:lnTo>
                    <a:pt x="584" y="463"/>
                  </a:lnTo>
                  <a:lnTo>
                    <a:pt x="584" y="534"/>
                  </a:lnTo>
                  <a:lnTo>
                    <a:pt x="584" y="534"/>
                  </a:lnTo>
                  <a:close/>
                  <a:moveTo>
                    <a:pt x="584" y="652"/>
                  </a:moveTo>
                  <a:lnTo>
                    <a:pt x="659" y="669"/>
                  </a:lnTo>
                  <a:lnTo>
                    <a:pt x="659" y="597"/>
                  </a:lnTo>
                  <a:lnTo>
                    <a:pt x="584" y="580"/>
                  </a:lnTo>
                  <a:lnTo>
                    <a:pt x="584" y="652"/>
                  </a:lnTo>
                  <a:lnTo>
                    <a:pt x="584" y="652"/>
                  </a:lnTo>
                  <a:close/>
                  <a:moveTo>
                    <a:pt x="584" y="10"/>
                  </a:moveTo>
                  <a:lnTo>
                    <a:pt x="584" y="66"/>
                  </a:lnTo>
                  <a:lnTo>
                    <a:pt x="659" y="83"/>
                  </a:lnTo>
                  <a:lnTo>
                    <a:pt x="659" y="22"/>
                  </a:lnTo>
                  <a:lnTo>
                    <a:pt x="659" y="22"/>
                  </a:lnTo>
                  <a:lnTo>
                    <a:pt x="621" y="15"/>
                  </a:lnTo>
                  <a:lnTo>
                    <a:pt x="584" y="10"/>
                  </a:lnTo>
                  <a:lnTo>
                    <a:pt x="584" y="10"/>
                  </a:lnTo>
                  <a:close/>
                  <a:moveTo>
                    <a:pt x="1086" y="565"/>
                  </a:moveTo>
                  <a:lnTo>
                    <a:pt x="1127" y="574"/>
                  </a:lnTo>
                  <a:lnTo>
                    <a:pt x="1127" y="536"/>
                  </a:lnTo>
                  <a:lnTo>
                    <a:pt x="1086" y="526"/>
                  </a:lnTo>
                  <a:lnTo>
                    <a:pt x="1086" y="565"/>
                  </a:lnTo>
                  <a:lnTo>
                    <a:pt x="1086" y="565"/>
                  </a:lnTo>
                  <a:close/>
                  <a:moveTo>
                    <a:pt x="1086" y="628"/>
                  </a:moveTo>
                  <a:lnTo>
                    <a:pt x="1127" y="637"/>
                  </a:lnTo>
                  <a:lnTo>
                    <a:pt x="1127" y="598"/>
                  </a:lnTo>
                  <a:lnTo>
                    <a:pt x="1086" y="590"/>
                  </a:lnTo>
                  <a:lnTo>
                    <a:pt x="1086" y="628"/>
                  </a:lnTo>
                  <a:lnTo>
                    <a:pt x="1086" y="628"/>
                  </a:lnTo>
                  <a:close/>
                  <a:moveTo>
                    <a:pt x="1086" y="692"/>
                  </a:moveTo>
                  <a:lnTo>
                    <a:pt x="1127" y="700"/>
                  </a:lnTo>
                  <a:lnTo>
                    <a:pt x="1127" y="662"/>
                  </a:lnTo>
                  <a:lnTo>
                    <a:pt x="1086" y="653"/>
                  </a:lnTo>
                  <a:lnTo>
                    <a:pt x="1086" y="692"/>
                  </a:lnTo>
                  <a:lnTo>
                    <a:pt x="1086" y="692"/>
                  </a:lnTo>
                  <a:close/>
                  <a:moveTo>
                    <a:pt x="1086" y="755"/>
                  </a:moveTo>
                  <a:lnTo>
                    <a:pt x="1127" y="764"/>
                  </a:lnTo>
                  <a:lnTo>
                    <a:pt x="1127" y="725"/>
                  </a:lnTo>
                  <a:lnTo>
                    <a:pt x="1086" y="717"/>
                  </a:lnTo>
                  <a:lnTo>
                    <a:pt x="1086" y="755"/>
                  </a:lnTo>
                  <a:lnTo>
                    <a:pt x="1086" y="755"/>
                  </a:lnTo>
                  <a:close/>
                  <a:moveTo>
                    <a:pt x="1086" y="408"/>
                  </a:moveTo>
                  <a:lnTo>
                    <a:pt x="1086" y="408"/>
                  </a:lnTo>
                  <a:lnTo>
                    <a:pt x="1107" y="410"/>
                  </a:lnTo>
                  <a:lnTo>
                    <a:pt x="1127" y="414"/>
                  </a:lnTo>
                  <a:lnTo>
                    <a:pt x="1127" y="447"/>
                  </a:lnTo>
                  <a:lnTo>
                    <a:pt x="1086" y="438"/>
                  </a:lnTo>
                  <a:lnTo>
                    <a:pt x="1086" y="408"/>
                  </a:lnTo>
                  <a:lnTo>
                    <a:pt x="1086" y="408"/>
                  </a:lnTo>
                  <a:close/>
                  <a:moveTo>
                    <a:pt x="857" y="418"/>
                  </a:moveTo>
                  <a:lnTo>
                    <a:pt x="857" y="418"/>
                  </a:lnTo>
                  <a:lnTo>
                    <a:pt x="878" y="413"/>
                  </a:lnTo>
                  <a:lnTo>
                    <a:pt x="900" y="409"/>
                  </a:lnTo>
                  <a:lnTo>
                    <a:pt x="925" y="405"/>
                  </a:lnTo>
                  <a:lnTo>
                    <a:pt x="951" y="403"/>
                  </a:lnTo>
                  <a:lnTo>
                    <a:pt x="978" y="402"/>
                  </a:lnTo>
                  <a:lnTo>
                    <a:pt x="1006" y="402"/>
                  </a:lnTo>
                  <a:lnTo>
                    <a:pt x="1034" y="402"/>
                  </a:lnTo>
                  <a:lnTo>
                    <a:pt x="1063" y="404"/>
                  </a:lnTo>
                  <a:lnTo>
                    <a:pt x="1063" y="832"/>
                  </a:lnTo>
                  <a:lnTo>
                    <a:pt x="1086" y="832"/>
                  </a:lnTo>
                  <a:lnTo>
                    <a:pt x="1086" y="780"/>
                  </a:lnTo>
                  <a:lnTo>
                    <a:pt x="1127" y="789"/>
                  </a:lnTo>
                  <a:lnTo>
                    <a:pt x="1127" y="832"/>
                  </a:lnTo>
                  <a:lnTo>
                    <a:pt x="1150" y="832"/>
                  </a:lnTo>
                  <a:lnTo>
                    <a:pt x="1150" y="420"/>
                  </a:lnTo>
                  <a:lnTo>
                    <a:pt x="1150" y="420"/>
                  </a:lnTo>
                  <a:lnTo>
                    <a:pt x="1176" y="427"/>
                  </a:lnTo>
                  <a:lnTo>
                    <a:pt x="1199" y="436"/>
                  </a:lnTo>
                  <a:lnTo>
                    <a:pt x="1199" y="866"/>
                  </a:lnTo>
                  <a:lnTo>
                    <a:pt x="1230" y="866"/>
                  </a:lnTo>
                  <a:lnTo>
                    <a:pt x="1270" y="958"/>
                  </a:lnTo>
                  <a:lnTo>
                    <a:pt x="1093" y="958"/>
                  </a:lnTo>
                  <a:lnTo>
                    <a:pt x="1024" y="800"/>
                  </a:lnTo>
                  <a:lnTo>
                    <a:pt x="857" y="800"/>
                  </a:lnTo>
                  <a:lnTo>
                    <a:pt x="857" y="4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24" name="TextBox 123"/>
          <p:cNvSpPr txBox="1"/>
          <p:nvPr/>
        </p:nvSpPr>
        <p:spPr>
          <a:xfrm>
            <a:off x="5624412" y="1773925"/>
            <a:ext cx="1363443" cy="155448"/>
          </a:xfrm>
          <a:prstGeom prst="rect">
            <a:avLst/>
          </a:prstGeom>
          <a:noFill/>
        </p:spPr>
        <p:txBody>
          <a:bodyPr wrap="square" lIns="45720" tIns="0" rIns="0" bIns="0" rtlCol="0">
            <a:noAutofit/>
          </a:bodyPr>
          <a:lstStyle/>
          <a:p>
            <a:pPr indent="-274320" algn="ctr"/>
            <a:r>
              <a:rPr lang="en-GB" sz="1100" b="1" dirty="0" err="1" smtClean="0">
                <a:latin typeface="Georgia" pitchFamily="18" charset="0"/>
                <a:cs typeface="Arial" pitchFamily="34" charset="0"/>
              </a:rPr>
              <a:t>Azadpur</a:t>
            </a:r>
            <a:r>
              <a:rPr lang="en-GB" sz="1100" b="1" dirty="0" smtClean="0">
                <a:latin typeface="Georgia" pitchFamily="18" charset="0"/>
                <a:cs typeface="Arial" pitchFamily="34" charset="0"/>
              </a:rPr>
              <a:t> </a:t>
            </a:r>
            <a:r>
              <a:rPr lang="en-GB" sz="1100" b="1" dirty="0" err="1" smtClean="0">
                <a:latin typeface="Georgia" pitchFamily="18" charset="0"/>
                <a:cs typeface="Arial" pitchFamily="34" charset="0"/>
              </a:rPr>
              <a:t>Gaon</a:t>
            </a:r>
            <a:endParaRPr lang="en-GB" sz="1100" b="1" dirty="0" smtClean="0">
              <a:latin typeface="Georgia" pitchFamily="18" charset="0"/>
              <a:cs typeface="Arial" pitchFamily="34" charset="0"/>
            </a:endParaRPr>
          </a:p>
        </p:txBody>
      </p:sp>
      <p:sp>
        <p:nvSpPr>
          <p:cNvPr id="125" name="Striped Right Arrow 124"/>
          <p:cNvSpPr/>
          <p:nvPr/>
        </p:nvSpPr>
        <p:spPr>
          <a:xfrm rot="16200000">
            <a:off x="5105096" y="1467600"/>
            <a:ext cx="652885" cy="497437"/>
          </a:xfrm>
          <a:prstGeom prst="stripedRightArrow">
            <a:avLst/>
          </a:prstGeom>
          <a:solidFill>
            <a:schemeClr val="tx2"/>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p>
        </p:txBody>
      </p:sp>
      <p:cxnSp>
        <p:nvCxnSpPr>
          <p:cNvPr id="126" name="Straight Arrow Connector 125"/>
          <p:cNvCxnSpPr>
            <a:endCxn id="123" idx="40"/>
          </p:cNvCxnSpPr>
          <p:nvPr/>
        </p:nvCxnSpPr>
        <p:spPr>
          <a:xfrm flipH="1">
            <a:off x="5818490" y="1929373"/>
            <a:ext cx="460517" cy="346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18269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id" hidden="1"/>
          <p:cNvGrpSpPr/>
          <p:nvPr>
            <p:custDataLst>
              <p:tags r:id="rId2"/>
            </p:custDataLst>
          </p:nvPr>
        </p:nvGrpSpPr>
        <p:grpSpPr>
          <a:xfrm>
            <a:off x="530352" y="612648"/>
            <a:ext cx="8997696" cy="6848856"/>
            <a:chOff x="530352" y="612648"/>
            <a:chExt cx="8997696" cy="6848856"/>
          </a:xfrm>
        </p:grpSpPr>
        <p:grpSp>
          <p:nvGrpSpPr>
            <p:cNvPr id="97" name="Group 96" hidden="1"/>
            <p:cNvGrpSpPr/>
            <p:nvPr userDrawn="1"/>
          </p:nvGrpSpPr>
          <p:grpSpPr>
            <a:xfrm>
              <a:off x="530352" y="7159752"/>
              <a:ext cx="8997696" cy="301752"/>
              <a:chOff x="530352" y="7159752"/>
              <a:chExt cx="8997696" cy="301752"/>
            </a:xfrm>
          </p:grpSpPr>
          <p:sp>
            <p:nvSpPr>
              <p:cNvPr id="144"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45"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46"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98" name="Group 97" hidden="1"/>
            <p:cNvGrpSpPr/>
            <p:nvPr userDrawn="1"/>
          </p:nvGrpSpPr>
          <p:grpSpPr>
            <a:xfrm>
              <a:off x="530352" y="1066800"/>
              <a:ext cx="8997696" cy="835152"/>
              <a:chOff x="530352" y="1066800"/>
              <a:chExt cx="8997696" cy="835152"/>
            </a:xfrm>
          </p:grpSpPr>
          <p:sp>
            <p:nvSpPr>
              <p:cNvPr id="142"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143"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99"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100" name="Group 600" hidden="1"/>
            <p:cNvGrpSpPr/>
            <p:nvPr userDrawn="1"/>
          </p:nvGrpSpPr>
          <p:grpSpPr>
            <a:xfrm>
              <a:off x="533400" y="6245352"/>
              <a:ext cx="8994648" cy="688848"/>
              <a:chOff x="533400" y="6013704"/>
              <a:chExt cx="8994648" cy="688848"/>
            </a:xfrm>
          </p:grpSpPr>
          <p:sp>
            <p:nvSpPr>
              <p:cNvPr id="136"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7"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8"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9"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0"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1"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1" name="Group 500" hidden="1"/>
            <p:cNvGrpSpPr/>
            <p:nvPr userDrawn="1"/>
          </p:nvGrpSpPr>
          <p:grpSpPr>
            <a:xfrm>
              <a:off x="533400" y="5407152"/>
              <a:ext cx="8994648" cy="688848"/>
              <a:chOff x="533400" y="5026152"/>
              <a:chExt cx="8994648" cy="688848"/>
            </a:xfrm>
          </p:grpSpPr>
          <p:sp>
            <p:nvSpPr>
              <p:cNvPr id="130"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1"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2"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3"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4"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5"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2" name="Group 400" hidden="1"/>
            <p:cNvGrpSpPr/>
            <p:nvPr userDrawn="1"/>
          </p:nvGrpSpPr>
          <p:grpSpPr>
            <a:xfrm>
              <a:off x="533400" y="4568952"/>
              <a:ext cx="8994648" cy="688848"/>
              <a:chOff x="533400" y="4038600"/>
              <a:chExt cx="8994648" cy="688848"/>
            </a:xfrm>
          </p:grpSpPr>
          <p:sp>
            <p:nvSpPr>
              <p:cNvPr id="124"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5"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6"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7"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8"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9"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3" name="Group 300" hidden="1"/>
            <p:cNvGrpSpPr/>
            <p:nvPr userDrawn="1"/>
          </p:nvGrpSpPr>
          <p:grpSpPr>
            <a:xfrm>
              <a:off x="533400" y="3730752"/>
              <a:ext cx="8994648" cy="688848"/>
              <a:chOff x="533400" y="3041904"/>
              <a:chExt cx="8994648" cy="688848"/>
            </a:xfrm>
          </p:grpSpPr>
          <p:sp>
            <p:nvSpPr>
              <p:cNvPr id="118"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9"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0"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1"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2"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23"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4" name="Group 200" hidden="1"/>
            <p:cNvGrpSpPr/>
            <p:nvPr userDrawn="1"/>
          </p:nvGrpSpPr>
          <p:grpSpPr>
            <a:xfrm>
              <a:off x="533400" y="2892552"/>
              <a:ext cx="8994648" cy="688848"/>
              <a:chOff x="533400" y="1066800"/>
              <a:chExt cx="8994648" cy="688848"/>
            </a:xfrm>
          </p:grpSpPr>
          <p:sp>
            <p:nvSpPr>
              <p:cNvPr id="112"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3"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4"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5"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6"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7"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5" name="Group 100" hidden="1"/>
            <p:cNvGrpSpPr/>
            <p:nvPr userDrawn="1"/>
          </p:nvGrpSpPr>
          <p:grpSpPr>
            <a:xfrm>
              <a:off x="533400" y="2054352"/>
              <a:ext cx="8994648" cy="688848"/>
              <a:chOff x="533400" y="2054352"/>
              <a:chExt cx="8994648" cy="688848"/>
            </a:xfrm>
          </p:grpSpPr>
          <p:sp>
            <p:nvSpPr>
              <p:cNvPr id="106"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7"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8"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9"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0"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1"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a:xfrm>
            <a:off x="530352" y="1066800"/>
            <a:ext cx="8997696" cy="914400"/>
          </a:xfrm>
        </p:spPr>
        <p:txBody>
          <a:bodyPr>
            <a:normAutofit/>
          </a:bodyPr>
          <a:lstStyle/>
          <a:p>
            <a:r>
              <a:rPr lang="en-GB" dirty="0" smtClean="0"/>
              <a:t>Station Development Projects could require taking real estate risk</a:t>
            </a:r>
            <a:endParaRPr lang="en-GB" dirty="0"/>
          </a:p>
        </p:txBody>
      </p:sp>
      <p:sp>
        <p:nvSpPr>
          <p:cNvPr id="34" name="TextBox 33"/>
          <p:cNvSpPr txBox="1"/>
          <p:nvPr/>
        </p:nvSpPr>
        <p:spPr>
          <a:xfrm>
            <a:off x="381000" y="2558201"/>
            <a:ext cx="2636520" cy="3537799"/>
          </a:xfrm>
          <a:prstGeom prst="rect">
            <a:avLst/>
          </a:prstGeom>
          <a:noFill/>
        </p:spPr>
        <p:style>
          <a:lnRef idx="2">
            <a:schemeClr val="accent2"/>
          </a:lnRef>
          <a:fillRef idx="1">
            <a:schemeClr val="lt1"/>
          </a:fillRef>
          <a:effectRef idx="0">
            <a:schemeClr val="accent2"/>
          </a:effectRef>
          <a:fontRef idx="minor">
            <a:schemeClr val="dk1"/>
          </a:fontRef>
        </p:style>
        <p:txBody>
          <a:bodyPr wrap="square" lIns="203765" tIns="203765" rIns="203765" bIns="203765" rtlCol="0">
            <a:noAutofit/>
          </a:bodyPr>
          <a:lstStyle/>
          <a:p>
            <a:pPr marL="132660" indent="-132660">
              <a:lnSpc>
                <a:spcPct val="150000"/>
              </a:lnSpc>
              <a:buFont typeface="Arial" pitchFamily="34" charset="0"/>
              <a:buChar char="•"/>
            </a:pPr>
            <a:endParaRPr lang="en-GB" sz="1400" dirty="0" smtClean="0">
              <a:solidFill>
                <a:schemeClr val="tx2">
                  <a:lumMod val="75000"/>
                </a:schemeClr>
              </a:solidFill>
              <a:latin typeface="Georgia" pitchFamily="18" charset="0"/>
            </a:endParaRPr>
          </a:p>
          <a:p>
            <a:pPr>
              <a:lnSpc>
                <a:spcPct val="150000"/>
              </a:lnSpc>
            </a:pPr>
            <a:r>
              <a:rPr lang="en-GB" sz="1400" b="1" dirty="0" smtClean="0">
                <a:solidFill>
                  <a:schemeClr val="tx2">
                    <a:lumMod val="75000"/>
                  </a:schemeClr>
                </a:solidFill>
                <a:latin typeface="Georgia" pitchFamily="18" charset="0"/>
              </a:rPr>
              <a:t>Key success factors </a:t>
            </a:r>
          </a:p>
          <a:p>
            <a:pPr marL="132660" indent="-132660">
              <a:lnSpc>
                <a:spcPct val="150000"/>
              </a:lnSpc>
              <a:buFont typeface="Arial" pitchFamily="34" charset="0"/>
              <a:buChar char="•"/>
            </a:pPr>
            <a:r>
              <a:rPr lang="en-GB" sz="1400" dirty="0" smtClean="0">
                <a:solidFill>
                  <a:schemeClr val="tx2">
                    <a:lumMod val="75000"/>
                  </a:schemeClr>
                </a:solidFill>
                <a:latin typeface="Georgia" pitchFamily="18" charset="0"/>
              </a:rPr>
              <a:t>Understanding the micro markets </a:t>
            </a:r>
          </a:p>
          <a:p>
            <a:pPr marL="132660" indent="-132660">
              <a:lnSpc>
                <a:spcPct val="150000"/>
              </a:lnSpc>
              <a:buFont typeface="Arial" pitchFamily="34" charset="0"/>
              <a:buChar char="•"/>
            </a:pPr>
            <a:r>
              <a:rPr lang="en-GB" sz="1400" dirty="0" smtClean="0">
                <a:solidFill>
                  <a:schemeClr val="tx2">
                    <a:lumMod val="75000"/>
                  </a:schemeClr>
                </a:solidFill>
                <a:latin typeface="Georgia" pitchFamily="18" charset="0"/>
              </a:rPr>
              <a:t>Partnering strategy </a:t>
            </a:r>
            <a:endParaRPr lang="en-GB" sz="1400" dirty="0">
              <a:solidFill>
                <a:schemeClr val="tx2">
                  <a:lumMod val="75000"/>
                </a:schemeClr>
              </a:solidFill>
              <a:latin typeface="Georgia" pitchFamily="18" charset="0"/>
            </a:endParaRPr>
          </a:p>
          <a:p>
            <a:pPr marL="132660" indent="-132660">
              <a:lnSpc>
                <a:spcPct val="150000"/>
              </a:lnSpc>
              <a:buFont typeface="Arial" pitchFamily="34" charset="0"/>
              <a:buChar char="•"/>
            </a:pPr>
            <a:r>
              <a:rPr lang="en-GB" sz="1400" dirty="0" smtClean="0">
                <a:solidFill>
                  <a:schemeClr val="tx2">
                    <a:lumMod val="75000"/>
                  </a:schemeClr>
                </a:solidFill>
                <a:latin typeface="Georgia" pitchFamily="18" charset="0"/>
              </a:rPr>
              <a:t>Financing &amp; refinancing strategy (example – REITS)</a:t>
            </a:r>
            <a:endParaRPr lang="en-GB" sz="1400" dirty="0">
              <a:solidFill>
                <a:schemeClr val="tx2">
                  <a:lumMod val="75000"/>
                </a:schemeClr>
              </a:solidFill>
              <a:latin typeface="Georgia" pitchFamily="18" charset="0"/>
            </a:endParaRPr>
          </a:p>
        </p:txBody>
      </p:sp>
      <p:sp>
        <p:nvSpPr>
          <p:cNvPr id="20" name="TextBox 19"/>
          <p:cNvSpPr txBox="1"/>
          <p:nvPr/>
        </p:nvSpPr>
        <p:spPr>
          <a:xfrm>
            <a:off x="7109460" y="7162800"/>
            <a:ext cx="2263140" cy="172720"/>
          </a:xfrm>
          <a:prstGeom prst="rect">
            <a:avLst/>
          </a:prstGeom>
          <a:noFill/>
        </p:spPr>
        <p:txBody>
          <a:bodyPr vert="horz" wrap="square" lIns="0" tIns="0" rIns="0" bIns="0" rtlCol="0">
            <a:noAutofit/>
          </a:bodyPr>
          <a:lstStyle/>
          <a:p>
            <a:pPr algn="r">
              <a:spcAft>
                <a:spcPts val="1003"/>
              </a:spcAft>
            </a:pPr>
            <a:r>
              <a:rPr lang="en-GB" sz="900" dirty="0" smtClean="0">
                <a:latin typeface="Georgia" pitchFamily="18" charset="0"/>
              </a:rPr>
              <a:t>Source: Primary Research &amp; PwC Analysis</a:t>
            </a:r>
            <a:endParaRPr lang="en-GB" sz="900" dirty="0">
              <a:latin typeface="Georgia" pitchFamily="18" charset="0"/>
            </a:endParaRPr>
          </a:p>
        </p:txBody>
      </p:sp>
      <p:grpSp>
        <p:nvGrpSpPr>
          <p:cNvPr id="3" name="Group 32"/>
          <p:cNvGrpSpPr/>
          <p:nvPr/>
        </p:nvGrpSpPr>
        <p:grpSpPr>
          <a:xfrm>
            <a:off x="3017520" y="2245360"/>
            <a:ext cx="6537960" cy="4318000"/>
            <a:chOff x="2743200" y="1600200"/>
            <a:chExt cx="5943600" cy="3886200"/>
          </a:xfrm>
        </p:grpSpPr>
        <p:graphicFrame>
          <p:nvGraphicFramePr>
            <p:cNvPr id="35" name="Chart 34"/>
            <p:cNvGraphicFramePr/>
            <p:nvPr/>
          </p:nvGraphicFramePr>
          <p:xfrm>
            <a:off x="2743200" y="1600200"/>
            <a:ext cx="5943600" cy="3886200"/>
          </p:xfrm>
          <a:graphic>
            <a:graphicData uri="http://schemas.openxmlformats.org/drawingml/2006/chart">
              <c:chart xmlns:c="http://schemas.openxmlformats.org/drawingml/2006/chart" xmlns:r="http://schemas.openxmlformats.org/officeDocument/2006/relationships" r:id="rId7"/>
            </a:graphicData>
          </a:graphic>
        </p:graphicFrame>
        <p:sp>
          <p:nvSpPr>
            <p:cNvPr id="36" name="Oval 35"/>
            <p:cNvSpPr/>
            <p:nvPr/>
          </p:nvSpPr>
          <p:spPr bwMode="ltGray">
            <a:xfrm>
              <a:off x="3832704" y="2438400"/>
              <a:ext cx="412630" cy="685800"/>
            </a:xfrm>
            <a:prstGeom prst="ellipse">
              <a:avLst/>
            </a:prstGeom>
            <a:noFill/>
            <a:ln w="31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37" name="Oval 36"/>
            <p:cNvSpPr/>
            <p:nvPr/>
          </p:nvSpPr>
          <p:spPr bwMode="ltGray">
            <a:xfrm>
              <a:off x="4213704" y="3124200"/>
              <a:ext cx="412630" cy="621424"/>
            </a:xfrm>
            <a:prstGeom prst="ellipse">
              <a:avLst/>
            </a:prstGeom>
            <a:noFill/>
            <a:ln w="31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38" name="Oval 37"/>
            <p:cNvSpPr/>
            <p:nvPr/>
          </p:nvSpPr>
          <p:spPr bwMode="ltGray">
            <a:xfrm>
              <a:off x="4993536" y="2819400"/>
              <a:ext cx="412630" cy="960383"/>
            </a:xfrm>
            <a:prstGeom prst="ellipse">
              <a:avLst/>
            </a:prstGeom>
            <a:noFill/>
            <a:ln w="31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39" name="Oval 38"/>
            <p:cNvSpPr/>
            <p:nvPr/>
          </p:nvSpPr>
          <p:spPr bwMode="ltGray">
            <a:xfrm>
              <a:off x="5791200" y="3200400"/>
              <a:ext cx="381000" cy="618797"/>
            </a:xfrm>
            <a:prstGeom prst="ellipse">
              <a:avLst/>
            </a:prstGeom>
            <a:noFill/>
            <a:ln w="31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40" name="Oval 39"/>
            <p:cNvSpPr/>
            <p:nvPr/>
          </p:nvSpPr>
          <p:spPr bwMode="ltGray">
            <a:xfrm>
              <a:off x="3375504" y="2667000"/>
              <a:ext cx="457200" cy="990600"/>
            </a:xfrm>
            <a:prstGeom prst="ellipse">
              <a:avLst/>
            </a:prstGeom>
            <a:noFill/>
            <a:ln w="31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41" name="Oval 40"/>
            <p:cNvSpPr/>
            <p:nvPr/>
          </p:nvSpPr>
          <p:spPr bwMode="ltGray">
            <a:xfrm>
              <a:off x="7784275" y="2803787"/>
              <a:ext cx="369125" cy="777613"/>
            </a:xfrm>
            <a:prstGeom prst="ellipse">
              <a:avLst/>
            </a:prstGeom>
            <a:noFill/>
            <a:ln w="31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42" name="Oval 41"/>
            <p:cNvSpPr/>
            <p:nvPr/>
          </p:nvSpPr>
          <p:spPr bwMode="ltGray">
            <a:xfrm>
              <a:off x="8172856" y="2791840"/>
              <a:ext cx="381000" cy="838200"/>
            </a:xfrm>
            <a:prstGeom prst="ellipse">
              <a:avLst/>
            </a:prstGeom>
            <a:noFill/>
            <a:ln w="31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43" name="Oval 42"/>
            <p:cNvSpPr/>
            <p:nvPr/>
          </p:nvSpPr>
          <p:spPr bwMode="ltGray">
            <a:xfrm>
              <a:off x="7391400" y="2522704"/>
              <a:ext cx="381000" cy="1041838"/>
            </a:xfrm>
            <a:prstGeom prst="ellipse">
              <a:avLst/>
            </a:prstGeom>
            <a:noFill/>
            <a:ln w="31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21" name="TextBox 20"/>
          <p:cNvSpPr txBox="1"/>
          <p:nvPr/>
        </p:nvSpPr>
        <p:spPr>
          <a:xfrm>
            <a:off x="7130957" y="6863080"/>
            <a:ext cx="2263140" cy="172720"/>
          </a:xfrm>
          <a:prstGeom prst="rect">
            <a:avLst/>
          </a:prstGeom>
          <a:noFill/>
        </p:spPr>
        <p:txBody>
          <a:bodyPr vert="horz" wrap="square" lIns="0" tIns="0" rIns="0" bIns="0" rtlCol="0">
            <a:noAutofit/>
          </a:bodyPr>
          <a:lstStyle/>
          <a:p>
            <a:pPr algn="r">
              <a:spcAft>
                <a:spcPts val="1003"/>
              </a:spcAft>
            </a:pPr>
            <a:r>
              <a:rPr lang="en-GB" sz="900" dirty="0" smtClean="0">
                <a:latin typeface="Georgia" pitchFamily="18" charset="0"/>
              </a:rPr>
              <a:t>Location (Pre-Metro Year, Present)</a:t>
            </a:r>
            <a:endParaRPr lang="en-GB" sz="900" dirty="0">
              <a:latin typeface="Georgia" pitchFamily="18" charset="0"/>
            </a:endParaRPr>
          </a:p>
        </p:txBody>
      </p:sp>
      <p:sp>
        <p:nvSpPr>
          <p:cNvPr id="22" name="TextBox 21"/>
          <p:cNvSpPr txBox="1"/>
          <p:nvPr/>
        </p:nvSpPr>
        <p:spPr>
          <a:xfrm>
            <a:off x="3795088" y="319532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133%</a:t>
            </a:r>
            <a:endParaRPr lang="en-GB" sz="800" dirty="0">
              <a:latin typeface="Georgia" pitchFamily="18" charset="0"/>
            </a:endParaRPr>
          </a:p>
        </p:txBody>
      </p:sp>
      <p:sp>
        <p:nvSpPr>
          <p:cNvPr id="23" name="TextBox 22"/>
          <p:cNvSpPr txBox="1"/>
          <p:nvPr/>
        </p:nvSpPr>
        <p:spPr>
          <a:xfrm>
            <a:off x="4214188" y="302260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42%</a:t>
            </a:r>
            <a:endParaRPr lang="en-GB" sz="800" dirty="0">
              <a:latin typeface="Georgia" pitchFamily="18" charset="0"/>
            </a:endParaRPr>
          </a:p>
        </p:txBody>
      </p:sp>
      <p:sp>
        <p:nvSpPr>
          <p:cNvPr id="24" name="TextBox 23"/>
          <p:cNvSpPr txBox="1"/>
          <p:nvPr/>
        </p:nvSpPr>
        <p:spPr>
          <a:xfrm>
            <a:off x="4717108" y="379984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233%</a:t>
            </a:r>
            <a:endParaRPr lang="en-GB" sz="800" dirty="0">
              <a:latin typeface="Georgia" pitchFamily="18" charset="0"/>
            </a:endParaRPr>
          </a:p>
        </p:txBody>
      </p:sp>
      <p:sp>
        <p:nvSpPr>
          <p:cNvPr id="25" name="TextBox 24"/>
          <p:cNvSpPr txBox="1"/>
          <p:nvPr/>
        </p:nvSpPr>
        <p:spPr>
          <a:xfrm>
            <a:off x="5136208" y="284988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29%</a:t>
            </a:r>
            <a:endParaRPr lang="en-GB" sz="800" dirty="0">
              <a:latin typeface="Georgia" pitchFamily="18" charset="0"/>
            </a:endParaRPr>
          </a:p>
        </p:txBody>
      </p:sp>
      <p:sp>
        <p:nvSpPr>
          <p:cNvPr id="26" name="TextBox 25"/>
          <p:cNvSpPr txBox="1"/>
          <p:nvPr/>
        </p:nvSpPr>
        <p:spPr>
          <a:xfrm>
            <a:off x="5555308" y="3368040"/>
            <a:ext cx="33528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200%</a:t>
            </a:r>
            <a:endParaRPr lang="en-GB" sz="800" dirty="0">
              <a:latin typeface="Georgia" pitchFamily="18" charset="0"/>
            </a:endParaRPr>
          </a:p>
        </p:txBody>
      </p:sp>
      <p:sp>
        <p:nvSpPr>
          <p:cNvPr id="27" name="TextBox 26"/>
          <p:cNvSpPr txBox="1"/>
          <p:nvPr/>
        </p:nvSpPr>
        <p:spPr>
          <a:xfrm>
            <a:off x="5974408" y="302260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15%</a:t>
            </a:r>
            <a:endParaRPr lang="en-GB" sz="800" dirty="0">
              <a:latin typeface="Georgia" pitchFamily="18" charset="0"/>
            </a:endParaRPr>
          </a:p>
        </p:txBody>
      </p:sp>
      <p:sp>
        <p:nvSpPr>
          <p:cNvPr id="28" name="TextBox 27"/>
          <p:cNvSpPr txBox="1"/>
          <p:nvPr/>
        </p:nvSpPr>
        <p:spPr>
          <a:xfrm>
            <a:off x="6477328" y="388620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89%</a:t>
            </a:r>
            <a:endParaRPr lang="en-GB" sz="800" dirty="0">
              <a:latin typeface="Georgia" pitchFamily="18" charset="0"/>
            </a:endParaRPr>
          </a:p>
        </p:txBody>
      </p:sp>
      <p:sp>
        <p:nvSpPr>
          <p:cNvPr id="29" name="TextBox 28"/>
          <p:cNvSpPr txBox="1"/>
          <p:nvPr/>
        </p:nvSpPr>
        <p:spPr>
          <a:xfrm>
            <a:off x="6812608" y="3022600"/>
            <a:ext cx="33528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33%</a:t>
            </a:r>
            <a:endParaRPr lang="en-GB" sz="800" dirty="0">
              <a:latin typeface="Georgia" pitchFamily="18" charset="0"/>
            </a:endParaRPr>
          </a:p>
        </p:txBody>
      </p:sp>
      <p:sp>
        <p:nvSpPr>
          <p:cNvPr id="30" name="TextBox 29"/>
          <p:cNvSpPr txBox="1"/>
          <p:nvPr/>
        </p:nvSpPr>
        <p:spPr>
          <a:xfrm>
            <a:off x="7231708" y="276352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38%</a:t>
            </a:r>
            <a:endParaRPr lang="en-GB" sz="800" dirty="0">
              <a:latin typeface="Georgia" pitchFamily="18" charset="0"/>
            </a:endParaRPr>
          </a:p>
        </p:txBody>
      </p:sp>
      <p:sp>
        <p:nvSpPr>
          <p:cNvPr id="31" name="TextBox 30"/>
          <p:cNvSpPr txBox="1"/>
          <p:nvPr/>
        </p:nvSpPr>
        <p:spPr>
          <a:xfrm>
            <a:off x="7734628" y="284988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25%</a:t>
            </a:r>
            <a:endParaRPr lang="en-GB" sz="800" dirty="0">
              <a:latin typeface="Georgia" pitchFamily="18" charset="0"/>
            </a:endParaRPr>
          </a:p>
        </p:txBody>
      </p:sp>
      <p:sp>
        <p:nvSpPr>
          <p:cNvPr id="32" name="TextBox 31"/>
          <p:cNvSpPr txBox="1"/>
          <p:nvPr/>
        </p:nvSpPr>
        <p:spPr>
          <a:xfrm>
            <a:off x="8237548" y="302260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100%</a:t>
            </a:r>
            <a:endParaRPr lang="en-GB" sz="800" dirty="0">
              <a:latin typeface="Georgia" pitchFamily="18" charset="0"/>
            </a:endParaRPr>
          </a:p>
        </p:txBody>
      </p:sp>
      <p:sp>
        <p:nvSpPr>
          <p:cNvPr id="44" name="TextBox 43"/>
          <p:cNvSpPr txBox="1"/>
          <p:nvPr/>
        </p:nvSpPr>
        <p:spPr>
          <a:xfrm>
            <a:off x="8656648" y="336804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100%</a:t>
            </a:r>
            <a:endParaRPr lang="en-GB" sz="800" dirty="0">
              <a:latin typeface="Georgia" pitchFamily="18" charset="0"/>
            </a:endParaRPr>
          </a:p>
        </p:txBody>
      </p:sp>
      <p:sp>
        <p:nvSpPr>
          <p:cNvPr id="45" name="TextBox 44"/>
          <p:cNvSpPr txBox="1"/>
          <p:nvPr/>
        </p:nvSpPr>
        <p:spPr>
          <a:xfrm>
            <a:off x="9159568" y="336804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114%</a:t>
            </a:r>
            <a:endParaRPr lang="en-GB" sz="800" dirty="0">
              <a:latin typeface="Georgia" pitchFamily="18" charset="0"/>
            </a:endParaRPr>
          </a:p>
        </p:txBody>
      </p:sp>
      <p:sp>
        <p:nvSpPr>
          <p:cNvPr id="46" name="TextBox 45"/>
          <p:cNvSpPr txBox="1"/>
          <p:nvPr/>
        </p:nvSpPr>
        <p:spPr>
          <a:xfrm>
            <a:off x="6149340" y="7010400"/>
            <a:ext cx="251460" cy="172720"/>
          </a:xfrm>
          <a:prstGeom prst="rect">
            <a:avLst/>
          </a:prstGeom>
          <a:noFill/>
          <a:ln>
            <a:solidFill>
              <a:schemeClr val="tx2">
                <a:lumMod val="60000"/>
                <a:lumOff val="40000"/>
              </a:schemeClr>
            </a:solidFill>
          </a:ln>
        </p:spPr>
        <p:txBody>
          <a:bodyPr vert="horz" wrap="square" lIns="0" tIns="0" rIns="0" bIns="0" rtlCol="0" anchor="ctr">
            <a:noAutofit/>
          </a:bodyPr>
          <a:lstStyle/>
          <a:p>
            <a:pPr indent="-305647" algn="ctr">
              <a:spcAft>
                <a:spcPts val="1003"/>
              </a:spcAft>
            </a:pPr>
            <a:r>
              <a:rPr lang="en-GB" sz="800" dirty="0" smtClean="0">
                <a:latin typeface="Georgia" pitchFamily="18" charset="0"/>
              </a:rPr>
              <a:t>xx%</a:t>
            </a:r>
            <a:endParaRPr lang="en-GB" sz="800" dirty="0">
              <a:latin typeface="Georgia" pitchFamily="18" charset="0"/>
            </a:endParaRPr>
          </a:p>
        </p:txBody>
      </p:sp>
      <p:sp>
        <p:nvSpPr>
          <p:cNvPr id="47" name="TextBox 46"/>
          <p:cNvSpPr txBox="1"/>
          <p:nvPr/>
        </p:nvSpPr>
        <p:spPr>
          <a:xfrm>
            <a:off x="6553200" y="7035800"/>
            <a:ext cx="2997708" cy="172720"/>
          </a:xfrm>
          <a:prstGeom prst="rect">
            <a:avLst/>
          </a:prstGeom>
          <a:noFill/>
        </p:spPr>
        <p:txBody>
          <a:bodyPr vert="horz" wrap="square" lIns="0" tIns="0" rIns="0" bIns="0" rtlCol="0">
            <a:noAutofit/>
          </a:bodyPr>
          <a:lstStyle/>
          <a:p>
            <a:pPr>
              <a:spcAft>
                <a:spcPts val="1003"/>
              </a:spcAft>
            </a:pPr>
            <a:r>
              <a:rPr lang="en-GB" sz="900" dirty="0" smtClean="0">
                <a:latin typeface="Georgia" pitchFamily="18" charset="0"/>
              </a:rPr>
              <a:t>% increase in residential land values – pre &amp; post Metro</a:t>
            </a:r>
            <a:endParaRPr lang="en-GB" sz="900" dirty="0">
              <a:latin typeface="Georgia" pitchFamily="18" charset="0"/>
            </a:endParaRPr>
          </a:p>
        </p:txBody>
      </p:sp>
      <p:sp>
        <p:nvSpPr>
          <p:cNvPr id="93" name="Page Number"/>
          <p:cNvSpPr txBox="1"/>
          <p:nvPr>
            <p:custDataLst>
              <p:tags r:id="rId3"/>
            </p:custDataLst>
          </p:nvPr>
        </p:nvSpPr>
        <p:spPr>
          <a:xfrm>
            <a:off x="9366949" y="7263477"/>
            <a:ext cx="157094" cy="169277"/>
          </a:xfrm>
          <a:prstGeom prst="rect">
            <a:avLst/>
          </a:prstGeom>
          <a:noFill/>
        </p:spPr>
        <p:txBody>
          <a:bodyPr wrap="none" lIns="0" tIns="0" rIns="0" bIns="0" rtlCol="0">
            <a:spAutoFit/>
          </a:bodyPr>
          <a:lstStyle/>
          <a:p>
            <a:pPr indent="-305647" algn="r">
              <a:spcAft>
                <a:spcPts val="1003"/>
              </a:spcAft>
            </a:pPr>
            <a:r>
              <a:rPr lang="en-GB" sz="1100" noProof="1" smtClean="0">
                <a:latin typeface="+mn-lt"/>
              </a:rPr>
              <a:t>21</a:t>
            </a:r>
            <a:endParaRPr lang="en-GB" sz="1100" noProof="1" smtClean="0">
              <a:latin typeface="+mn-lt"/>
            </a:endParaRPr>
          </a:p>
        </p:txBody>
      </p:sp>
      <p:sp>
        <p:nvSpPr>
          <p:cNvPr id="95" name="Section Header" hidden="1"/>
          <p:cNvSpPr txBox="1"/>
          <p:nvPr>
            <p:custDataLst>
              <p:tags r:id="rId4"/>
            </p:custDataLst>
          </p:nvPr>
        </p:nvSpPr>
        <p:spPr>
          <a:xfrm>
            <a:off x="521208" y="813600"/>
            <a:ext cx="173124" cy="153888"/>
          </a:xfrm>
          <a:prstGeom prst="rect">
            <a:avLst/>
          </a:prstGeom>
          <a:noFill/>
        </p:spPr>
        <p:txBody>
          <a:bodyPr wrap="none" lIns="0" tIns="0" rIns="0" bIns="0" rtlCol="0">
            <a:spAutoFit/>
          </a:bodyPr>
          <a:lstStyle/>
          <a:p>
            <a:pPr indent="-305647">
              <a:spcAft>
                <a:spcPts val="1003"/>
              </a:spcAft>
            </a:pPr>
            <a:r>
              <a:rPr lang="en-GB" sz="1000" noProof="1" smtClean="0">
                <a:latin typeface="+mj-lt"/>
                <a:ea typeface="Cambria Math" pitchFamily="18" charset="0"/>
              </a:rPr>
              <a:t>  – </a:t>
            </a:r>
          </a:p>
        </p:txBody>
      </p:sp>
      <p:sp>
        <p:nvSpPr>
          <p:cNvPr id="94" name="Section Footer"/>
          <p:cNvSpPr txBox="1"/>
          <p:nvPr>
            <p:custDataLst>
              <p:tags r:id="rId5"/>
            </p:custDataLst>
          </p:nvPr>
        </p:nvSpPr>
        <p:spPr>
          <a:xfrm>
            <a:off x="531977" y="7094069"/>
            <a:ext cx="4623060" cy="169277"/>
          </a:xfrm>
          <a:prstGeom prst="rect">
            <a:avLst/>
          </a:prstGeom>
          <a:noFill/>
        </p:spPr>
        <p:txBody>
          <a:bodyPr wrap="none" lIns="0" tIns="0" rIns="0" bIns="0" rtlCol="0">
            <a:spAutoFit/>
          </a:bodyPr>
          <a:lstStyle/>
          <a:p>
            <a:pPr indent="-305647" algn="l">
              <a:spcAft>
                <a:spcPts val="1003"/>
              </a:spcAft>
            </a:pPr>
            <a:r>
              <a:rPr lang="en-GB" sz="1100" noProof="1" smtClean="0">
                <a:latin typeface="+mn-lt"/>
              </a:rPr>
              <a:t>Maritime Logistics Financing in India • Unlocking Coastal Potential in India</a:t>
            </a:r>
            <a:endParaRPr lang="en-GB" sz="1100" noProof="1" smtClean="0">
              <a:latin typeface="+mn-lt"/>
            </a:endParaRPr>
          </a:p>
        </p:txBody>
      </p:sp>
    </p:spTree>
    <p:custDataLst>
      <p:tags r:id="rId1"/>
    </p:custDataLst>
    <p:extLst>
      <p:ext uri="{BB962C8B-B14F-4D97-AF65-F5344CB8AC3E}">
        <p14:creationId xmlns:p14="http://schemas.microsoft.com/office/powerpoint/2010/main" val="420781506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id" hidden="1"/>
          <p:cNvGrpSpPr/>
          <p:nvPr>
            <p:custDataLst>
              <p:tags r:id="rId2"/>
            </p:custDataLst>
          </p:nvPr>
        </p:nvGrpSpPr>
        <p:grpSpPr>
          <a:xfrm>
            <a:off x="530352" y="612648"/>
            <a:ext cx="8997696" cy="6848856"/>
            <a:chOff x="530352" y="612648"/>
            <a:chExt cx="8997696" cy="6848856"/>
          </a:xfrm>
        </p:grpSpPr>
        <p:grpSp>
          <p:nvGrpSpPr>
            <p:cNvPr id="69" name="Group 68" hidden="1"/>
            <p:cNvGrpSpPr/>
            <p:nvPr userDrawn="1"/>
          </p:nvGrpSpPr>
          <p:grpSpPr>
            <a:xfrm>
              <a:off x="530352" y="7159752"/>
              <a:ext cx="8997696" cy="301752"/>
              <a:chOff x="530352" y="7159752"/>
              <a:chExt cx="8997696" cy="301752"/>
            </a:xfrm>
          </p:grpSpPr>
          <p:sp>
            <p:nvSpPr>
              <p:cNvPr id="116"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17"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18"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70" name="Group 69" hidden="1"/>
            <p:cNvGrpSpPr/>
            <p:nvPr userDrawn="1"/>
          </p:nvGrpSpPr>
          <p:grpSpPr>
            <a:xfrm>
              <a:off x="530352" y="1066800"/>
              <a:ext cx="8997696" cy="835152"/>
              <a:chOff x="530352" y="1066800"/>
              <a:chExt cx="8997696" cy="835152"/>
            </a:xfrm>
          </p:grpSpPr>
          <p:sp>
            <p:nvSpPr>
              <p:cNvPr id="114"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115"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71"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2" name="Group 600" hidden="1"/>
            <p:cNvGrpSpPr/>
            <p:nvPr userDrawn="1"/>
          </p:nvGrpSpPr>
          <p:grpSpPr>
            <a:xfrm>
              <a:off x="533400" y="6245352"/>
              <a:ext cx="8994648" cy="688848"/>
              <a:chOff x="533400" y="6013704"/>
              <a:chExt cx="8994648" cy="688848"/>
            </a:xfrm>
          </p:grpSpPr>
          <p:sp>
            <p:nvSpPr>
              <p:cNvPr id="108"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9"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0"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1"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2"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13"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3" name="Group 500" hidden="1"/>
            <p:cNvGrpSpPr/>
            <p:nvPr userDrawn="1"/>
          </p:nvGrpSpPr>
          <p:grpSpPr>
            <a:xfrm>
              <a:off x="533400" y="5407152"/>
              <a:ext cx="8994648" cy="688848"/>
              <a:chOff x="533400" y="5026152"/>
              <a:chExt cx="8994648" cy="688848"/>
            </a:xfrm>
          </p:grpSpPr>
          <p:sp>
            <p:nvSpPr>
              <p:cNvPr id="102"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3"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4"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5"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6"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7"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4" name="Group 400" hidden="1"/>
            <p:cNvGrpSpPr/>
            <p:nvPr userDrawn="1"/>
          </p:nvGrpSpPr>
          <p:grpSpPr>
            <a:xfrm>
              <a:off x="533400" y="4568952"/>
              <a:ext cx="8994648" cy="688848"/>
              <a:chOff x="533400" y="4038600"/>
              <a:chExt cx="8994648" cy="688848"/>
            </a:xfrm>
          </p:grpSpPr>
          <p:sp>
            <p:nvSpPr>
              <p:cNvPr id="96"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7"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8"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9"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0"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1"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5" name="Group 300" hidden="1"/>
            <p:cNvGrpSpPr/>
            <p:nvPr userDrawn="1"/>
          </p:nvGrpSpPr>
          <p:grpSpPr>
            <a:xfrm>
              <a:off x="533400" y="3730752"/>
              <a:ext cx="8994648" cy="688848"/>
              <a:chOff x="533400" y="3041904"/>
              <a:chExt cx="8994648" cy="688848"/>
            </a:xfrm>
          </p:grpSpPr>
          <p:sp>
            <p:nvSpPr>
              <p:cNvPr id="90"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1"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2"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3"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4"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5"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6" name="Group 200" hidden="1"/>
            <p:cNvGrpSpPr/>
            <p:nvPr userDrawn="1"/>
          </p:nvGrpSpPr>
          <p:grpSpPr>
            <a:xfrm>
              <a:off x="533400" y="2892552"/>
              <a:ext cx="8994648" cy="688848"/>
              <a:chOff x="533400" y="1066800"/>
              <a:chExt cx="8994648" cy="688848"/>
            </a:xfrm>
          </p:grpSpPr>
          <p:sp>
            <p:nvSpPr>
              <p:cNvPr id="84"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5"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6"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7"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8"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9"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7" name="Group 100" hidden="1"/>
            <p:cNvGrpSpPr/>
            <p:nvPr userDrawn="1"/>
          </p:nvGrpSpPr>
          <p:grpSpPr>
            <a:xfrm>
              <a:off x="533400" y="2054352"/>
              <a:ext cx="8994648" cy="688848"/>
              <a:chOff x="533400" y="2054352"/>
              <a:chExt cx="8994648" cy="688848"/>
            </a:xfrm>
          </p:grpSpPr>
          <p:sp>
            <p:nvSpPr>
              <p:cNvPr id="78"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9"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0"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1"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2"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3"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a:xfrm>
            <a:off x="530352" y="1474005"/>
            <a:ext cx="8997696" cy="914400"/>
          </a:xfrm>
        </p:spPr>
        <p:txBody>
          <a:bodyPr/>
          <a:lstStyle/>
          <a:p>
            <a:r>
              <a:rPr lang="en-GB" dirty="0" smtClean="0"/>
              <a:t>Global Infrastructure / Developer Universe </a:t>
            </a:r>
            <a:endParaRPr lang="en-GB" dirty="0"/>
          </a:p>
        </p:txBody>
      </p:sp>
      <p:sp>
        <p:nvSpPr>
          <p:cNvPr id="49" name="Section Header" hidden="1"/>
          <p:cNvSpPr txBox="1"/>
          <p:nvPr>
            <p:custDataLst>
              <p:tags r:id="rId3"/>
            </p:custDataLst>
          </p:nvPr>
        </p:nvSpPr>
        <p:spPr>
          <a:xfrm>
            <a:off x="521210" y="850392"/>
            <a:ext cx="193964" cy="169277"/>
          </a:xfrm>
          <a:prstGeom prst="rect">
            <a:avLst/>
          </a:prstGeom>
          <a:noFill/>
        </p:spPr>
        <p:txBody>
          <a:bodyPr wrap="none" lIns="0" tIns="0" rIns="0" bIns="0" rtlCol="0">
            <a:spAutoFit/>
          </a:bodyPr>
          <a:lstStyle/>
          <a:p>
            <a:pPr indent="-305576" defTabSz="1018586">
              <a:spcAft>
                <a:spcPts val="1003"/>
              </a:spcAft>
            </a:pPr>
            <a:r>
              <a:rPr lang="en-GB" sz="1100" dirty="0" smtClean="0">
                <a:solidFill>
                  <a:srgbClr val="000000"/>
                </a:solidFill>
                <a:ea typeface="Cambria Math" pitchFamily="18" charset="0"/>
              </a:rPr>
              <a:t>  – </a:t>
            </a:r>
            <a:endParaRPr lang="en-GB" sz="1100" dirty="0">
              <a:solidFill>
                <a:srgbClr val="000000"/>
              </a:solidFill>
              <a:ea typeface="Cambria Math" pitchFamily="18" charset="0"/>
            </a:endParaRPr>
          </a:p>
        </p:txBody>
      </p:sp>
      <p:sp>
        <p:nvSpPr>
          <p:cNvPr id="51" name="Page Number"/>
          <p:cNvSpPr txBox="1"/>
          <p:nvPr>
            <p:custDataLst>
              <p:tags r:id="rId4"/>
            </p:custDataLst>
          </p:nvPr>
        </p:nvSpPr>
        <p:spPr>
          <a:xfrm>
            <a:off x="9366949" y="7263479"/>
            <a:ext cx="157094" cy="169277"/>
          </a:xfrm>
          <a:prstGeom prst="rect">
            <a:avLst/>
          </a:prstGeom>
          <a:noFill/>
        </p:spPr>
        <p:txBody>
          <a:bodyPr wrap="none" lIns="0" tIns="0" rIns="0" bIns="0" rtlCol="0">
            <a:spAutoFit/>
          </a:bodyPr>
          <a:lstStyle/>
          <a:p>
            <a:pPr indent="-305576" algn="r" defTabSz="1018586">
              <a:spcAft>
                <a:spcPts val="1003"/>
              </a:spcAft>
            </a:pPr>
            <a:r>
              <a:rPr lang="en-GB" sz="1100" dirty="0" smtClean="0">
                <a:solidFill>
                  <a:srgbClr val="000000"/>
                </a:solidFill>
              </a:rPr>
              <a:t>27</a:t>
            </a:r>
            <a:endParaRPr lang="en-GB" sz="1100" dirty="0">
              <a:solidFill>
                <a:srgbClr val="000000"/>
              </a:solidFill>
            </a:endParaRPr>
          </a:p>
        </p:txBody>
      </p:sp>
      <p:sp>
        <p:nvSpPr>
          <p:cNvPr id="52" name="TextBox 51"/>
          <p:cNvSpPr txBox="1"/>
          <p:nvPr/>
        </p:nvSpPr>
        <p:spPr>
          <a:xfrm>
            <a:off x="838202" y="1981202"/>
            <a:ext cx="1389483" cy="348814"/>
          </a:xfrm>
          <a:prstGeom prst="rect">
            <a:avLst/>
          </a:prstGeom>
          <a:noFill/>
        </p:spPr>
        <p:txBody>
          <a:bodyPr wrap="none" lIns="0" tIns="0" rIns="0" bIns="0" rtlCol="0">
            <a:spAutoFit/>
          </a:bodyPr>
          <a:lstStyle/>
          <a:p>
            <a:pPr indent="-274256" defTabSz="1018586"/>
            <a:r>
              <a:rPr lang="en-GB" sz="2200" dirty="0">
                <a:solidFill>
                  <a:srgbClr val="000000"/>
                </a:solidFill>
                <a:latin typeface="Georgia" pitchFamily="18" charset="0"/>
                <a:cs typeface="Arial" pitchFamily="34" charset="0"/>
              </a:rPr>
              <a:t>Developers</a:t>
            </a:r>
          </a:p>
        </p:txBody>
      </p:sp>
      <p:sp>
        <p:nvSpPr>
          <p:cNvPr id="53" name="TextBox 52"/>
          <p:cNvSpPr txBox="1"/>
          <p:nvPr/>
        </p:nvSpPr>
        <p:spPr>
          <a:xfrm>
            <a:off x="4361601" y="1981202"/>
            <a:ext cx="416140" cy="348814"/>
          </a:xfrm>
          <a:prstGeom prst="rect">
            <a:avLst/>
          </a:prstGeom>
          <a:noFill/>
        </p:spPr>
        <p:txBody>
          <a:bodyPr wrap="none" lIns="0" tIns="0" rIns="0" bIns="0" rtlCol="0">
            <a:spAutoFit/>
          </a:bodyPr>
          <a:lstStyle/>
          <a:p>
            <a:pPr indent="-274256" defTabSz="1018586"/>
            <a:r>
              <a:rPr lang="en-GB" sz="2200" dirty="0">
                <a:solidFill>
                  <a:srgbClr val="000000"/>
                </a:solidFill>
                <a:latin typeface="Georgia" pitchFamily="18" charset="0"/>
                <a:cs typeface="Arial" pitchFamily="34" charset="0"/>
              </a:rPr>
              <a:t>101</a:t>
            </a:r>
          </a:p>
        </p:txBody>
      </p:sp>
      <p:sp>
        <p:nvSpPr>
          <p:cNvPr id="54" name="TextBox 53"/>
          <p:cNvSpPr txBox="1"/>
          <p:nvPr/>
        </p:nvSpPr>
        <p:spPr>
          <a:xfrm>
            <a:off x="838200" y="2709448"/>
            <a:ext cx="516648" cy="348814"/>
          </a:xfrm>
          <a:prstGeom prst="rect">
            <a:avLst/>
          </a:prstGeom>
          <a:noFill/>
        </p:spPr>
        <p:txBody>
          <a:bodyPr wrap="none" lIns="0" tIns="0" rIns="0" bIns="0" rtlCol="0">
            <a:spAutoFit/>
          </a:bodyPr>
          <a:lstStyle/>
          <a:p>
            <a:pPr indent="-274256" defTabSz="1018586"/>
            <a:r>
              <a:rPr lang="en-GB" sz="2200" dirty="0">
                <a:solidFill>
                  <a:srgbClr val="000000"/>
                </a:solidFill>
                <a:latin typeface="Georgia" pitchFamily="18" charset="0"/>
                <a:cs typeface="Arial" pitchFamily="34" charset="0"/>
              </a:rPr>
              <a:t>JVC</a:t>
            </a:r>
          </a:p>
        </p:txBody>
      </p:sp>
      <p:sp>
        <p:nvSpPr>
          <p:cNvPr id="55" name="TextBox 54"/>
          <p:cNvSpPr txBox="1"/>
          <p:nvPr/>
        </p:nvSpPr>
        <p:spPr>
          <a:xfrm>
            <a:off x="4411792" y="2709448"/>
            <a:ext cx="282128" cy="348814"/>
          </a:xfrm>
          <a:prstGeom prst="rect">
            <a:avLst/>
          </a:prstGeom>
          <a:noFill/>
        </p:spPr>
        <p:txBody>
          <a:bodyPr wrap="none" lIns="0" tIns="0" rIns="0" bIns="0" rtlCol="0">
            <a:spAutoFit/>
          </a:bodyPr>
          <a:lstStyle/>
          <a:p>
            <a:pPr indent="-274256" defTabSz="1018586"/>
            <a:r>
              <a:rPr lang="en-GB" sz="2200" dirty="0">
                <a:solidFill>
                  <a:srgbClr val="000000"/>
                </a:solidFill>
                <a:latin typeface="Georgia" pitchFamily="18" charset="0"/>
                <a:cs typeface="Arial" pitchFamily="34" charset="0"/>
              </a:rPr>
              <a:t>19</a:t>
            </a:r>
          </a:p>
        </p:txBody>
      </p:sp>
      <p:sp>
        <p:nvSpPr>
          <p:cNvPr id="56" name="TextBox 55"/>
          <p:cNvSpPr txBox="1"/>
          <p:nvPr/>
        </p:nvSpPr>
        <p:spPr>
          <a:xfrm>
            <a:off x="838200" y="3395246"/>
            <a:ext cx="1479412" cy="348814"/>
          </a:xfrm>
          <a:prstGeom prst="rect">
            <a:avLst/>
          </a:prstGeom>
          <a:noFill/>
        </p:spPr>
        <p:txBody>
          <a:bodyPr wrap="none" lIns="0" tIns="0" rIns="0" bIns="0" rtlCol="0">
            <a:spAutoFit/>
          </a:bodyPr>
          <a:lstStyle/>
          <a:p>
            <a:pPr indent="-274256" defTabSz="1018586"/>
            <a:r>
              <a:rPr lang="en-GB" sz="2200" dirty="0">
                <a:solidFill>
                  <a:srgbClr val="000000"/>
                </a:solidFill>
                <a:latin typeface="Georgia" pitchFamily="18" charset="0"/>
                <a:cs typeface="Arial" pitchFamily="34" charset="0"/>
              </a:rPr>
              <a:t>Infra Funds</a:t>
            </a:r>
          </a:p>
        </p:txBody>
      </p:sp>
      <p:sp>
        <p:nvSpPr>
          <p:cNvPr id="57" name="TextBox 56"/>
          <p:cNvSpPr txBox="1"/>
          <p:nvPr/>
        </p:nvSpPr>
        <p:spPr>
          <a:xfrm>
            <a:off x="4358641" y="3395246"/>
            <a:ext cx="423193" cy="348814"/>
          </a:xfrm>
          <a:prstGeom prst="rect">
            <a:avLst/>
          </a:prstGeom>
          <a:noFill/>
        </p:spPr>
        <p:txBody>
          <a:bodyPr wrap="none" lIns="0" tIns="0" rIns="0" bIns="0" rtlCol="0">
            <a:spAutoFit/>
          </a:bodyPr>
          <a:lstStyle/>
          <a:p>
            <a:pPr indent="-274256" defTabSz="1018586"/>
            <a:r>
              <a:rPr lang="en-GB" sz="2200" dirty="0">
                <a:solidFill>
                  <a:srgbClr val="000000"/>
                </a:solidFill>
                <a:latin typeface="Georgia" pitchFamily="18" charset="0"/>
                <a:cs typeface="Arial" pitchFamily="34" charset="0"/>
              </a:rPr>
              <a:t>167</a:t>
            </a:r>
          </a:p>
        </p:txBody>
      </p:sp>
      <p:sp>
        <p:nvSpPr>
          <p:cNvPr id="58" name="TextBox 57"/>
          <p:cNvSpPr txBox="1"/>
          <p:nvPr/>
        </p:nvSpPr>
        <p:spPr>
          <a:xfrm>
            <a:off x="762001" y="4233448"/>
            <a:ext cx="1920238" cy="697627"/>
          </a:xfrm>
          <a:prstGeom prst="rect">
            <a:avLst/>
          </a:prstGeom>
          <a:noFill/>
        </p:spPr>
        <p:txBody>
          <a:bodyPr wrap="none" lIns="0" tIns="0" rIns="0" bIns="0" rtlCol="0">
            <a:spAutoFit/>
          </a:bodyPr>
          <a:lstStyle/>
          <a:p>
            <a:pPr indent="-274256" defTabSz="1018586"/>
            <a:r>
              <a:rPr lang="en-GB" sz="2200" dirty="0">
                <a:solidFill>
                  <a:srgbClr val="000000"/>
                </a:solidFill>
                <a:latin typeface="Georgia" pitchFamily="18" charset="0"/>
                <a:cs typeface="Arial" pitchFamily="34" charset="0"/>
              </a:rPr>
              <a:t>Pension Funds </a:t>
            </a:r>
          </a:p>
          <a:p>
            <a:pPr indent="-274256" defTabSz="1018586"/>
            <a:r>
              <a:rPr lang="en-GB" sz="2200" dirty="0">
                <a:solidFill>
                  <a:srgbClr val="000000"/>
                </a:solidFill>
                <a:latin typeface="Georgia" pitchFamily="18" charset="0"/>
                <a:cs typeface="Arial" pitchFamily="34" charset="0"/>
              </a:rPr>
              <a:t>(Direct)</a:t>
            </a:r>
          </a:p>
        </p:txBody>
      </p:sp>
      <p:sp>
        <p:nvSpPr>
          <p:cNvPr id="59" name="TextBox 58"/>
          <p:cNvSpPr txBox="1"/>
          <p:nvPr/>
        </p:nvSpPr>
        <p:spPr>
          <a:xfrm>
            <a:off x="4448002" y="4233447"/>
            <a:ext cx="329738" cy="348814"/>
          </a:xfrm>
          <a:prstGeom prst="rect">
            <a:avLst/>
          </a:prstGeom>
          <a:noFill/>
        </p:spPr>
        <p:txBody>
          <a:bodyPr wrap="none" lIns="0" tIns="0" rIns="0" bIns="0" rtlCol="0">
            <a:spAutoFit/>
          </a:bodyPr>
          <a:lstStyle/>
          <a:p>
            <a:pPr indent="-274256" defTabSz="1018586"/>
            <a:r>
              <a:rPr lang="en-GB" sz="2200" dirty="0">
                <a:solidFill>
                  <a:srgbClr val="000000"/>
                </a:solidFill>
                <a:latin typeface="Georgia" pitchFamily="18" charset="0"/>
                <a:cs typeface="Arial" pitchFamily="34" charset="0"/>
              </a:rPr>
              <a:t>20</a:t>
            </a:r>
          </a:p>
        </p:txBody>
      </p:sp>
      <p:sp>
        <p:nvSpPr>
          <p:cNvPr id="60" name="TextBox 59"/>
          <p:cNvSpPr txBox="1"/>
          <p:nvPr/>
        </p:nvSpPr>
        <p:spPr>
          <a:xfrm>
            <a:off x="762000" y="5190294"/>
            <a:ext cx="983924" cy="697627"/>
          </a:xfrm>
          <a:prstGeom prst="rect">
            <a:avLst/>
          </a:prstGeom>
          <a:noFill/>
        </p:spPr>
        <p:txBody>
          <a:bodyPr wrap="none" lIns="0" tIns="0" rIns="0" bIns="0" rtlCol="0">
            <a:spAutoFit/>
          </a:bodyPr>
          <a:lstStyle/>
          <a:p>
            <a:pPr indent="-274256" defTabSz="1018586"/>
            <a:r>
              <a:rPr lang="en-GB" sz="2200" dirty="0">
                <a:solidFill>
                  <a:srgbClr val="000000"/>
                </a:solidFill>
                <a:latin typeface="Georgia" pitchFamily="18" charset="0"/>
                <a:cs typeface="Arial" pitchFamily="34" charset="0"/>
              </a:rPr>
              <a:t>SWF </a:t>
            </a:r>
          </a:p>
          <a:p>
            <a:pPr indent="-274256" defTabSz="1018586"/>
            <a:r>
              <a:rPr lang="en-GB" sz="2200" dirty="0">
                <a:solidFill>
                  <a:srgbClr val="000000"/>
                </a:solidFill>
                <a:latin typeface="Georgia" pitchFamily="18" charset="0"/>
                <a:cs typeface="Arial" pitchFamily="34" charset="0"/>
              </a:rPr>
              <a:t>(Direct)</a:t>
            </a:r>
          </a:p>
        </p:txBody>
      </p:sp>
      <p:sp>
        <p:nvSpPr>
          <p:cNvPr id="61" name="TextBox 60"/>
          <p:cNvSpPr txBox="1"/>
          <p:nvPr/>
        </p:nvSpPr>
        <p:spPr>
          <a:xfrm>
            <a:off x="4536985" y="5190292"/>
            <a:ext cx="156935" cy="348814"/>
          </a:xfrm>
          <a:prstGeom prst="rect">
            <a:avLst/>
          </a:prstGeom>
          <a:noFill/>
        </p:spPr>
        <p:txBody>
          <a:bodyPr wrap="none" lIns="0" tIns="0" rIns="0" bIns="0" rtlCol="0">
            <a:spAutoFit/>
          </a:bodyPr>
          <a:lstStyle/>
          <a:p>
            <a:pPr indent="-274256" defTabSz="1018586"/>
            <a:r>
              <a:rPr lang="en-GB" sz="2200" dirty="0">
                <a:solidFill>
                  <a:srgbClr val="000000"/>
                </a:solidFill>
                <a:latin typeface="Georgia" pitchFamily="18" charset="0"/>
                <a:cs typeface="Arial" pitchFamily="34" charset="0"/>
              </a:rPr>
              <a:t>2</a:t>
            </a:r>
          </a:p>
        </p:txBody>
      </p:sp>
      <p:sp>
        <p:nvSpPr>
          <p:cNvPr id="63" name="TextBox 62"/>
          <p:cNvSpPr txBox="1"/>
          <p:nvPr/>
        </p:nvSpPr>
        <p:spPr>
          <a:xfrm>
            <a:off x="762002" y="6104694"/>
            <a:ext cx="689453" cy="348814"/>
          </a:xfrm>
          <a:prstGeom prst="rect">
            <a:avLst/>
          </a:prstGeom>
          <a:noFill/>
        </p:spPr>
        <p:txBody>
          <a:bodyPr wrap="none" lIns="0" tIns="0" rIns="0" bIns="0" rtlCol="0">
            <a:spAutoFit/>
          </a:bodyPr>
          <a:lstStyle/>
          <a:p>
            <a:pPr indent="-274256" defTabSz="1018586"/>
            <a:r>
              <a:rPr lang="en-GB" sz="2200" dirty="0">
                <a:solidFill>
                  <a:srgbClr val="000000"/>
                </a:solidFill>
                <a:latin typeface="Georgia" pitchFamily="18" charset="0"/>
                <a:cs typeface="Arial" pitchFamily="34" charset="0"/>
              </a:rPr>
              <a:t>MLA </a:t>
            </a:r>
          </a:p>
        </p:txBody>
      </p:sp>
      <p:sp>
        <p:nvSpPr>
          <p:cNvPr id="64" name="TextBox 63"/>
          <p:cNvSpPr txBox="1"/>
          <p:nvPr/>
        </p:nvSpPr>
        <p:spPr>
          <a:xfrm>
            <a:off x="3771901" y="6019800"/>
            <a:ext cx="397545" cy="338554"/>
          </a:xfrm>
          <a:prstGeom prst="rect">
            <a:avLst/>
          </a:prstGeom>
          <a:noFill/>
        </p:spPr>
        <p:txBody>
          <a:bodyPr wrap="none" lIns="0" tIns="0" rIns="0" bIns="0" rtlCol="0">
            <a:spAutoFit/>
          </a:bodyPr>
          <a:lstStyle/>
          <a:p>
            <a:pPr indent="-274256" defTabSz="1018586"/>
            <a:r>
              <a:rPr lang="en-GB" sz="2200" dirty="0" smtClean="0">
                <a:solidFill>
                  <a:srgbClr val="000000"/>
                </a:solidFill>
                <a:latin typeface="Georgia" pitchFamily="18" charset="0"/>
                <a:cs typeface="Arial" pitchFamily="34" charset="0"/>
              </a:rPr>
              <a:t> 20</a:t>
            </a:r>
            <a:endParaRPr lang="en-GB" sz="2200" dirty="0">
              <a:solidFill>
                <a:srgbClr val="000000"/>
              </a:solidFill>
              <a:latin typeface="Georgia" pitchFamily="18" charset="0"/>
              <a:cs typeface="Arial" pitchFamily="34" charset="0"/>
            </a:endParaRPr>
          </a:p>
        </p:txBody>
      </p:sp>
      <p:sp>
        <p:nvSpPr>
          <p:cNvPr id="65" name="Section Footer"/>
          <p:cNvSpPr txBox="1"/>
          <p:nvPr>
            <p:custDataLst>
              <p:tags r:id="rId5"/>
            </p:custDataLst>
          </p:nvPr>
        </p:nvSpPr>
        <p:spPr>
          <a:xfrm>
            <a:off x="531977" y="7094069"/>
            <a:ext cx="4623060" cy="169277"/>
          </a:xfrm>
          <a:prstGeom prst="rect">
            <a:avLst/>
          </a:prstGeom>
          <a:noFill/>
        </p:spPr>
        <p:txBody>
          <a:bodyPr wrap="none" lIns="0" tIns="0" rIns="0" bIns="0" rtlCol="0">
            <a:spAutoFit/>
          </a:bodyPr>
          <a:lstStyle/>
          <a:p>
            <a:pPr indent="-305647" algn="l">
              <a:spcAft>
                <a:spcPts val="1003"/>
              </a:spcAft>
            </a:pPr>
            <a:r>
              <a:rPr lang="en-GB" sz="1100" noProof="1" smtClean="0">
                <a:latin typeface="+mn-lt"/>
              </a:rPr>
              <a:t>Maritime Logistics Financing in India • Unlocking Coastal Potential in India</a:t>
            </a:r>
            <a:endParaRPr lang="en-GB" sz="1100" noProof="1" smtClean="0">
              <a:latin typeface="+mn-lt"/>
            </a:endParaRPr>
          </a:p>
        </p:txBody>
      </p:sp>
      <p:sp>
        <p:nvSpPr>
          <p:cNvPr id="66" name="Title 1"/>
          <p:cNvSpPr txBox="1">
            <a:spLocks/>
          </p:cNvSpPr>
          <p:nvPr/>
        </p:nvSpPr>
        <p:spPr>
          <a:xfrm>
            <a:off x="535815" y="1005825"/>
            <a:ext cx="8997696" cy="914400"/>
          </a:xfrm>
          <a:prstGeom prst="rect">
            <a:avLst/>
          </a:prstGeom>
        </p:spPr>
        <p:txBody>
          <a:bodyPr vert="horz" lIns="0" tIns="0" rIns="0" bIns="0" rtlCol="0" anchor="t" anchorCtr="0">
            <a:noAutofit/>
          </a:bodyPr>
          <a:lstStyle>
            <a:lvl1pPr algn="l" defTabSz="1018824" rtl="0" eaLnBrk="1" latinLnBrk="0" hangingPunct="1">
              <a:lnSpc>
                <a:spcPct val="100000"/>
              </a:lnSpc>
              <a:spcBef>
                <a:spcPct val="0"/>
              </a:spcBef>
              <a:buNone/>
              <a:defRPr sz="2400" b="1" i="1" kern="1200" baseline="0">
                <a:solidFill>
                  <a:schemeClr val="tx1"/>
                </a:solidFill>
                <a:latin typeface="+mj-lt"/>
                <a:ea typeface="+mj-ea"/>
                <a:cs typeface="+mj-cs"/>
              </a:defRPr>
            </a:lvl1pPr>
          </a:lstStyle>
          <a:p>
            <a:r>
              <a:rPr lang="en-GB" dirty="0" smtClean="0"/>
              <a:t>What Next ? </a:t>
            </a:r>
            <a:endParaRPr lang="en-GB" dirty="0"/>
          </a:p>
        </p:txBody>
      </p:sp>
      <p:sp>
        <p:nvSpPr>
          <p:cNvPr id="67" name="Title 1"/>
          <p:cNvSpPr txBox="1">
            <a:spLocks/>
          </p:cNvSpPr>
          <p:nvPr/>
        </p:nvSpPr>
        <p:spPr>
          <a:xfrm>
            <a:off x="5106010" y="2050080"/>
            <a:ext cx="4875580" cy="914400"/>
          </a:xfrm>
          <a:prstGeom prst="rect">
            <a:avLst/>
          </a:prstGeom>
        </p:spPr>
        <p:txBody>
          <a:bodyPr vert="horz" lIns="0" tIns="0" rIns="0" bIns="0" rtlCol="0" anchor="t" anchorCtr="0">
            <a:noAutofit/>
          </a:bodyPr>
          <a:lstStyle>
            <a:lvl1pPr algn="l" defTabSz="1018824" rtl="0" eaLnBrk="1" latinLnBrk="0" hangingPunct="1">
              <a:lnSpc>
                <a:spcPct val="100000"/>
              </a:lnSpc>
              <a:spcBef>
                <a:spcPct val="0"/>
              </a:spcBef>
              <a:buNone/>
              <a:defRPr sz="2400" b="1" i="1" kern="1200" baseline="0">
                <a:solidFill>
                  <a:schemeClr val="tx1"/>
                </a:solidFill>
                <a:latin typeface="+mj-lt"/>
                <a:ea typeface="+mj-ea"/>
                <a:cs typeface="+mj-cs"/>
              </a:defRPr>
            </a:lvl1pPr>
          </a:lstStyle>
          <a:p>
            <a:r>
              <a:rPr lang="en-GB" sz="3600" dirty="0" smtClean="0"/>
              <a:t>OECD like predictability </a:t>
            </a:r>
          </a:p>
          <a:p>
            <a:endParaRPr lang="en-GB" sz="3600" dirty="0"/>
          </a:p>
          <a:p>
            <a:r>
              <a:rPr lang="en-GB" sz="3600" dirty="0" smtClean="0"/>
              <a:t>Easier ECB </a:t>
            </a:r>
          </a:p>
          <a:p>
            <a:endParaRPr lang="en-GB" sz="3600" dirty="0"/>
          </a:p>
          <a:p>
            <a:r>
              <a:rPr lang="en-GB" sz="3600" dirty="0" smtClean="0"/>
              <a:t>Easier Extraction</a:t>
            </a:r>
          </a:p>
          <a:p>
            <a:endParaRPr lang="en-GB" sz="3600" dirty="0"/>
          </a:p>
          <a:p>
            <a:r>
              <a:rPr lang="en-GB" sz="3600" dirty="0" smtClean="0"/>
              <a:t>Superior Execution Control  </a:t>
            </a:r>
            <a:endParaRPr lang="en-GB" sz="3600" dirty="0"/>
          </a:p>
        </p:txBody>
      </p:sp>
    </p:spTree>
    <p:custDataLst>
      <p:tags r:id="rId1"/>
    </p:custDataLst>
    <p:extLst>
      <p:ext uri="{BB962C8B-B14F-4D97-AF65-F5344CB8AC3E}">
        <p14:creationId xmlns:p14="http://schemas.microsoft.com/office/powerpoint/2010/main" val="2419651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id" hidden="1"/>
          <p:cNvGrpSpPr/>
          <p:nvPr>
            <p:custDataLst>
              <p:tags r:id="rId2"/>
            </p:custDataLst>
          </p:nvPr>
        </p:nvGrpSpPr>
        <p:grpSpPr>
          <a:xfrm>
            <a:off x="530351" y="612648"/>
            <a:ext cx="8997696" cy="6848856"/>
            <a:chOff x="530352" y="612648"/>
            <a:chExt cx="8997696" cy="6848856"/>
          </a:xfrm>
        </p:grpSpPr>
        <p:grpSp>
          <p:nvGrpSpPr>
            <p:cNvPr id="3" name="Group 107" hidden="1"/>
            <p:cNvGrpSpPr/>
            <p:nvPr/>
          </p:nvGrpSpPr>
          <p:grpSpPr>
            <a:xfrm>
              <a:off x="530352" y="7159752"/>
              <a:ext cx="8997696" cy="301752"/>
              <a:chOff x="530352" y="7159752"/>
              <a:chExt cx="8997696" cy="301752"/>
            </a:xfrm>
          </p:grpSpPr>
          <p:sp>
            <p:nvSpPr>
              <p:cNvPr id="5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4" name="Group 106" hidden="1"/>
            <p:cNvGrpSpPr/>
            <p:nvPr/>
          </p:nvGrpSpPr>
          <p:grpSpPr>
            <a:xfrm>
              <a:off x="530352" y="1066800"/>
              <a:ext cx="8997696" cy="835152"/>
              <a:chOff x="530352" y="1066800"/>
              <a:chExt cx="8997696" cy="835152"/>
            </a:xfrm>
          </p:grpSpPr>
          <p:sp>
            <p:nvSpPr>
              <p:cNvPr id="48" name="Title block" hidden="1"/>
              <p:cNvSpPr>
                <a:spLocks noChangeArrowheads="1"/>
              </p:cNvSpPr>
              <p:nvPr/>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4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 name="Group 600" hidden="1"/>
            <p:cNvGrpSpPr/>
            <p:nvPr/>
          </p:nvGrpSpPr>
          <p:grpSpPr>
            <a:xfrm>
              <a:off x="533400" y="6245352"/>
              <a:ext cx="8994648" cy="688848"/>
              <a:chOff x="533400" y="6013704"/>
              <a:chExt cx="8994648" cy="688848"/>
            </a:xfrm>
          </p:grpSpPr>
          <p:sp>
            <p:nvSpPr>
              <p:cNvPr id="42" name="Content block 606" hidden="1"/>
              <p:cNvSpPr>
                <a:spLocks noChangeArrowheads="1"/>
              </p:cNvSpPr>
              <p:nvPr/>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3" name="Content block 605" hidden="1"/>
              <p:cNvSpPr>
                <a:spLocks noChangeArrowheads="1"/>
              </p:cNvSpPr>
              <p:nvPr/>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7" name="Group 500" hidden="1"/>
            <p:cNvGrpSpPr/>
            <p:nvPr/>
          </p:nvGrpSpPr>
          <p:grpSpPr>
            <a:xfrm>
              <a:off x="533400" y="5407152"/>
              <a:ext cx="8994648" cy="688848"/>
              <a:chOff x="533400" y="5026152"/>
              <a:chExt cx="8994648" cy="688848"/>
            </a:xfrm>
          </p:grpSpPr>
          <p:sp>
            <p:nvSpPr>
              <p:cNvPr id="36" name="Content block 506" hidden="1"/>
              <p:cNvSpPr>
                <a:spLocks noChangeArrowheads="1"/>
              </p:cNvSpPr>
              <p:nvPr/>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7" name="Content block 505" hidden="1"/>
              <p:cNvSpPr>
                <a:spLocks noChangeArrowheads="1"/>
              </p:cNvSpPr>
              <p:nvPr/>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400" hidden="1"/>
            <p:cNvGrpSpPr/>
            <p:nvPr/>
          </p:nvGrpSpPr>
          <p:grpSpPr>
            <a:xfrm>
              <a:off x="533400" y="4568952"/>
              <a:ext cx="8994648" cy="688848"/>
              <a:chOff x="533400" y="4038600"/>
              <a:chExt cx="8994648" cy="688848"/>
            </a:xfrm>
          </p:grpSpPr>
          <p:sp>
            <p:nvSpPr>
              <p:cNvPr id="30" name="Content block 406" hidden="1"/>
              <p:cNvSpPr>
                <a:spLocks noChangeArrowheads="1"/>
              </p:cNvSpPr>
              <p:nvPr/>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1" name="Content block 405" hidden="1"/>
              <p:cNvSpPr>
                <a:spLocks noChangeArrowheads="1"/>
              </p:cNvSpPr>
              <p:nvPr/>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300" hidden="1"/>
            <p:cNvGrpSpPr/>
            <p:nvPr/>
          </p:nvGrpSpPr>
          <p:grpSpPr>
            <a:xfrm>
              <a:off x="533400" y="3730752"/>
              <a:ext cx="8994648" cy="688848"/>
              <a:chOff x="533400" y="3041904"/>
              <a:chExt cx="8994648" cy="688848"/>
            </a:xfrm>
          </p:grpSpPr>
          <p:sp>
            <p:nvSpPr>
              <p:cNvPr id="24" name="Content block 306" hidden="1"/>
              <p:cNvSpPr>
                <a:spLocks noChangeArrowheads="1"/>
              </p:cNvSpPr>
              <p:nvPr/>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5" name="Content block 305" hidden="1"/>
              <p:cNvSpPr>
                <a:spLocks noChangeArrowheads="1"/>
              </p:cNvSpPr>
              <p:nvPr/>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200" hidden="1"/>
            <p:cNvGrpSpPr/>
            <p:nvPr/>
          </p:nvGrpSpPr>
          <p:grpSpPr>
            <a:xfrm>
              <a:off x="533400" y="2892552"/>
              <a:ext cx="8994648" cy="688848"/>
              <a:chOff x="533400" y="1066800"/>
              <a:chExt cx="8994648" cy="688848"/>
            </a:xfrm>
          </p:grpSpPr>
          <p:sp>
            <p:nvSpPr>
              <p:cNvPr id="18" name="Content block 206" hidden="1"/>
              <p:cNvSpPr>
                <a:spLocks noChangeArrowheads="1"/>
              </p:cNvSpPr>
              <p:nvPr/>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9" name="Content block 205" hidden="1"/>
              <p:cNvSpPr>
                <a:spLocks noChangeArrowheads="1"/>
              </p:cNvSpPr>
              <p:nvPr/>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100" hidden="1"/>
            <p:cNvGrpSpPr/>
            <p:nvPr/>
          </p:nvGrpSpPr>
          <p:grpSpPr>
            <a:xfrm>
              <a:off x="533400" y="2054352"/>
              <a:ext cx="8994648" cy="688848"/>
              <a:chOff x="533400" y="2054352"/>
              <a:chExt cx="8994648" cy="688848"/>
            </a:xfrm>
          </p:grpSpPr>
          <p:sp>
            <p:nvSpPr>
              <p:cNvPr id="12" name="Content block 106" hidden="1"/>
              <p:cNvSpPr>
                <a:spLocks noChangeArrowheads="1"/>
              </p:cNvSpPr>
              <p:nvPr/>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3" name="Content block 105" hidden="1"/>
              <p:cNvSpPr>
                <a:spLocks noChangeArrowheads="1"/>
              </p:cNvSpPr>
              <p:nvPr/>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grpSp>
        <p:nvGrpSpPr>
          <p:cNvPr id="55" name="Logo with Panels"/>
          <p:cNvGrpSpPr/>
          <p:nvPr>
            <p:custDataLst>
              <p:tags r:id="rId3"/>
            </p:custDataLst>
          </p:nvPr>
        </p:nvGrpSpPr>
        <p:grpSpPr>
          <a:xfrm>
            <a:off x="529200" y="5730473"/>
            <a:ext cx="1217986" cy="925197"/>
            <a:chOff x="3835013" y="2828854"/>
            <a:chExt cx="1217986" cy="925197"/>
          </a:xfrm>
        </p:grpSpPr>
        <p:grpSp>
          <p:nvGrpSpPr>
            <p:cNvPr id="56" name="Logo Panels"/>
            <p:cNvGrpSpPr/>
            <p:nvPr/>
          </p:nvGrpSpPr>
          <p:grpSpPr>
            <a:xfrm>
              <a:off x="4609614" y="2828854"/>
              <a:ext cx="443385" cy="397546"/>
              <a:chOff x="4609614" y="2828854"/>
              <a:chExt cx="443385" cy="397546"/>
            </a:xfrm>
          </p:grpSpPr>
          <p:sp>
            <p:nvSpPr>
              <p:cNvPr id="77" name="Rectangle 1"/>
              <p:cNvSpPr>
                <a:spLocks noChangeArrowheads="1"/>
              </p:cNvSpPr>
              <p:nvPr/>
            </p:nvSpPr>
            <p:spPr bwMode="gray">
              <a:xfrm>
                <a:off x="4609614" y="3112483"/>
                <a:ext cx="443385" cy="113916"/>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78" name="Rectangle 2"/>
              <p:cNvSpPr>
                <a:spLocks noChangeArrowheads="1"/>
              </p:cNvSpPr>
              <p:nvPr/>
            </p:nvSpPr>
            <p:spPr bwMode="gray">
              <a:xfrm>
                <a:off x="4609618" y="2873556"/>
                <a:ext cx="269567" cy="35284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79" name="Rectangle 3"/>
              <p:cNvSpPr>
                <a:spLocks noChangeArrowheads="1"/>
              </p:cNvSpPr>
              <p:nvPr/>
            </p:nvSpPr>
            <p:spPr bwMode="gray">
              <a:xfrm>
                <a:off x="4609618" y="2828854"/>
                <a:ext cx="224319" cy="397545"/>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80" name="Rectangle 4"/>
              <p:cNvSpPr>
                <a:spLocks noChangeArrowheads="1"/>
              </p:cNvSpPr>
              <p:nvPr/>
            </p:nvSpPr>
            <p:spPr bwMode="gray">
              <a:xfrm>
                <a:off x="4609617" y="2873555"/>
                <a:ext cx="224319" cy="35284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81" name="Rectangle 5"/>
              <p:cNvSpPr>
                <a:spLocks noChangeArrowheads="1"/>
              </p:cNvSpPr>
              <p:nvPr/>
            </p:nvSpPr>
            <p:spPr bwMode="gray">
              <a:xfrm>
                <a:off x="4609615" y="2944211"/>
                <a:ext cx="383843" cy="282188"/>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82" name="Rectangle 6"/>
              <p:cNvSpPr>
                <a:spLocks noChangeArrowheads="1"/>
              </p:cNvSpPr>
              <p:nvPr/>
            </p:nvSpPr>
            <p:spPr bwMode="gray">
              <a:xfrm>
                <a:off x="4609616" y="3112483"/>
                <a:ext cx="383842" cy="113916"/>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83" name="Rectangle 7"/>
              <p:cNvSpPr>
                <a:spLocks noChangeArrowheads="1"/>
              </p:cNvSpPr>
              <p:nvPr/>
            </p:nvSpPr>
            <p:spPr bwMode="gray">
              <a:xfrm>
                <a:off x="4609616" y="2944211"/>
                <a:ext cx="269570" cy="282188"/>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84" name="Rectangle 8"/>
              <p:cNvSpPr>
                <a:spLocks noChangeArrowheads="1"/>
              </p:cNvSpPr>
              <p:nvPr/>
            </p:nvSpPr>
            <p:spPr bwMode="gray">
              <a:xfrm>
                <a:off x="4609616" y="3112483"/>
                <a:ext cx="269569" cy="113916"/>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85" name="Rectangle 9"/>
              <p:cNvSpPr>
                <a:spLocks/>
              </p:cNvSpPr>
              <p:nvPr/>
            </p:nvSpPr>
            <p:spPr bwMode="gray">
              <a:xfrm>
                <a:off x="4609616" y="2944211"/>
                <a:ext cx="224321" cy="282188"/>
              </a:xfrm>
              <a:prstGeom prst="rect">
                <a:avLst/>
              </a:pr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86" name="Rectangle 10"/>
              <p:cNvSpPr>
                <a:spLocks noChangeArrowheads="1"/>
              </p:cNvSpPr>
              <p:nvPr/>
            </p:nvSpPr>
            <p:spPr bwMode="gray">
              <a:xfrm>
                <a:off x="4609617" y="3112483"/>
                <a:ext cx="224320" cy="113916"/>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87" name="Rectangle 11"/>
              <p:cNvSpPr>
                <a:spLocks noChangeArrowheads="1"/>
              </p:cNvSpPr>
              <p:nvPr/>
            </p:nvSpPr>
            <p:spPr bwMode="gray">
              <a:xfrm>
                <a:off x="4609617" y="3052823"/>
                <a:ext cx="141027" cy="173576"/>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88" name="Rectangle 12"/>
              <p:cNvSpPr>
                <a:spLocks noChangeArrowheads="1"/>
              </p:cNvSpPr>
              <p:nvPr/>
            </p:nvSpPr>
            <p:spPr bwMode="gray">
              <a:xfrm>
                <a:off x="4609617" y="3112483"/>
                <a:ext cx="141027" cy="113916"/>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grpSp>
        <p:grpSp>
          <p:nvGrpSpPr>
            <p:cNvPr id="57" name="Logo"/>
            <p:cNvGrpSpPr/>
            <p:nvPr/>
          </p:nvGrpSpPr>
          <p:grpSpPr>
            <a:xfrm>
              <a:off x="3835013" y="3226397"/>
              <a:ext cx="905256" cy="527654"/>
              <a:chOff x="3835013" y="3226397"/>
              <a:chExt cx="905256" cy="527654"/>
            </a:xfrm>
          </p:grpSpPr>
          <p:sp>
            <p:nvSpPr>
              <p:cNvPr id="75" name="Rectangle 0"/>
              <p:cNvSpPr>
                <a:spLocks noChangeArrowheads="1"/>
              </p:cNvSpPr>
              <p:nvPr/>
            </p:nvSpPr>
            <p:spPr bwMode="black">
              <a:xfrm>
                <a:off x="4381013" y="3226397"/>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sp>
            <p:nvSpPr>
              <p:cNvPr id="76" name="Freeform 75"/>
              <p:cNvSpPr>
                <a:spLocks noEditPoints="1"/>
              </p:cNvSpPr>
              <p:nvPr/>
            </p:nvSpPr>
            <p:spPr bwMode="black">
              <a:xfrm>
                <a:off x="3835013" y="3412840"/>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1">
                  <a:ln>
                    <a:noFill/>
                  </a:ln>
                  <a:solidFill>
                    <a:srgbClr val="000000"/>
                  </a:solidFill>
                  <a:effectLst/>
                  <a:uLnTx/>
                  <a:uFillTx/>
                  <a:latin typeface="Arial"/>
                  <a:ea typeface="+mn-ea"/>
                  <a:cs typeface="+mn-cs"/>
                </a:endParaRPr>
              </a:p>
            </p:txBody>
          </p:sp>
        </p:grpSp>
      </p:grpSp>
      <p:sp>
        <p:nvSpPr>
          <p:cNvPr id="74" name="Text Placeholder 2"/>
          <p:cNvSpPr>
            <a:spLocks noGrp="1"/>
          </p:cNvSpPr>
          <p:nvPr/>
        </p:nvSpPr>
        <p:spPr>
          <a:xfrm>
            <a:off x="529200" y="6999839"/>
            <a:ext cx="5945430" cy="461665"/>
          </a:xfrm>
          <a:prstGeom prst="rect">
            <a:avLst/>
          </a:prstGeom>
          <a:ln>
            <a:noFill/>
          </a:ln>
        </p:spPr>
        <p:txBody>
          <a:bodyPr vert="horz" lIns="0" tIns="0" rIns="0" bIns="0" rtlCol="0" anchor="b" anchorCtr="0">
            <a:spAutoFit/>
          </a:bodyPr>
          <a:lstStyle>
            <a:lvl1pPr marL="0" marR="0" indent="0" algn="l" defTabSz="1019175" rtl="0" eaLnBrk="1" fontAlgn="base" latinLnBrk="0" hangingPunct="1">
              <a:lnSpc>
                <a:spcPct val="100000"/>
              </a:lnSpc>
              <a:spcBef>
                <a:spcPts val="0"/>
              </a:spcBef>
              <a:spcAft>
                <a:spcPts val="60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60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68000" marR="0" indent="-230400" algn="l" defTabSz="1019175" rtl="0" eaLnBrk="1" fontAlgn="base" latinLnBrk="0" hangingPunct="1">
              <a:lnSpc>
                <a:spcPct val="100000"/>
              </a:lnSpc>
              <a:spcBef>
                <a:spcPts val="0"/>
              </a:spcBef>
              <a:spcAft>
                <a:spcPts val="60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94800" marR="0" indent="-230400" algn="l" defTabSz="1019175" rtl="0" eaLnBrk="1" fontAlgn="base" latinLnBrk="0" hangingPunct="1">
              <a:lnSpc>
                <a:spcPct val="100000"/>
              </a:lnSpc>
              <a:spcBef>
                <a:spcPts val="0"/>
              </a:spcBef>
              <a:spcAft>
                <a:spcPts val="60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60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4000" indent="-230400"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68000"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94800"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r>
              <a:rPr lang="en-GB" sz="1000" dirty="0" smtClean="0">
                <a:latin typeface="+mn-lt"/>
              </a:rPr>
              <a:t>© 2016 </a:t>
            </a:r>
            <a:r>
              <a:rPr lang="en-GB" sz="1000" dirty="0" err="1" smtClean="0">
                <a:latin typeface="+mn-lt"/>
              </a:rPr>
              <a:t>PwCPL</a:t>
            </a:r>
            <a:r>
              <a:rPr lang="en-GB" sz="1000" dirty="0" smtClean="0">
                <a:latin typeface="+mn-lt"/>
              </a:rPr>
              <a:t>. All rights reserved. PwC refers to the Indian member firm, and may sometimes refer to the PwC network. Each member firm is a separate legal entity. Please see http://www.pwc.com/structure for further details.</a:t>
            </a:r>
            <a:endParaRPr lang="en-GB" sz="1000" dirty="0">
              <a:latin typeface="+mn-lt"/>
            </a:endParaRPr>
          </a:p>
        </p:txBody>
      </p:sp>
      <p:sp>
        <p:nvSpPr>
          <p:cNvPr id="53" name="TextBox 52"/>
          <p:cNvSpPr txBox="1"/>
          <p:nvPr/>
        </p:nvSpPr>
        <p:spPr>
          <a:xfrm>
            <a:off x="685800" y="841248"/>
            <a:ext cx="5257800" cy="615553"/>
          </a:xfrm>
          <a:prstGeom prst="rect">
            <a:avLst/>
          </a:prstGeom>
          <a:noFill/>
          <a:ln>
            <a:noFill/>
          </a:ln>
        </p:spPr>
        <p:txBody>
          <a:bodyPr wrap="square" lIns="0" tIns="0" rIns="0" bIns="0" rtlCol="0">
            <a:spAutoFit/>
          </a:bodyPr>
          <a:lstStyle/>
          <a:p>
            <a:r>
              <a:rPr lang="en-GB" sz="4000" b="1" i="1" noProof="0" dirty="0" smtClean="0">
                <a:solidFill>
                  <a:schemeClr val="tx2"/>
                </a:solidFill>
                <a:latin typeface="Georgia" pitchFamily="18" charset="0"/>
                <a:cs typeface="Arial" pitchFamily="34" charset="0"/>
              </a:rPr>
              <a:t>Thank You</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sz="2000" dirty="0"/>
              <a:t>Demand for </a:t>
            </a:r>
            <a:r>
              <a:rPr lang="en-GB" sz="2000" dirty="0" smtClean="0"/>
              <a:t>imported coal </a:t>
            </a:r>
            <a:r>
              <a:rPr lang="en-GB" sz="2000" dirty="0"/>
              <a:t>rising </a:t>
            </a:r>
            <a:r>
              <a:rPr lang="en-GB" sz="2000" dirty="0" smtClean="0"/>
              <a:t>steadily, which provides an opportunity for coal movement through sea</a:t>
            </a:r>
            <a:endParaRPr lang="en-GB" sz="2000" dirty="0"/>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18</a:t>
            </a:r>
            <a:endParaRPr lang="en-GB" sz="1100" noProof="1" smtClean="0"/>
          </a:p>
        </p:txBody>
      </p:sp>
      <p:graphicFrame>
        <p:nvGraphicFramePr>
          <p:cNvPr id="73" name="Chart 72"/>
          <p:cNvGraphicFramePr/>
          <p:nvPr>
            <p:extLst/>
          </p:nvPr>
        </p:nvGraphicFramePr>
        <p:xfrm>
          <a:off x="236741" y="1676400"/>
          <a:ext cx="2330467" cy="1963085"/>
        </p:xfrm>
        <a:graphic>
          <a:graphicData uri="http://schemas.openxmlformats.org/drawingml/2006/chart">
            <c:chart xmlns:c="http://schemas.openxmlformats.org/drawingml/2006/chart" xmlns:r="http://schemas.openxmlformats.org/officeDocument/2006/relationships" r:id="rId6"/>
          </a:graphicData>
        </a:graphic>
      </p:graphicFrame>
      <p:sp>
        <p:nvSpPr>
          <p:cNvPr id="74" name="Rectangle 73"/>
          <p:cNvSpPr/>
          <p:nvPr/>
        </p:nvSpPr>
        <p:spPr>
          <a:xfrm>
            <a:off x="236741" y="3717471"/>
            <a:ext cx="4892928" cy="463596"/>
          </a:xfrm>
          <a:prstGeom prst="rect">
            <a:avLst/>
          </a:prstGeom>
          <a:solidFill>
            <a:srgbClr val="DC6900">
              <a:alpha val="19000"/>
            </a:srgbClr>
          </a:solidFill>
          <a:ln w="3175">
            <a:solidFill>
              <a:srgbClr val="A32020">
                <a:alpha val="60000"/>
              </a:srgbClr>
            </a:solid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A32020"/>
                </a:solidFill>
                <a:effectLst/>
                <a:uLnTx/>
                <a:uFillTx/>
                <a:latin typeface="Georgia"/>
              </a:rPr>
              <a:t>India is the world’s third largest energy consumer, and its energy use is projected to grow at a rapid pace supported by economic development, urbanization, improved electricity access and an expanding manufacturing base</a:t>
            </a:r>
          </a:p>
        </p:txBody>
      </p:sp>
      <p:sp>
        <p:nvSpPr>
          <p:cNvPr id="75" name="Rectangle 74"/>
          <p:cNvSpPr/>
          <p:nvPr/>
        </p:nvSpPr>
        <p:spPr>
          <a:xfrm>
            <a:off x="5220405" y="3727404"/>
            <a:ext cx="4533195" cy="463596"/>
          </a:xfrm>
          <a:prstGeom prst="rect">
            <a:avLst/>
          </a:prstGeom>
          <a:solidFill>
            <a:srgbClr val="DC6900">
              <a:alpha val="19000"/>
            </a:srgbClr>
          </a:solidFill>
          <a:ln w="3175">
            <a:solidFill>
              <a:srgbClr val="A32020">
                <a:alpha val="60000"/>
              </a:srgbClr>
            </a:solid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A32020"/>
                </a:solidFill>
                <a:effectLst/>
                <a:uLnTx/>
                <a:uFillTx/>
                <a:latin typeface="Georgia"/>
              </a:rPr>
              <a:t>According to the Ministry of Coal, although India has adequate coal reserves (over 300 billion tonnes), actual production falls short of consumption demand and the gap is met through imports</a:t>
            </a:r>
          </a:p>
        </p:txBody>
      </p:sp>
      <p:grpSp>
        <p:nvGrpSpPr>
          <p:cNvPr id="76" name="Group 75"/>
          <p:cNvGrpSpPr/>
          <p:nvPr/>
        </p:nvGrpSpPr>
        <p:grpSpPr>
          <a:xfrm>
            <a:off x="2472855" y="1718329"/>
            <a:ext cx="2861145" cy="1968896"/>
            <a:chOff x="2298247" y="1529548"/>
            <a:chExt cx="2861145" cy="1968896"/>
          </a:xfrm>
        </p:grpSpPr>
        <p:grpSp>
          <p:nvGrpSpPr>
            <p:cNvPr id="77" name="Group 76"/>
            <p:cNvGrpSpPr/>
            <p:nvPr/>
          </p:nvGrpSpPr>
          <p:grpSpPr>
            <a:xfrm>
              <a:off x="2312650" y="1529548"/>
              <a:ext cx="2846742" cy="1968896"/>
              <a:chOff x="546143" y="4454522"/>
              <a:chExt cx="2846742" cy="1968896"/>
            </a:xfrm>
          </p:grpSpPr>
          <p:graphicFrame>
            <p:nvGraphicFramePr>
              <p:cNvPr id="79" name="Chart 78"/>
              <p:cNvGraphicFramePr/>
              <p:nvPr>
                <p:extLst/>
              </p:nvPr>
            </p:nvGraphicFramePr>
            <p:xfrm>
              <a:off x="630773" y="4454522"/>
              <a:ext cx="2762112" cy="1959616"/>
            </p:xfrm>
            <a:graphic>
              <a:graphicData uri="http://schemas.openxmlformats.org/drawingml/2006/chart">
                <c:chart xmlns:c="http://schemas.openxmlformats.org/drawingml/2006/chart" xmlns:r="http://schemas.openxmlformats.org/officeDocument/2006/relationships" r:id="rId7"/>
              </a:graphicData>
            </a:graphic>
          </p:graphicFrame>
          <p:sp>
            <p:nvSpPr>
              <p:cNvPr id="80" name="TextBox 79"/>
              <p:cNvSpPr txBox="1"/>
              <p:nvPr/>
            </p:nvSpPr>
            <p:spPr>
              <a:xfrm>
                <a:off x="546143" y="6300307"/>
                <a:ext cx="2733147" cy="123111"/>
              </a:xfrm>
              <a:prstGeom prst="rect">
                <a:avLst/>
              </a:prstGeom>
              <a:no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smtClean="0">
                    <a:ln>
                      <a:noFill/>
                    </a:ln>
                    <a:solidFill>
                      <a:srgbClr val="000000"/>
                    </a:solidFill>
                    <a:effectLst/>
                    <a:uLnTx/>
                    <a:uFillTx/>
                    <a:latin typeface="Georgia" pitchFamily="18" charset="0"/>
                    <a:cs typeface="Arial" pitchFamily="34" charset="0"/>
                  </a:rPr>
                  <a:t>Source: </a:t>
                </a:r>
                <a:r>
                  <a:rPr kumimoji="0" lang="en-GB" sz="800" b="0" i="1" u="none" strike="noStrike" kern="0" cap="none" spc="0" normalizeH="0" baseline="0" noProof="0" dirty="0" err="1" smtClean="0">
                    <a:ln>
                      <a:noFill/>
                    </a:ln>
                    <a:solidFill>
                      <a:srgbClr val="000000"/>
                    </a:solidFill>
                    <a:effectLst/>
                    <a:uLnTx/>
                    <a:uFillTx/>
                    <a:latin typeface="Georgia" pitchFamily="18" charset="0"/>
                    <a:cs typeface="Arial" pitchFamily="34" charset="0"/>
                  </a:rPr>
                  <a:t>Enerdata</a:t>
                </a:r>
                <a:r>
                  <a:rPr kumimoji="0" lang="en-GB" sz="800" b="0" i="1" u="none" strike="noStrike" kern="0" cap="none" spc="0" normalizeH="0" baseline="0" noProof="0" dirty="0" smtClean="0">
                    <a:ln>
                      <a:noFill/>
                    </a:ln>
                    <a:solidFill>
                      <a:srgbClr val="000000"/>
                    </a:solidFill>
                    <a:effectLst/>
                    <a:uLnTx/>
                    <a:uFillTx/>
                    <a:latin typeface="Georgia" pitchFamily="18" charset="0"/>
                    <a:cs typeface="Arial" pitchFamily="34" charset="0"/>
                  </a:rPr>
                  <a:t>, 2015</a:t>
                </a:r>
              </a:p>
            </p:txBody>
          </p:sp>
        </p:grpSp>
        <p:sp>
          <p:nvSpPr>
            <p:cNvPr id="78" name="Rectangle 77"/>
            <p:cNvSpPr/>
            <p:nvPr/>
          </p:nvSpPr>
          <p:spPr>
            <a:xfrm rot="16200000">
              <a:off x="2183743" y="2176029"/>
              <a:ext cx="384048" cy="155039"/>
            </a:xfrm>
            <a:prstGeom prst="rect">
              <a:avLst/>
            </a:prstGeom>
            <a:solidFill>
              <a:srgbClr val="FFFFFF"/>
            </a:solidFill>
            <a:ln w="6350">
              <a:no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000000"/>
                  </a:solidFill>
                  <a:effectLst/>
                  <a:uLnTx/>
                  <a:uFillTx/>
                  <a:latin typeface="Georgia"/>
                </a:rPr>
                <a:t>GW</a:t>
              </a:r>
            </a:p>
          </p:txBody>
        </p:sp>
      </p:grpSp>
      <p:grpSp>
        <p:nvGrpSpPr>
          <p:cNvPr id="81" name="Group 80"/>
          <p:cNvGrpSpPr/>
          <p:nvPr/>
        </p:nvGrpSpPr>
        <p:grpSpPr>
          <a:xfrm>
            <a:off x="5394733" y="1693681"/>
            <a:ext cx="4273187" cy="1978013"/>
            <a:chOff x="5318533" y="1504900"/>
            <a:chExt cx="4273187" cy="1978013"/>
          </a:xfrm>
        </p:grpSpPr>
        <p:grpSp>
          <p:nvGrpSpPr>
            <p:cNvPr id="82" name="Group 81"/>
            <p:cNvGrpSpPr/>
            <p:nvPr/>
          </p:nvGrpSpPr>
          <p:grpSpPr>
            <a:xfrm>
              <a:off x="5396051" y="1504900"/>
              <a:ext cx="4195669" cy="1978013"/>
              <a:chOff x="562662" y="1752601"/>
              <a:chExt cx="5328761" cy="2141359"/>
            </a:xfrm>
          </p:grpSpPr>
          <p:grpSp>
            <p:nvGrpSpPr>
              <p:cNvPr id="84" name="Group 83"/>
              <p:cNvGrpSpPr/>
              <p:nvPr/>
            </p:nvGrpSpPr>
            <p:grpSpPr>
              <a:xfrm>
                <a:off x="562662" y="1752601"/>
                <a:ext cx="5328761" cy="1899866"/>
                <a:chOff x="533400" y="1898905"/>
                <a:chExt cx="5328761" cy="1899866"/>
              </a:xfrm>
            </p:grpSpPr>
            <p:graphicFrame>
              <p:nvGraphicFramePr>
                <p:cNvPr id="86" name="Chart 85"/>
                <p:cNvGraphicFramePr/>
                <p:nvPr>
                  <p:extLst/>
                </p:nvPr>
              </p:nvGraphicFramePr>
              <p:xfrm>
                <a:off x="533400" y="1898905"/>
                <a:ext cx="5129273" cy="1899866"/>
              </p:xfrm>
              <a:graphic>
                <a:graphicData uri="http://schemas.openxmlformats.org/drawingml/2006/chart">
                  <c:chart xmlns:c="http://schemas.openxmlformats.org/drawingml/2006/chart" xmlns:r="http://schemas.openxmlformats.org/officeDocument/2006/relationships" r:id="rId8"/>
                </a:graphicData>
              </a:graphic>
            </p:graphicFrame>
            <p:cxnSp>
              <p:nvCxnSpPr>
                <p:cNvPr id="87" name="Straight Arrow Connector 86"/>
                <p:cNvCxnSpPr/>
                <p:nvPr/>
              </p:nvCxnSpPr>
              <p:spPr>
                <a:xfrm>
                  <a:off x="4833847" y="2305273"/>
                  <a:ext cx="0" cy="271393"/>
                </a:xfrm>
                <a:prstGeom prst="straightConnector1">
                  <a:avLst/>
                </a:prstGeom>
                <a:noFill/>
                <a:ln w="12700" cap="flat" cmpd="sng" algn="ctr">
                  <a:solidFill>
                    <a:srgbClr val="DC6900"/>
                  </a:solidFill>
                  <a:prstDash val="solid"/>
                  <a:headEnd type="triangle"/>
                  <a:tailEnd type="triangle"/>
                </a:ln>
                <a:effectLst/>
              </p:spPr>
            </p:cxnSp>
            <p:sp>
              <p:nvSpPr>
                <p:cNvPr id="88" name="TextBox 87"/>
                <p:cNvSpPr txBox="1"/>
                <p:nvPr/>
              </p:nvSpPr>
              <p:spPr>
                <a:xfrm>
                  <a:off x="4925280" y="2198967"/>
                  <a:ext cx="936881" cy="533109"/>
                </a:xfrm>
                <a:prstGeom prst="rect">
                  <a:avLst/>
                </a:prstGeom>
                <a:no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rgbClr val="000000"/>
                      </a:solidFill>
                      <a:effectLst/>
                      <a:uLnTx/>
                      <a:uFillTx/>
                      <a:latin typeface="Georgia" pitchFamily="18" charset="0"/>
                      <a:cs typeface="Arial" pitchFamily="34" charset="0"/>
                    </a:rPr>
                    <a:t>Gap filled up by imports and it’s rising every year</a:t>
                  </a:r>
                </a:p>
              </p:txBody>
            </p:sp>
          </p:grpSp>
          <p:sp>
            <p:nvSpPr>
              <p:cNvPr id="85" name="TextBox 84"/>
              <p:cNvSpPr txBox="1"/>
              <p:nvPr/>
            </p:nvSpPr>
            <p:spPr>
              <a:xfrm>
                <a:off x="562662" y="3760682"/>
                <a:ext cx="3228882" cy="133278"/>
              </a:xfrm>
              <a:prstGeom prst="rect">
                <a:avLst/>
              </a:prstGeom>
              <a:noFill/>
              <a:ln>
                <a:noFill/>
              </a:ln>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dirty="0" smtClean="0">
                    <a:ln>
                      <a:noFill/>
                    </a:ln>
                    <a:solidFill>
                      <a:srgbClr val="000000"/>
                    </a:solidFill>
                    <a:effectLst/>
                    <a:uLnTx/>
                    <a:uFillTx/>
                    <a:latin typeface="Georgia" pitchFamily="18" charset="0"/>
                    <a:cs typeface="Arial" pitchFamily="34" charset="0"/>
                  </a:rPr>
                  <a:t>Source: Energy Statistics Report 2015, Ministry of Coal</a:t>
                </a:r>
              </a:p>
            </p:txBody>
          </p:sp>
        </p:grpSp>
        <p:sp>
          <p:nvSpPr>
            <p:cNvPr id="83" name="Rectangle 82"/>
            <p:cNvSpPr/>
            <p:nvPr/>
          </p:nvSpPr>
          <p:spPr>
            <a:xfrm rot="16200000">
              <a:off x="4979016" y="2219787"/>
              <a:ext cx="834074" cy="155039"/>
            </a:xfrm>
            <a:prstGeom prst="rect">
              <a:avLst/>
            </a:prstGeom>
            <a:solidFill>
              <a:srgbClr val="FFFFFF"/>
            </a:solidFill>
            <a:ln w="6350">
              <a:no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err="1" smtClean="0">
                  <a:ln>
                    <a:noFill/>
                  </a:ln>
                  <a:solidFill>
                    <a:srgbClr val="000000"/>
                  </a:solidFill>
                  <a:effectLst/>
                  <a:uLnTx/>
                  <a:uFillTx/>
                  <a:latin typeface="Georgia"/>
                </a:rPr>
                <a:t>Mn</a:t>
              </a:r>
              <a:r>
                <a:rPr kumimoji="0" lang="en-GB" sz="800" b="0" i="0" u="none" strike="noStrike" kern="0" cap="none" spc="0" normalizeH="0" baseline="0" noProof="0" dirty="0" smtClean="0">
                  <a:ln>
                    <a:noFill/>
                  </a:ln>
                  <a:solidFill>
                    <a:srgbClr val="000000"/>
                  </a:solidFill>
                  <a:effectLst/>
                  <a:uLnTx/>
                  <a:uFillTx/>
                  <a:latin typeface="Georgia"/>
                </a:rPr>
                <a:t> Tonnes</a:t>
              </a:r>
            </a:p>
          </p:txBody>
        </p:sp>
      </p:grpSp>
      <p:sp>
        <p:nvSpPr>
          <p:cNvPr id="89" name="TextBox 88"/>
          <p:cNvSpPr txBox="1"/>
          <p:nvPr/>
        </p:nvSpPr>
        <p:spPr>
          <a:xfrm>
            <a:off x="232864" y="3564114"/>
            <a:ext cx="1315391" cy="123111"/>
          </a:xfrm>
          <a:prstGeom prst="rect">
            <a:avLst/>
          </a:prstGeom>
          <a:noFill/>
          <a:ln>
            <a:noFill/>
          </a:ln>
        </p:spPr>
        <p:txBody>
          <a:bodyPr wrap="square" lIns="0" tIns="0" rIns="0" bIns="0" rtlCol="0">
            <a:spAutoFit/>
          </a:bodyPr>
          <a:lstStyle/>
          <a:p>
            <a:r>
              <a:rPr lang="en-GB" sz="800" i="1" dirty="0" smtClean="0">
                <a:solidFill>
                  <a:srgbClr val="000000"/>
                </a:solidFill>
                <a:latin typeface="Georgia" pitchFamily="18" charset="0"/>
                <a:cs typeface="Arial" pitchFamily="34" charset="0"/>
              </a:rPr>
              <a:t>Source: Ministry of Coal</a:t>
            </a:r>
          </a:p>
        </p:txBody>
      </p:sp>
      <p:sp>
        <p:nvSpPr>
          <p:cNvPr id="120" name="Rectangle 119"/>
          <p:cNvSpPr/>
          <p:nvPr/>
        </p:nvSpPr>
        <p:spPr>
          <a:xfrm>
            <a:off x="311903" y="6540408"/>
            <a:ext cx="4785356" cy="463596"/>
          </a:xfrm>
          <a:prstGeom prst="rect">
            <a:avLst/>
          </a:prstGeom>
          <a:solidFill>
            <a:srgbClr val="DC6900">
              <a:alpha val="19000"/>
            </a:srgbClr>
          </a:solidFill>
          <a:ln w="3175">
            <a:solidFill>
              <a:srgbClr val="A32020">
                <a:alpha val="60000"/>
              </a:srgbClr>
            </a:solid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A32020"/>
                </a:solidFill>
                <a:effectLst/>
                <a:uLnTx/>
                <a:uFillTx/>
                <a:latin typeface="Georgia"/>
              </a:rPr>
              <a:t>India’s domestically produced coking coal has high amount of ash content (&gt;30%), which makes it unsuitable for firing in thermal power plants, unless used in blended ratio with imported coal (typically 8:2)</a:t>
            </a:r>
          </a:p>
        </p:txBody>
      </p:sp>
      <p:grpSp>
        <p:nvGrpSpPr>
          <p:cNvPr id="121" name="Group 120"/>
          <p:cNvGrpSpPr/>
          <p:nvPr/>
        </p:nvGrpSpPr>
        <p:grpSpPr>
          <a:xfrm>
            <a:off x="1323719" y="4568825"/>
            <a:ext cx="649340" cy="612775"/>
            <a:chOff x="4220847" y="2258092"/>
            <a:chExt cx="649340" cy="612775"/>
          </a:xfrm>
        </p:grpSpPr>
        <p:sp>
          <p:nvSpPr>
            <p:cNvPr id="122" name="Oval 121"/>
            <p:cNvSpPr/>
            <p:nvPr/>
          </p:nvSpPr>
          <p:spPr bwMode="ltGray">
            <a:xfrm>
              <a:off x="4220847" y="2258092"/>
              <a:ext cx="612775" cy="612775"/>
            </a:xfrm>
            <a:prstGeom prst="ellipse">
              <a:avLst/>
            </a:prstGeom>
            <a:solidFill>
              <a:srgbClr val="A32020"/>
            </a:solidFill>
            <a:ln w="3175" cap="flat" cmpd="sng" algn="ctr">
              <a:solidFill>
                <a:srgbClr val="DC6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grpSp>
          <p:nvGrpSpPr>
            <p:cNvPr id="123" name="Group 122"/>
            <p:cNvGrpSpPr/>
            <p:nvPr/>
          </p:nvGrpSpPr>
          <p:grpSpPr>
            <a:xfrm>
              <a:off x="4290199" y="2306352"/>
              <a:ext cx="579988" cy="553468"/>
              <a:chOff x="6101608" y="239712"/>
              <a:chExt cx="1597025" cy="1524000"/>
            </a:xfrm>
            <a:solidFill>
              <a:srgbClr val="FFFFFF"/>
            </a:solidFill>
          </p:grpSpPr>
          <p:sp>
            <p:nvSpPr>
              <p:cNvPr id="125" name="Freeform 7400"/>
              <p:cNvSpPr>
                <a:spLocks/>
              </p:cNvSpPr>
              <p:nvPr/>
            </p:nvSpPr>
            <p:spPr bwMode="auto">
              <a:xfrm>
                <a:off x="6295283" y="239712"/>
                <a:ext cx="536575" cy="333375"/>
              </a:xfrm>
              <a:custGeom>
                <a:avLst/>
                <a:gdLst>
                  <a:gd name="T0" fmla="*/ 286 w 338"/>
                  <a:gd name="T1" fmla="*/ 8 h 210"/>
                  <a:gd name="T2" fmla="*/ 274 w 338"/>
                  <a:gd name="T3" fmla="*/ 6 h 210"/>
                  <a:gd name="T4" fmla="*/ 248 w 338"/>
                  <a:gd name="T5" fmla="*/ 0 h 210"/>
                  <a:gd name="T6" fmla="*/ 240 w 338"/>
                  <a:gd name="T7" fmla="*/ 6 h 210"/>
                  <a:gd name="T8" fmla="*/ 228 w 338"/>
                  <a:gd name="T9" fmla="*/ 10 h 210"/>
                  <a:gd name="T10" fmla="*/ 200 w 338"/>
                  <a:gd name="T11" fmla="*/ 8 h 210"/>
                  <a:gd name="T12" fmla="*/ 190 w 338"/>
                  <a:gd name="T13" fmla="*/ 16 h 210"/>
                  <a:gd name="T14" fmla="*/ 180 w 338"/>
                  <a:gd name="T15" fmla="*/ 42 h 210"/>
                  <a:gd name="T16" fmla="*/ 182 w 338"/>
                  <a:gd name="T17" fmla="*/ 50 h 210"/>
                  <a:gd name="T18" fmla="*/ 162 w 338"/>
                  <a:gd name="T19" fmla="*/ 58 h 210"/>
                  <a:gd name="T20" fmla="*/ 156 w 338"/>
                  <a:gd name="T21" fmla="*/ 46 h 210"/>
                  <a:gd name="T22" fmla="*/ 130 w 338"/>
                  <a:gd name="T23" fmla="*/ 38 h 210"/>
                  <a:gd name="T24" fmla="*/ 118 w 338"/>
                  <a:gd name="T25" fmla="*/ 44 h 210"/>
                  <a:gd name="T26" fmla="*/ 110 w 338"/>
                  <a:gd name="T27" fmla="*/ 72 h 210"/>
                  <a:gd name="T28" fmla="*/ 86 w 338"/>
                  <a:gd name="T29" fmla="*/ 72 h 210"/>
                  <a:gd name="T30" fmla="*/ 70 w 338"/>
                  <a:gd name="T31" fmla="*/ 84 h 210"/>
                  <a:gd name="T32" fmla="*/ 56 w 338"/>
                  <a:gd name="T33" fmla="*/ 84 h 210"/>
                  <a:gd name="T34" fmla="*/ 46 w 338"/>
                  <a:gd name="T35" fmla="*/ 92 h 210"/>
                  <a:gd name="T36" fmla="*/ 38 w 338"/>
                  <a:gd name="T37" fmla="*/ 130 h 210"/>
                  <a:gd name="T38" fmla="*/ 26 w 338"/>
                  <a:gd name="T39" fmla="*/ 132 h 210"/>
                  <a:gd name="T40" fmla="*/ 0 w 338"/>
                  <a:gd name="T41" fmla="*/ 158 h 210"/>
                  <a:gd name="T42" fmla="*/ 2 w 338"/>
                  <a:gd name="T43" fmla="*/ 168 h 210"/>
                  <a:gd name="T44" fmla="*/ 18 w 338"/>
                  <a:gd name="T45" fmla="*/ 178 h 210"/>
                  <a:gd name="T46" fmla="*/ 12 w 338"/>
                  <a:gd name="T47" fmla="*/ 188 h 210"/>
                  <a:gd name="T48" fmla="*/ 14 w 338"/>
                  <a:gd name="T49" fmla="*/ 198 h 210"/>
                  <a:gd name="T50" fmla="*/ 28 w 338"/>
                  <a:gd name="T51" fmla="*/ 210 h 210"/>
                  <a:gd name="T52" fmla="*/ 50 w 338"/>
                  <a:gd name="T53" fmla="*/ 208 h 210"/>
                  <a:gd name="T54" fmla="*/ 70 w 338"/>
                  <a:gd name="T55" fmla="*/ 184 h 210"/>
                  <a:gd name="T56" fmla="*/ 68 w 338"/>
                  <a:gd name="T57" fmla="*/ 176 h 210"/>
                  <a:gd name="T58" fmla="*/ 72 w 338"/>
                  <a:gd name="T59" fmla="*/ 168 h 210"/>
                  <a:gd name="T60" fmla="*/ 74 w 338"/>
                  <a:gd name="T61" fmla="*/ 166 h 210"/>
                  <a:gd name="T62" fmla="*/ 88 w 338"/>
                  <a:gd name="T63" fmla="*/ 170 h 210"/>
                  <a:gd name="T64" fmla="*/ 100 w 338"/>
                  <a:gd name="T65" fmla="*/ 166 h 210"/>
                  <a:gd name="T66" fmla="*/ 116 w 338"/>
                  <a:gd name="T67" fmla="*/ 160 h 210"/>
                  <a:gd name="T68" fmla="*/ 124 w 338"/>
                  <a:gd name="T69" fmla="*/ 162 h 210"/>
                  <a:gd name="T70" fmla="*/ 138 w 338"/>
                  <a:gd name="T71" fmla="*/ 152 h 210"/>
                  <a:gd name="T72" fmla="*/ 150 w 338"/>
                  <a:gd name="T73" fmla="*/ 146 h 210"/>
                  <a:gd name="T74" fmla="*/ 190 w 338"/>
                  <a:gd name="T75" fmla="*/ 142 h 210"/>
                  <a:gd name="T76" fmla="*/ 214 w 338"/>
                  <a:gd name="T77" fmla="*/ 126 h 210"/>
                  <a:gd name="T78" fmla="*/ 226 w 338"/>
                  <a:gd name="T79" fmla="*/ 108 h 210"/>
                  <a:gd name="T80" fmla="*/ 248 w 338"/>
                  <a:gd name="T81" fmla="*/ 104 h 210"/>
                  <a:gd name="T82" fmla="*/ 268 w 338"/>
                  <a:gd name="T83" fmla="*/ 90 h 210"/>
                  <a:gd name="T84" fmla="*/ 276 w 338"/>
                  <a:gd name="T85" fmla="*/ 86 h 210"/>
                  <a:gd name="T86" fmla="*/ 290 w 338"/>
                  <a:gd name="T87" fmla="*/ 86 h 210"/>
                  <a:gd name="T88" fmla="*/ 298 w 338"/>
                  <a:gd name="T89" fmla="*/ 78 h 210"/>
                  <a:gd name="T90" fmla="*/ 300 w 338"/>
                  <a:gd name="T91" fmla="*/ 64 h 210"/>
                  <a:gd name="T92" fmla="*/ 292 w 338"/>
                  <a:gd name="T93" fmla="*/ 56 h 210"/>
                  <a:gd name="T94" fmla="*/ 314 w 338"/>
                  <a:gd name="T95" fmla="*/ 54 h 210"/>
                  <a:gd name="T96" fmla="*/ 338 w 338"/>
                  <a:gd name="T97" fmla="*/ 26 h 210"/>
                  <a:gd name="T98" fmla="*/ 336 w 338"/>
                  <a:gd name="T99" fmla="*/ 16 h 210"/>
                  <a:gd name="T100" fmla="*/ 320 w 338"/>
                  <a:gd name="T101" fmla="*/ 2 h 210"/>
                  <a:gd name="T102" fmla="*/ 294 w 338"/>
                  <a:gd name="T103" fmla="*/ 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210">
                    <a:moveTo>
                      <a:pt x="294" y="4"/>
                    </a:moveTo>
                    <a:lnTo>
                      <a:pt x="294" y="4"/>
                    </a:lnTo>
                    <a:lnTo>
                      <a:pt x="286" y="8"/>
                    </a:lnTo>
                    <a:lnTo>
                      <a:pt x="278" y="14"/>
                    </a:lnTo>
                    <a:lnTo>
                      <a:pt x="278" y="14"/>
                    </a:lnTo>
                    <a:lnTo>
                      <a:pt x="274" y="6"/>
                    </a:lnTo>
                    <a:lnTo>
                      <a:pt x="266" y="2"/>
                    </a:lnTo>
                    <a:lnTo>
                      <a:pt x="258" y="0"/>
                    </a:lnTo>
                    <a:lnTo>
                      <a:pt x="248" y="0"/>
                    </a:lnTo>
                    <a:lnTo>
                      <a:pt x="248" y="0"/>
                    </a:lnTo>
                    <a:lnTo>
                      <a:pt x="244" y="4"/>
                    </a:lnTo>
                    <a:lnTo>
                      <a:pt x="240" y="6"/>
                    </a:lnTo>
                    <a:lnTo>
                      <a:pt x="236" y="16"/>
                    </a:lnTo>
                    <a:lnTo>
                      <a:pt x="236" y="16"/>
                    </a:lnTo>
                    <a:lnTo>
                      <a:pt x="228" y="10"/>
                    </a:lnTo>
                    <a:lnTo>
                      <a:pt x="220" y="6"/>
                    </a:lnTo>
                    <a:lnTo>
                      <a:pt x="210" y="6"/>
                    </a:lnTo>
                    <a:lnTo>
                      <a:pt x="200" y="8"/>
                    </a:lnTo>
                    <a:lnTo>
                      <a:pt x="200" y="8"/>
                    </a:lnTo>
                    <a:lnTo>
                      <a:pt x="194" y="12"/>
                    </a:lnTo>
                    <a:lnTo>
                      <a:pt x="190" y="16"/>
                    </a:lnTo>
                    <a:lnTo>
                      <a:pt x="182" y="26"/>
                    </a:lnTo>
                    <a:lnTo>
                      <a:pt x="180" y="36"/>
                    </a:lnTo>
                    <a:lnTo>
                      <a:pt x="180" y="42"/>
                    </a:lnTo>
                    <a:lnTo>
                      <a:pt x="182" y="48"/>
                    </a:lnTo>
                    <a:lnTo>
                      <a:pt x="182" y="50"/>
                    </a:lnTo>
                    <a:lnTo>
                      <a:pt x="182" y="50"/>
                    </a:lnTo>
                    <a:lnTo>
                      <a:pt x="170" y="54"/>
                    </a:lnTo>
                    <a:lnTo>
                      <a:pt x="170" y="54"/>
                    </a:lnTo>
                    <a:lnTo>
                      <a:pt x="162" y="58"/>
                    </a:lnTo>
                    <a:lnTo>
                      <a:pt x="162" y="56"/>
                    </a:lnTo>
                    <a:lnTo>
                      <a:pt x="162" y="56"/>
                    </a:lnTo>
                    <a:lnTo>
                      <a:pt x="156" y="46"/>
                    </a:lnTo>
                    <a:lnTo>
                      <a:pt x="146" y="40"/>
                    </a:lnTo>
                    <a:lnTo>
                      <a:pt x="136" y="36"/>
                    </a:lnTo>
                    <a:lnTo>
                      <a:pt x="130" y="38"/>
                    </a:lnTo>
                    <a:lnTo>
                      <a:pt x="126" y="38"/>
                    </a:lnTo>
                    <a:lnTo>
                      <a:pt x="126" y="38"/>
                    </a:lnTo>
                    <a:lnTo>
                      <a:pt x="118" y="44"/>
                    </a:lnTo>
                    <a:lnTo>
                      <a:pt x="112" y="52"/>
                    </a:lnTo>
                    <a:lnTo>
                      <a:pt x="110" y="62"/>
                    </a:lnTo>
                    <a:lnTo>
                      <a:pt x="110" y="72"/>
                    </a:lnTo>
                    <a:lnTo>
                      <a:pt x="110" y="72"/>
                    </a:lnTo>
                    <a:lnTo>
                      <a:pt x="98" y="70"/>
                    </a:lnTo>
                    <a:lnTo>
                      <a:pt x="86" y="72"/>
                    </a:lnTo>
                    <a:lnTo>
                      <a:pt x="86" y="72"/>
                    </a:lnTo>
                    <a:lnTo>
                      <a:pt x="76" y="78"/>
                    </a:lnTo>
                    <a:lnTo>
                      <a:pt x="70" y="84"/>
                    </a:lnTo>
                    <a:lnTo>
                      <a:pt x="70" y="84"/>
                    </a:lnTo>
                    <a:lnTo>
                      <a:pt x="62" y="84"/>
                    </a:lnTo>
                    <a:lnTo>
                      <a:pt x="56" y="84"/>
                    </a:lnTo>
                    <a:lnTo>
                      <a:pt x="56" y="84"/>
                    </a:lnTo>
                    <a:lnTo>
                      <a:pt x="50" y="88"/>
                    </a:lnTo>
                    <a:lnTo>
                      <a:pt x="46" y="92"/>
                    </a:lnTo>
                    <a:lnTo>
                      <a:pt x="40" y="102"/>
                    </a:lnTo>
                    <a:lnTo>
                      <a:pt x="38" y="114"/>
                    </a:lnTo>
                    <a:lnTo>
                      <a:pt x="38" y="130"/>
                    </a:lnTo>
                    <a:lnTo>
                      <a:pt x="38" y="130"/>
                    </a:lnTo>
                    <a:lnTo>
                      <a:pt x="26" y="132"/>
                    </a:lnTo>
                    <a:lnTo>
                      <a:pt x="26" y="132"/>
                    </a:lnTo>
                    <a:lnTo>
                      <a:pt x="14" y="140"/>
                    </a:lnTo>
                    <a:lnTo>
                      <a:pt x="6" y="148"/>
                    </a:lnTo>
                    <a:lnTo>
                      <a:pt x="0" y="158"/>
                    </a:lnTo>
                    <a:lnTo>
                      <a:pt x="0" y="162"/>
                    </a:lnTo>
                    <a:lnTo>
                      <a:pt x="2" y="168"/>
                    </a:lnTo>
                    <a:lnTo>
                      <a:pt x="2" y="168"/>
                    </a:lnTo>
                    <a:lnTo>
                      <a:pt x="4" y="172"/>
                    </a:lnTo>
                    <a:lnTo>
                      <a:pt x="8" y="174"/>
                    </a:lnTo>
                    <a:lnTo>
                      <a:pt x="18" y="178"/>
                    </a:lnTo>
                    <a:lnTo>
                      <a:pt x="18" y="178"/>
                    </a:lnTo>
                    <a:lnTo>
                      <a:pt x="14" y="182"/>
                    </a:lnTo>
                    <a:lnTo>
                      <a:pt x="12" y="188"/>
                    </a:lnTo>
                    <a:lnTo>
                      <a:pt x="12" y="194"/>
                    </a:lnTo>
                    <a:lnTo>
                      <a:pt x="14" y="198"/>
                    </a:lnTo>
                    <a:lnTo>
                      <a:pt x="14" y="198"/>
                    </a:lnTo>
                    <a:lnTo>
                      <a:pt x="16" y="202"/>
                    </a:lnTo>
                    <a:lnTo>
                      <a:pt x="20" y="206"/>
                    </a:lnTo>
                    <a:lnTo>
                      <a:pt x="28" y="210"/>
                    </a:lnTo>
                    <a:lnTo>
                      <a:pt x="38" y="210"/>
                    </a:lnTo>
                    <a:lnTo>
                      <a:pt x="50" y="208"/>
                    </a:lnTo>
                    <a:lnTo>
                      <a:pt x="50" y="208"/>
                    </a:lnTo>
                    <a:lnTo>
                      <a:pt x="60" y="202"/>
                    </a:lnTo>
                    <a:lnTo>
                      <a:pt x="66" y="194"/>
                    </a:lnTo>
                    <a:lnTo>
                      <a:pt x="70" y="184"/>
                    </a:lnTo>
                    <a:lnTo>
                      <a:pt x="70" y="180"/>
                    </a:lnTo>
                    <a:lnTo>
                      <a:pt x="68" y="176"/>
                    </a:lnTo>
                    <a:lnTo>
                      <a:pt x="68" y="176"/>
                    </a:lnTo>
                    <a:lnTo>
                      <a:pt x="70" y="172"/>
                    </a:lnTo>
                    <a:lnTo>
                      <a:pt x="70" y="170"/>
                    </a:lnTo>
                    <a:lnTo>
                      <a:pt x="72" y="168"/>
                    </a:lnTo>
                    <a:lnTo>
                      <a:pt x="70" y="166"/>
                    </a:lnTo>
                    <a:lnTo>
                      <a:pt x="70" y="166"/>
                    </a:lnTo>
                    <a:lnTo>
                      <a:pt x="74" y="166"/>
                    </a:lnTo>
                    <a:lnTo>
                      <a:pt x="74" y="166"/>
                    </a:lnTo>
                    <a:lnTo>
                      <a:pt x="80" y="168"/>
                    </a:lnTo>
                    <a:lnTo>
                      <a:pt x="88" y="170"/>
                    </a:lnTo>
                    <a:lnTo>
                      <a:pt x="94" y="168"/>
                    </a:lnTo>
                    <a:lnTo>
                      <a:pt x="100" y="166"/>
                    </a:lnTo>
                    <a:lnTo>
                      <a:pt x="100" y="166"/>
                    </a:lnTo>
                    <a:lnTo>
                      <a:pt x="114" y="158"/>
                    </a:lnTo>
                    <a:lnTo>
                      <a:pt x="116" y="158"/>
                    </a:lnTo>
                    <a:lnTo>
                      <a:pt x="116" y="160"/>
                    </a:lnTo>
                    <a:lnTo>
                      <a:pt x="118" y="162"/>
                    </a:lnTo>
                    <a:lnTo>
                      <a:pt x="120" y="162"/>
                    </a:lnTo>
                    <a:lnTo>
                      <a:pt x="124" y="162"/>
                    </a:lnTo>
                    <a:lnTo>
                      <a:pt x="134" y="158"/>
                    </a:lnTo>
                    <a:lnTo>
                      <a:pt x="134" y="158"/>
                    </a:lnTo>
                    <a:lnTo>
                      <a:pt x="138" y="152"/>
                    </a:lnTo>
                    <a:lnTo>
                      <a:pt x="140" y="144"/>
                    </a:lnTo>
                    <a:lnTo>
                      <a:pt x="140" y="144"/>
                    </a:lnTo>
                    <a:lnTo>
                      <a:pt x="150" y="146"/>
                    </a:lnTo>
                    <a:lnTo>
                      <a:pt x="162" y="148"/>
                    </a:lnTo>
                    <a:lnTo>
                      <a:pt x="176" y="146"/>
                    </a:lnTo>
                    <a:lnTo>
                      <a:pt x="190" y="142"/>
                    </a:lnTo>
                    <a:lnTo>
                      <a:pt x="190" y="142"/>
                    </a:lnTo>
                    <a:lnTo>
                      <a:pt x="202" y="134"/>
                    </a:lnTo>
                    <a:lnTo>
                      <a:pt x="214" y="126"/>
                    </a:lnTo>
                    <a:lnTo>
                      <a:pt x="222" y="118"/>
                    </a:lnTo>
                    <a:lnTo>
                      <a:pt x="226" y="108"/>
                    </a:lnTo>
                    <a:lnTo>
                      <a:pt x="226" y="108"/>
                    </a:lnTo>
                    <a:lnTo>
                      <a:pt x="238" y="106"/>
                    </a:lnTo>
                    <a:lnTo>
                      <a:pt x="248" y="104"/>
                    </a:lnTo>
                    <a:lnTo>
                      <a:pt x="248" y="104"/>
                    </a:lnTo>
                    <a:lnTo>
                      <a:pt x="256" y="100"/>
                    </a:lnTo>
                    <a:lnTo>
                      <a:pt x="262" y="96"/>
                    </a:lnTo>
                    <a:lnTo>
                      <a:pt x="268" y="90"/>
                    </a:lnTo>
                    <a:lnTo>
                      <a:pt x="272" y="84"/>
                    </a:lnTo>
                    <a:lnTo>
                      <a:pt x="272" y="84"/>
                    </a:lnTo>
                    <a:lnTo>
                      <a:pt x="276" y="86"/>
                    </a:lnTo>
                    <a:lnTo>
                      <a:pt x="280" y="88"/>
                    </a:lnTo>
                    <a:lnTo>
                      <a:pt x="284" y="88"/>
                    </a:lnTo>
                    <a:lnTo>
                      <a:pt x="290" y="86"/>
                    </a:lnTo>
                    <a:lnTo>
                      <a:pt x="290" y="86"/>
                    </a:lnTo>
                    <a:lnTo>
                      <a:pt x="296" y="84"/>
                    </a:lnTo>
                    <a:lnTo>
                      <a:pt x="298" y="78"/>
                    </a:lnTo>
                    <a:lnTo>
                      <a:pt x="300" y="72"/>
                    </a:lnTo>
                    <a:lnTo>
                      <a:pt x="300" y="64"/>
                    </a:lnTo>
                    <a:lnTo>
                      <a:pt x="300" y="64"/>
                    </a:lnTo>
                    <a:lnTo>
                      <a:pt x="296" y="60"/>
                    </a:lnTo>
                    <a:lnTo>
                      <a:pt x="292" y="56"/>
                    </a:lnTo>
                    <a:lnTo>
                      <a:pt x="292" y="56"/>
                    </a:lnTo>
                    <a:lnTo>
                      <a:pt x="302" y="56"/>
                    </a:lnTo>
                    <a:lnTo>
                      <a:pt x="314" y="54"/>
                    </a:lnTo>
                    <a:lnTo>
                      <a:pt x="314" y="54"/>
                    </a:lnTo>
                    <a:lnTo>
                      <a:pt x="326" y="46"/>
                    </a:lnTo>
                    <a:lnTo>
                      <a:pt x="334" y="38"/>
                    </a:lnTo>
                    <a:lnTo>
                      <a:pt x="338" y="26"/>
                    </a:lnTo>
                    <a:lnTo>
                      <a:pt x="338" y="22"/>
                    </a:lnTo>
                    <a:lnTo>
                      <a:pt x="336" y="16"/>
                    </a:lnTo>
                    <a:lnTo>
                      <a:pt x="336" y="16"/>
                    </a:lnTo>
                    <a:lnTo>
                      <a:pt x="334" y="12"/>
                    </a:lnTo>
                    <a:lnTo>
                      <a:pt x="330" y="8"/>
                    </a:lnTo>
                    <a:lnTo>
                      <a:pt x="320" y="2"/>
                    </a:lnTo>
                    <a:lnTo>
                      <a:pt x="306" y="0"/>
                    </a:lnTo>
                    <a:lnTo>
                      <a:pt x="294" y="4"/>
                    </a:lnTo>
                    <a:lnTo>
                      <a:pt x="294"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sp>
            <p:nvSpPr>
              <p:cNvPr id="126" name="Freeform 7401"/>
              <p:cNvSpPr>
                <a:spLocks/>
              </p:cNvSpPr>
              <p:nvPr/>
            </p:nvSpPr>
            <p:spPr bwMode="auto">
              <a:xfrm>
                <a:off x="6714383" y="239712"/>
                <a:ext cx="536575" cy="333375"/>
              </a:xfrm>
              <a:custGeom>
                <a:avLst/>
                <a:gdLst>
                  <a:gd name="T0" fmla="*/ 286 w 338"/>
                  <a:gd name="T1" fmla="*/ 8 h 210"/>
                  <a:gd name="T2" fmla="*/ 274 w 338"/>
                  <a:gd name="T3" fmla="*/ 6 h 210"/>
                  <a:gd name="T4" fmla="*/ 250 w 338"/>
                  <a:gd name="T5" fmla="*/ 0 h 210"/>
                  <a:gd name="T6" fmla="*/ 242 w 338"/>
                  <a:gd name="T7" fmla="*/ 6 h 210"/>
                  <a:gd name="T8" fmla="*/ 230 w 338"/>
                  <a:gd name="T9" fmla="*/ 10 h 210"/>
                  <a:gd name="T10" fmla="*/ 202 w 338"/>
                  <a:gd name="T11" fmla="*/ 8 h 210"/>
                  <a:gd name="T12" fmla="*/ 190 w 338"/>
                  <a:gd name="T13" fmla="*/ 16 h 210"/>
                  <a:gd name="T14" fmla="*/ 182 w 338"/>
                  <a:gd name="T15" fmla="*/ 42 h 210"/>
                  <a:gd name="T16" fmla="*/ 184 w 338"/>
                  <a:gd name="T17" fmla="*/ 50 h 210"/>
                  <a:gd name="T18" fmla="*/ 164 w 338"/>
                  <a:gd name="T19" fmla="*/ 58 h 210"/>
                  <a:gd name="T20" fmla="*/ 156 w 338"/>
                  <a:gd name="T21" fmla="*/ 46 h 210"/>
                  <a:gd name="T22" fmla="*/ 132 w 338"/>
                  <a:gd name="T23" fmla="*/ 38 h 210"/>
                  <a:gd name="T24" fmla="*/ 118 w 338"/>
                  <a:gd name="T25" fmla="*/ 44 h 210"/>
                  <a:gd name="T26" fmla="*/ 110 w 338"/>
                  <a:gd name="T27" fmla="*/ 72 h 210"/>
                  <a:gd name="T28" fmla="*/ 86 w 338"/>
                  <a:gd name="T29" fmla="*/ 72 h 210"/>
                  <a:gd name="T30" fmla="*/ 72 w 338"/>
                  <a:gd name="T31" fmla="*/ 84 h 210"/>
                  <a:gd name="T32" fmla="*/ 56 w 338"/>
                  <a:gd name="T33" fmla="*/ 84 h 210"/>
                  <a:gd name="T34" fmla="*/ 46 w 338"/>
                  <a:gd name="T35" fmla="*/ 92 h 210"/>
                  <a:gd name="T36" fmla="*/ 38 w 338"/>
                  <a:gd name="T37" fmla="*/ 130 h 210"/>
                  <a:gd name="T38" fmla="*/ 28 w 338"/>
                  <a:gd name="T39" fmla="*/ 132 h 210"/>
                  <a:gd name="T40" fmla="*/ 2 w 338"/>
                  <a:gd name="T41" fmla="*/ 158 h 210"/>
                  <a:gd name="T42" fmla="*/ 2 w 338"/>
                  <a:gd name="T43" fmla="*/ 168 h 210"/>
                  <a:gd name="T44" fmla="*/ 18 w 338"/>
                  <a:gd name="T45" fmla="*/ 178 h 210"/>
                  <a:gd name="T46" fmla="*/ 14 w 338"/>
                  <a:gd name="T47" fmla="*/ 188 h 210"/>
                  <a:gd name="T48" fmla="*/ 14 w 338"/>
                  <a:gd name="T49" fmla="*/ 198 h 210"/>
                  <a:gd name="T50" fmla="*/ 28 w 338"/>
                  <a:gd name="T51" fmla="*/ 210 h 210"/>
                  <a:gd name="T52" fmla="*/ 50 w 338"/>
                  <a:gd name="T53" fmla="*/ 208 h 210"/>
                  <a:gd name="T54" fmla="*/ 70 w 338"/>
                  <a:gd name="T55" fmla="*/ 184 h 210"/>
                  <a:gd name="T56" fmla="*/ 70 w 338"/>
                  <a:gd name="T57" fmla="*/ 176 h 210"/>
                  <a:gd name="T58" fmla="*/ 72 w 338"/>
                  <a:gd name="T59" fmla="*/ 168 h 210"/>
                  <a:gd name="T60" fmla="*/ 76 w 338"/>
                  <a:gd name="T61" fmla="*/ 166 h 210"/>
                  <a:gd name="T62" fmla="*/ 88 w 338"/>
                  <a:gd name="T63" fmla="*/ 170 h 210"/>
                  <a:gd name="T64" fmla="*/ 102 w 338"/>
                  <a:gd name="T65" fmla="*/ 166 h 210"/>
                  <a:gd name="T66" fmla="*/ 118 w 338"/>
                  <a:gd name="T67" fmla="*/ 160 h 210"/>
                  <a:gd name="T68" fmla="*/ 126 w 338"/>
                  <a:gd name="T69" fmla="*/ 162 h 210"/>
                  <a:gd name="T70" fmla="*/ 138 w 338"/>
                  <a:gd name="T71" fmla="*/ 152 h 210"/>
                  <a:gd name="T72" fmla="*/ 152 w 338"/>
                  <a:gd name="T73" fmla="*/ 146 h 210"/>
                  <a:gd name="T74" fmla="*/ 190 w 338"/>
                  <a:gd name="T75" fmla="*/ 142 h 210"/>
                  <a:gd name="T76" fmla="*/ 214 w 338"/>
                  <a:gd name="T77" fmla="*/ 126 h 210"/>
                  <a:gd name="T78" fmla="*/ 228 w 338"/>
                  <a:gd name="T79" fmla="*/ 108 h 210"/>
                  <a:gd name="T80" fmla="*/ 248 w 338"/>
                  <a:gd name="T81" fmla="*/ 104 h 210"/>
                  <a:gd name="T82" fmla="*/ 268 w 338"/>
                  <a:gd name="T83" fmla="*/ 90 h 210"/>
                  <a:gd name="T84" fmla="*/ 276 w 338"/>
                  <a:gd name="T85" fmla="*/ 86 h 210"/>
                  <a:gd name="T86" fmla="*/ 290 w 338"/>
                  <a:gd name="T87" fmla="*/ 86 h 210"/>
                  <a:gd name="T88" fmla="*/ 300 w 338"/>
                  <a:gd name="T89" fmla="*/ 78 h 210"/>
                  <a:gd name="T90" fmla="*/ 300 w 338"/>
                  <a:gd name="T91" fmla="*/ 64 h 210"/>
                  <a:gd name="T92" fmla="*/ 292 w 338"/>
                  <a:gd name="T93" fmla="*/ 56 h 210"/>
                  <a:gd name="T94" fmla="*/ 314 w 338"/>
                  <a:gd name="T95" fmla="*/ 54 h 210"/>
                  <a:gd name="T96" fmla="*/ 338 w 338"/>
                  <a:gd name="T97" fmla="*/ 26 h 210"/>
                  <a:gd name="T98" fmla="*/ 336 w 338"/>
                  <a:gd name="T99" fmla="*/ 16 h 210"/>
                  <a:gd name="T100" fmla="*/ 320 w 338"/>
                  <a:gd name="T101" fmla="*/ 2 h 210"/>
                  <a:gd name="T102" fmla="*/ 294 w 338"/>
                  <a:gd name="T103" fmla="*/ 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210">
                    <a:moveTo>
                      <a:pt x="294" y="4"/>
                    </a:moveTo>
                    <a:lnTo>
                      <a:pt x="294" y="4"/>
                    </a:lnTo>
                    <a:lnTo>
                      <a:pt x="286" y="8"/>
                    </a:lnTo>
                    <a:lnTo>
                      <a:pt x="280" y="14"/>
                    </a:lnTo>
                    <a:lnTo>
                      <a:pt x="280" y="14"/>
                    </a:lnTo>
                    <a:lnTo>
                      <a:pt x="274" y="6"/>
                    </a:lnTo>
                    <a:lnTo>
                      <a:pt x="266" y="2"/>
                    </a:lnTo>
                    <a:lnTo>
                      <a:pt x="258" y="0"/>
                    </a:lnTo>
                    <a:lnTo>
                      <a:pt x="250" y="0"/>
                    </a:lnTo>
                    <a:lnTo>
                      <a:pt x="250" y="0"/>
                    </a:lnTo>
                    <a:lnTo>
                      <a:pt x="244" y="4"/>
                    </a:lnTo>
                    <a:lnTo>
                      <a:pt x="242" y="6"/>
                    </a:lnTo>
                    <a:lnTo>
                      <a:pt x="236" y="16"/>
                    </a:lnTo>
                    <a:lnTo>
                      <a:pt x="236" y="16"/>
                    </a:lnTo>
                    <a:lnTo>
                      <a:pt x="230" y="10"/>
                    </a:lnTo>
                    <a:lnTo>
                      <a:pt x="220" y="6"/>
                    </a:lnTo>
                    <a:lnTo>
                      <a:pt x="210" y="6"/>
                    </a:lnTo>
                    <a:lnTo>
                      <a:pt x="202" y="8"/>
                    </a:lnTo>
                    <a:lnTo>
                      <a:pt x="202" y="8"/>
                    </a:lnTo>
                    <a:lnTo>
                      <a:pt x="196" y="12"/>
                    </a:lnTo>
                    <a:lnTo>
                      <a:pt x="190" y="16"/>
                    </a:lnTo>
                    <a:lnTo>
                      <a:pt x="184" y="26"/>
                    </a:lnTo>
                    <a:lnTo>
                      <a:pt x="180" y="36"/>
                    </a:lnTo>
                    <a:lnTo>
                      <a:pt x="182" y="42"/>
                    </a:lnTo>
                    <a:lnTo>
                      <a:pt x="182" y="48"/>
                    </a:lnTo>
                    <a:lnTo>
                      <a:pt x="184" y="50"/>
                    </a:lnTo>
                    <a:lnTo>
                      <a:pt x="184" y="50"/>
                    </a:lnTo>
                    <a:lnTo>
                      <a:pt x="170" y="54"/>
                    </a:lnTo>
                    <a:lnTo>
                      <a:pt x="170" y="54"/>
                    </a:lnTo>
                    <a:lnTo>
                      <a:pt x="164" y="58"/>
                    </a:lnTo>
                    <a:lnTo>
                      <a:pt x="164" y="56"/>
                    </a:lnTo>
                    <a:lnTo>
                      <a:pt x="164" y="56"/>
                    </a:lnTo>
                    <a:lnTo>
                      <a:pt x="156" y="46"/>
                    </a:lnTo>
                    <a:lnTo>
                      <a:pt x="148" y="40"/>
                    </a:lnTo>
                    <a:lnTo>
                      <a:pt x="136" y="36"/>
                    </a:lnTo>
                    <a:lnTo>
                      <a:pt x="132" y="38"/>
                    </a:lnTo>
                    <a:lnTo>
                      <a:pt x="126" y="38"/>
                    </a:lnTo>
                    <a:lnTo>
                      <a:pt x="126" y="38"/>
                    </a:lnTo>
                    <a:lnTo>
                      <a:pt x="118" y="44"/>
                    </a:lnTo>
                    <a:lnTo>
                      <a:pt x="112" y="52"/>
                    </a:lnTo>
                    <a:lnTo>
                      <a:pt x="110" y="62"/>
                    </a:lnTo>
                    <a:lnTo>
                      <a:pt x="110" y="72"/>
                    </a:lnTo>
                    <a:lnTo>
                      <a:pt x="110" y="72"/>
                    </a:lnTo>
                    <a:lnTo>
                      <a:pt x="98" y="70"/>
                    </a:lnTo>
                    <a:lnTo>
                      <a:pt x="86" y="72"/>
                    </a:lnTo>
                    <a:lnTo>
                      <a:pt x="86" y="72"/>
                    </a:lnTo>
                    <a:lnTo>
                      <a:pt x="78" y="78"/>
                    </a:lnTo>
                    <a:lnTo>
                      <a:pt x="72" y="84"/>
                    </a:lnTo>
                    <a:lnTo>
                      <a:pt x="72" y="84"/>
                    </a:lnTo>
                    <a:lnTo>
                      <a:pt x="64" y="84"/>
                    </a:lnTo>
                    <a:lnTo>
                      <a:pt x="56" y="84"/>
                    </a:lnTo>
                    <a:lnTo>
                      <a:pt x="56" y="84"/>
                    </a:lnTo>
                    <a:lnTo>
                      <a:pt x="52" y="88"/>
                    </a:lnTo>
                    <a:lnTo>
                      <a:pt x="46" y="92"/>
                    </a:lnTo>
                    <a:lnTo>
                      <a:pt x="40" y="102"/>
                    </a:lnTo>
                    <a:lnTo>
                      <a:pt x="38" y="114"/>
                    </a:lnTo>
                    <a:lnTo>
                      <a:pt x="38" y="130"/>
                    </a:lnTo>
                    <a:lnTo>
                      <a:pt x="38" y="130"/>
                    </a:lnTo>
                    <a:lnTo>
                      <a:pt x="28" y="132"/>
                    </a:lnTo>
                    <a:lnTo>
                      <a:pt x="28" y="132"/>
                    </a:lnTo>
                    <a:lnTo>
                      <a:pt x="16" y="140"/>
                    </a:lnTo>
                    <a:lnTo>
                      <a:pt x="6" y="148"/>
                    </a:lnTo>
                    <a:lnTo>
                      <a:pt x="2" y="158"/>
                    </a:lnTo>
                    <a:lnTo>
                      <a:pt x="0" y="162"/>
                    </a:lnTo>
                    <a:lnTo>
                      <a:pt x="2" y="168"/>
                    </a:lnTo>
                    <a:lnTo>
                      <a:pt x="2" y="168"/>
                    </a:lnTo>
                    <a:lnTo>
                      <a:pt x="4" y="172"/>
                    </a:lnTo>
                    <a:lnTo>
                      <a:pt x="8" y="174"/>
                    </a:lnTo>
                    <a:lnTo>
                      <a:pt x="18" y="178"/>
                    </a:lnTo>
                    <a:lnTo>
                      <a:pt x="18" y="178"/>
                    </a:lnTo>
                    <a:lnTo>
                      <a:pt x="16" y="182"/>
                    </a:lnTo>
                    <a:lnTo>
                      <a:pt x="14" y="188"/>
                    </a:lnTo>
                    <a:lnTo>
                      <a:pt x="14" y="194"/>
                    </a:lnTo>
                    <a:lnTo>
                      <a:pt x="14" y="198"/>
                    </a:lnTo>
                    <a:lnTo>
                      <a:pt x="14" y="198"/>
                    </a:lnTo>
                    <a:lnTo>
                      <a:pt x="16" y="202"/>
                    </a:lnTo>
                    <a:lnTo>
                      <a:pt x="20" y="206"/>
                    </a:lnTo>
                    <a:lnTo>
                      <a:pt x="28" y="210"/>
                    </a:lnTo>
                    <a:lnTo>
                      <a:pt x="40" y="210"/>
                    </a:lnTo>
                    <a:lnTo>
                      <a:pt x="50" y="208"/>
                    </a:lnTo>
                    <a:lnTo>
                      <a:pt x="50" y="208"/>
                    </a:lnTo>
                    <a:lnTo>
                      <a:pt x="60" y="202"/>
                    </a:lnTo>
                    <a:lnTo>
                      <a:pt x="68" y="194"/>
                    </a:lnTo>
                    <a:lnTo>
                      <a:pt x="70" y="184"/>
                    </a:lnTo>
                    <a:lnTo>
                      <a:pt x="70" y="180"/>
                    </a:lnTo>
                    <a:lnTo>
                      <a:pt x="70" y="176"/>
                    </a:lnTo>
                    <a:lnTo>
                      <a:pt x="70" y="176"/>
                    </a:lnTo>
                    <a:lnTo>
                      <a:pt x="70" y="172"/>
                    </a:lnTo>
                    <a:lnTo>
                      <a:pt x="72" y="170"/>
                    </a:lnTo>
                    <a:lnTo>
                      <a:pt x="72" y="168"/>
                    </a:lnTo>
                    <a:lnTo>
                      <a:pt x="70" y="166"/>
                    </a:lnTo>
                    <a:lnTo>
                      <a:pt x="70" y="166"/>
                    </a:lnTo>
                    <a:lnTo>
                      <a:pt x="76" y="166"/>
                    </a:lnTo>
                    <a:lnTo>
                      <a:pt x="76" y="166"/>
                    </a:lnTo>
                    <a:lnTo>
                      <a:pt x="82" y="168"/>
                    </a:lnTo>
                    <a:lnTo>
                      <a:pt x="88" y="170"/>
                    </a:lnTo>
                    <a:lnTo>
                      <a:pt x="94" y="168"/>
                    </a:lnTo>
                    <a:lnTo>
                      <a:pt x="102" y="166"/>
                    </a:lnTo>
                    <a:lnTo>
                      <a:pt x="102" y="166"/>
                    </a:lnTo>
                    <a:lnTo>
                      <a:pt x="114" y="158"/>
                    </a:lnTo>
                    <a:lnTo>
                      <a:pt x="116" y="158"/>
                    </a:lnTo>
                    <a:lnTo>
                      <a:pt x="118" y="160"/>
                    </a:lnTo>
                    <a:lnTo>
                      <a:pt x="118" y="162"/>
                    </a:lnTo>
                    <a:lnTo>
                      <a:pt x="120" y="162"/>
                    </a:lnTo>
                    <a:lnTo>
                      <a:pt x="126" y="162"/>
                    </a:lnTo>
                    <a:lnTo>
                      <a:pt x="134" y="158"/>
                    </a:lnTo>
                    <a:lnTo>
                      <a:pt x="134" y="158"/>
                    </a:lnTo>
                    <a:lnTo>
                      <a:pt x="138" y="152"/>
                    </a:lnTo>
                    <a:lnTo>
                      <a:pt x="142" y="144"/>
                    </a:lnTo>
                    <a:lnTo>
                      <a:pt x="142" y="144"/>
                    </a:lnTo>
                    <a:lnTo>
                      <a:pt x="152" y="146"/>
                    </a:lnTo>
                    <a:lnTo>
                      <a:pt x="164" y="148"/>
                    </a:lnTo>
                    <a:lnTo>
                      <a:pt x="176" y="146"/>
                    </a:lnTo>
                    <a:lnTo>
                      <a:pt x="190" y="142"/>
                    </a:lnTo>
                    <a:lnTo>
                      <a:pt x="190" y="142"/>
                    </a:lnTo>
                    <a:lnTo>
                      <a:pt x="204" y="134"/>
                    </a:lnTo>
                    <a:lnTo>
                      <a:pt x="214" y="126"/>
                    </a:lnTo>
                    <a:lnTo>
                      <a:pt x="222" y="118"/>
                    </a:lnTo>
                    <a:lnTo>
                      <a:pt x="228" y="108"/>
                    </a:lnTo>
                    <a:lnTo>
                      <a:pt x="228" y="108"/>
                    </a:lnTo>
                    <a:lnTo>
                      <a:pt x="238" y="106"/>
                    </a:lnTo>
                    <a:lnTo>
                      <a:pt x="248" y="104"/>
                    </a:lnTo>
                    <a:lnTo>
                      <a:pt x="248" y="104"/>
                    </a:lnTo>
                    <a:lnTo>
                      <a:pt x="256" y="100"/>
                    </a:lnTo>
                    <a:lnTo>
                      <a:pt x="262" y="96"/>
                    </a:lnTo>
                    <a:lnTo>
                      <a:pt x="268" y="90"/>
                    </a:lnTo>
                    <a:lnTo>
                      <a:pt x="272" y="84"/>
                    </a:lnTo>
                    <a:lnTo>
                      <a:pt x="272" y="84"/>
                    </a:lnTo>
                    <a:lnTo>
                      <a:pt x="276" y="86"/>
                    </a:lnTo>
                    <a:lnTo>
                      <a:pt x="280" y="88"/>
                    </a:lnTo>
                    <a:lnTo>
                      <a:pt x="286" y="88"/>
                    </a:lnTo>
                    <a:lnTo>
                      <a:pt x="290" y="86"/>
                    </a:lnTo>
                    <a:lnTo>
                      <a:pt x="290" y="86"/>
                    </a:lnTo>
                    <a:lnTo>
                      <a:pt x="296" y="84"/>
                    </a:lnTo>
                    <a:lnTo>
                      <a:pt x="300" y="78"/>
                    </a:lnTo>
                    <a:lnTo>
                      <a:pt x="302" y="72"/>
                    </a:lnTo>
                    <a:lnTo>
                      <a:pt x="300" y="64"/>
                    </a:lnTo>
                    <a:lnTo>
                      <a:pt x="300" y="64"/>
                    </a:lnTo>
                    <a:lnTo>
                      <a:pt x="296" y="60"/>
                    </a:lnTo>
                    <a:lnTo>
                      <a:pt x="292" y="56"/>
                    </a:lnTo>
                    <a:lnTo>
                      <a:pt x="292" y="56"/>
                    </a:lnTo>
                    <a:lnTo>
                      <a:pt x="302" y="56"/>
                    </a:lnTo>
                    <a:lnTo>
                      <a:pt x="314" y="54"/>
                    </a:lnTo>
                    <a:lnTo>
                      <a:pt x="314" y="54"/>
                    </a:lnTo>
                    <a:lnTo>
                      <a:pt x="326" y="46"/>
                    </a:lnTo>
                    <a:lnTo>
                      <a:pt x="334" y="38"/>
                    </a:lnTo>
                    <a:lnTo>
                      <a:pt x="338" y="26"/>
                    </a:lnTo>
                    <a:lnTo>
                      <a:pt x="338" y="22"/>
                    </a:lnTo>
                    <a:lnTo>
                      <a:pt x="336" y="16"/>
                    </a:lnTo>
                    <a:lnTo>
                      <a:pt x="336" y="16"/>
                    </a:lnTo>
                    <a:lnTo>
                      <a:pt x="334" y="12"/>
                    </a:lnTo>
                    <a:lnTo>
                      <a:pt x="330" y="8"/>
                    </a:lnTo>
                    <a:lnTo>
                      <a:pt x="320" y="2"/>
                    </a:lnTo>
                    <a:lnTo>
                      <a:pt x="308" y="0"/>
                    </a:lnTo>
                    <a:lnTo>
                      <a:pt x="294" y="4"/>
                    </a:lnTo>
                    <a:lnTo>
                      <a:pt x="294"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sp>
            <p:nvSpPr>
              <p:cNvPr id="127" name="Freeform 7402"/>
              <p:cNvSpPr>
                <a:spLocks/>
              </p:cNvSpPr>
              <p:nvPr/>
            </p:nvSpPr>
            <p:spPr bwMode="auto">
              <a:xfrm>
                <a:off x="7165233" y="255587"/>
                <a:ext cx="533400" cy="333375"/>
              </a:xfrm>
              <a:custGeom>
                <a:avLst/>
                <a:gdLst>
                  <a:gd name="T0" fmla="*/ 284 w 336"/>
                  <a:gd name="T1" fmla="*/ 8 h 210"/>
                  <a:gd name="T2" fmla="*/ 272 w 336"/>
                  <a:gd name="T3" fmla="*/ 6 h 210"/>
                  <a:gd name="T4" fmla="*/ 248 w 336"/>
                  <a:gd name="T5" fmla="*/ 0 h 210"/>
                  <a:gd name="T6" fmla="*/ 240 w 336"/>
                  <a:gd name="T7" fmla="*/ 6 h 210"/>
                  <a:gd name="T8" fmla="*/ 228 w 336"/>
                  <a:gd name="T9" fmla="*/ 10 h 210"/>
                  <a:gd name="T10" fmla="*/ 200 w 336"/>
                  <a:gd name="T11" fmla="*/ 8 h 210"/>
                  <a:gd name="T12" fmla="*/ 190 w 336"/>
                  <a:gd name="T13" fmla="*/ 16 h 210"/>
                  <a:gd name="T14" fmla="*/ 180 w 336"/>
                  <a:gd name="T15" fmla="*/ 42 h 210"/>
                  <a:gd name="T16" fmla="*/ 182 w 336"/>
                  <a:gd name="T17" fmla="*/ 50 h 210"/>
                  <a:gd name="T18" fmla="*/ 162 w 336"/>
                  <a:gd name="T19" fmla="*/ 58 h 210"/>
                  <a:gd name="T20" fmla="*/ 156 w 336"/>
                  <a:gd name="T21" fmla="*/ 46 h 210"/>
                  <a:gd name="T22" fmla="*/ 130 w 336"/>
                  <a:gd name="T23" fmla="*/ 38 h 210"/>
                  <a:gd name="T24" fmla="*/ 116 w 336"/>
                  <a:gd name="T25" fmla="*/ 44 h 210"/>
                  <a:gd name="T26" fmla="*/ 110 w 336"/>
                  <a:gd name="T27" fmla="*/ 72 h 210"/>
                  <a:gd name="T28" fmla="*/ 92 w 336"/>
                  <a:gd name="T29" fmla="*/ 72 h 210"/>
                  <a:gd name="T30" fmla="*/ 76 w 336"/>
                  <a:gd name="T31" fmla="*/ 78 h 210"/>
                  <a:gd name="T32" fmla="*/ 62 w 336"/>
                  <a:gd name="T33" fmla="*/ 84 h 210"/>
                  <a:gd name="T34" fmla="*/ 50 w 336"/>
                  <a:gd name="T35" fmla="*/ 88 h 210"/>
                  <a:gd name="T36" fmla="*/ 36 w 336"/>
                  <a:gd name="T37" fmla="*/ 114 h 210"/>
                  <a:gd name="T38" fmla="*/ 26 w 336"/>
                  <a:gd name="T39" fmla="*/ 132 h 210"/>
                  <a:gd name="T40" fmla="*/ 4 w 336"/>
                  <a:gd name="T41" fmla="*/ 148 h 210"/>
                  <a:gd name="T42" fmla="*/ 0 w 336"/>
                  <a:gd name="T43" fmla="*/ 168 h 210"/>
                  <a:gd name="T44" fmla="*/ 6 w 336"/>
                  <a:gd name="T45" fmla="*/ 174 h 210"/>
                  <a:gd name="T46" fmla="*/ 12 w 336"/>
                  <a:gd name="T47" fmla="*/ 188 h 210"/>
                  <a:gd name="T48" fmla="*/ 14 w 336"/>
                  <a:gd name="T49" fmla="*/ 198 h 210"/>
                  <a:gd name="T50" fmla="*/ 28 w 336"/>
                  <a:gd name="T51" fmla="*/ 210 h 210"/>
                  <a:gd name="T52" fmla="*/ 50 w 336"/>
                  <a:gd name="T53" fmla="*/ 208 h 210"/>
                  <a:gd name="T54" fmla="*/ 70 w 336"/>
                  <a:gd name="T55" fmla="*/ 186 h 210"/>
                  <a:gd name="T56" fmla="*/ 68 w 336"/>
                  <a:gd name="T57" fmla="*/ 176 h 210"/>
                  <a:gd name="T58" fmla="*/ 72 w 336"/>
                  <a:gd name="T59" fmla="*/ 168 h 210"/>
                  <a:gd name="T60" fmla="*/ 74 w 336"/>
                  <a:gd name="T61" fmla="*/ 166 h 210"/>
                  <a:gd name="T62" fmla="*/ 88 w 336"/>
                  <a:gd name="T63" fmla="*/ 170 h 210"/>
                  <a:gd name="T64" fmla="*/ 100 w 336"/>
                  <a:gd name="T65" fmla="*/ 166 h 210"/>
                  <a:gd name="T66" fmla="*/ 116 w 336"/>
                  <a:gd name="T67" fmla="*/ 160 h 210"/>
                  <a:gd name="T68" fmla="*/ 124 w 336"/>
                  <a:gd name="T69" fmla="*/ 162 h 210"/>
                  <a:gd name="T70" fmla="*/ 134 w 336"/>
                  <a:gd name="T71" fmla="*/ 156 h 210"/>
                  <a:gd name="T72" fmla="*/ 140 w 336"/>
                  <a:gd name="T73" fmla="*/ 144 h 210"/>
                  <a:gd name="T74" fmla="*/ 176 w 336"/>
                  <a:gd name="T75" fmla="*/ 146 h 210"/>
                  <a:gd name="T76" fmla="*/ 202 w 336"/>
                  <a:gd name="T77" fmla="*/ 134 h 210"/>
                  <a:gd name="T78" fmla="*/ 226 w 336"/>
                  <a:gd name="T79" fmla="*/ 108 h 210"/>
                  <a:gd name="T80" fmla="*/ 248 w 336"/>
                  <a:gd name="T81" fmla="*/ 104 h 210"/>
                  <a:gd name="T82" fmla="*/ 262 w 336"/>
                  <a:gd name="T83" fmla="*/ 96 h 210"/>
                  <a:gd name="T84" fmla="*/ 272 w 336"/>
                  <a:gd name="T85" fmla="*/ 84 h 210"/>
                  <a:gd name="T86" fmla="*/ 284 w 336"/>
                  <a:gd name="T87" fmla="*/ 88 h 210"/>
                  <a:gd name="T88" fmla="*/ 294 w 336"/>
                  <a:gd name="T89" fmla="*/ 84 h 210"/>
                  <a:gd name="T90" fmla="*/ 298 w 336"/>
                  <a:gd name="T91" fmla="*/ 64 h 210"/>
                  <a:gd name="T92" fmla="*/ 290 w 336"/>
                  <a:gd name="T93" fmla="*/ 56 h 210"/>
                  <a:gd name="T94" fmla="*/ 314 w 336"/>
                  <a:gd name="T95" fmla="*/ 54 h 210"/>
                  <a:gd name="T96" fmla="*/ 334 w 336"/>
                  <a:gd name="T97" fmla="*/ 38 h 210"/>
                  <a:gd name="T98" fmla="*/ 336 w 336"/>
                  <a:gd name="T99" fmla="*/ 16 h 210"/>
                  <a:gd name="T100" fmla="*/ 330 w 336"/>
                  <a:gd name="T101" fmla="*/ 8 h 210"/>
                  <a:gd name="T102" fmla="*/ 294 w 336"/>
                  <a:gd name="T103" fmla="*/ 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 h="210">
                    <a:moveTo>
                      <a:pt x="294" y="4"/>
                    </a:moveTo>
                    <a:lnTo>
                      <a:pt x="294" y="4"/>
                    </a:lnTo>
                    <a:lnTo>
                      <a:pt x="284" y="8"/>
                    </a:lnTo>
                    <a:lnTo>
                      <a:pt x="278" y="14"/>
                    </a:lnTo>
                    <a:lnTo>
                      <a:pt x="278" y="14"/>
                    </a:lnTo>
                    <a:lnTo>
                      <a:pt x="272" y="6"/>
                    </a:lnTo>
                    <a:lnTo>
                      <a:pt x="266" y="2"/>
                    </a:lnTo>
                    <a:lnTo>
                      <a:pt x="256" y="0"/>
                    </a:lnTo>
                    <a:lnTo>
                      <a:pt x="248" y="0"/>
                    </a:lnTo>
                    <a:lnTo>
                      <a:pt x="248" y="0"/>
                    </a:lnTo>
                    <a:lnTo>
                      <a:pt x="244" y="4"/>
                    </a:lnTo>
                    <a:lnTo>
                      <a:pt x="240" y="6"/>
                    </a:lnTo>
                    <a:lnTo>
                      <a:pt x="236" y="16"/>
                    </a:lnTo>
                    <a:lnTo>
                      <a:pt x="236" y="16"/>
                    </a:lnTo>
                    <a:lnTo>
                      <a:pt x="228" y="10"/>
                    </a:lnTo>
                    <a:lnTo>
                      <a:pt x="220" y="6"/>
                    </a:lnTo>
                    <a:lnTo>
                      <a:pt x="210" y="6"/>
                    </a:lnTo>
                    <a:lnTo>
                      <a:pt x="200" y="8"/>
                    </a:lnTo>
                    <a:lnTo>
                      <a:pt x="200" y="8"/>
                    </a:lnTo>
                    <a:lnTo>
                      <a:pt x="194" y="12"/>
                    </a:lnTo>
                    <a:lnTo>
                      <a:pt x="190" y="16"/>
                    </a:lnTo>
                    <a:lnTo>
                      <a:pt x="182" y="26"/>
                    </a:lnTo>
                    <a:lnTo>
                      <a:pt x="180" y="36"/>
                    </a:lnTo>
                    <a:lnTo>
                      <a:pt x="180" y="42"/>
                    </a:lnTo>
                    <a:lnTo>
                      <a:pt x="182" y="48"/>
                    </a:lnTo>
                    <a:lnTo>
                      <a:pt x="182" y="50"/>
                    </a:lnTo>
                    <a:lnTo>
                      <a:pt x="182" y="50"/>
                    </a:lnTo>
                    <a:lnTo>
                      <a:pt x="170" y="54"/>
                    </a:lnTo>
                    <a:lnTo>
                      <a:pt x="170" y="54"/>
                    </a:lnTo>
                    <a:lnTo>
                      <a:pt x="162" y="58"/>
                    </a:lnTo>
                    <a:lnTo>
                      <a:pt x="162" y="56"/>
                    </a:lnTo>
                    <a:lnTo>
                      <a:pt x="162" y="56"/>
                    </a:lnTo>
                    <a:lnTo>
                      <a:pt x="156" y="46"/>
                    </a:lnTo>
                    <a:lnTo>
                      <a:pt x="146" y="40"/>
                    </a:lnTo>
                    <a:lnTo>
                      <a:pt x="136" y="36"/>
                    </a:lnTo>
                    <a:lnTo>
                      <a:pt x="130" y="38"/>
                    </a:lnTo>
                    <a:lnTo>
                      <a:pt x="124" y="38"/>
                    </a:lnTo>
                    <a:lnTo>
                      <a:pt x="124" y="38"/>
                    </a:lnTo>
                    <a:lnTo>
                      <a:pt x="116" y="44"/>
                    </a:lnTo>
                    <a:lnTo>
                      <a:pt x="112" y="52"/>
                    </a:lnTo>
                    <a:lnTo>
                      <a:pt x="108" y="62"/>
                    </a:lnTo>
                    <a:lnTo>
                      <a:pt x="110" y="72"/>
                    </a:lnTo>
                    <a:lnTo>
                      <a:pt x="110" y="72"/>
                    </a:lnTo>
                    <a:lnTo>
                      <a:pt x="98" y="70"/>
                    </a:lnTo>
                    <a:lnTo>
                      <a:pt x="92" y="72"/>
                    </a:lnTo>
                    <a:lnTo>
                      <a:pt x="84" y="72"/>
                    </a:lnTo>
                    <a:lnTo>
                      <a:pt x="84" y="72"/>
                    </a:lnTo>
                    <a:lnTo>
                      <a:pt x="76" y="78"/>
                    </a:lnTo>
                    <a:lnTo>
                      <a:pt x="70" y="84"/>
                    </a:lnTo>
                    <a:lnTo>
                      <a:pt x="70" y="84"/>
                    </a:lnTo>
                    <a:lnTo>
                      <a:pt x="62" y="84"/>
                    </a:lnTo>
                    <a:lnTo>
                      <a:pt x="54" y="86"/>
                    </a:lnTo>
                    <a:lnTo>
                      <a:pt x="54" y="86"/>
                    </a:lnTo>
                    <a:lnTo>
                      <a:pt x="50" y="88"/>
                    </a:lnTo>
                    <a:lnTo>
                      <a:pt x="46" y="92"/>
                    </a:lnTo>
                    <a:lnTo>
                      <a:pt x="40" y="102"/>
                    </a:lnTo>
                    <a:lnTo>
                      <a:pt x="36" y="114"/>
                    </a:lnTo>
                    <a:lnTo>
                      <a:pt x="38" y="130"/>
                    </a:lnTo>
                    <a:lnTo>
                      <a:pt x="38" y="130"/>
                    </a:lnTo>
                    <a:lnTo>
                      <a:pt x="26" y="132"/>
                    </a:lnTo>
                    <a:lnTo>
                      <a:pt x="26" y="132"/>
                    </a:lnTo>
                    <a:lnTo>
                      <a:pt x="14" y="140"/>
                    </a:lnTo>
                    <a:lnTo>
                      <a:pt x="4" y="148"/>
                    </a:lnTo>
                    <a:lnTo>
                      <a:pt x="0" y="158"/>
                    </a:lnTo>
                    <a:lnTo>
                      <a:pt x="0" y="162"/>
                    </a:lnTo>
                    <a:lnTo>
                      <a:pt x="0" y="168"/>
                    </a:lnTo>
                    <a:lnTo>
                      <a:pt x="0" y="168"/>
                    </a:lnTo>
                    <a:lnTo>
                      <a:pt x="4" y="172"/>
                    </a:lnTo>
                    <a:lnTo>
                      <a:pt x="6" y="174"/>
                    </a:lnTo>
                    <a:lnTo>
                      <a:pt x="16" y="178"/>
                    </a:lnTo>
                    <a:lnTo>
                      <a:pt x="16" y="178"/>
                    </a:lnTo>
                    <a:lnTo>
                      <a:pt x="12" y="188"/>
                    </a:lnTo>
                    <a:lnTo>
                      <a:pt x="12" y="194"/>
                    </a:lnTo>
                    <a:lnTo>
                      <a:pt x="14" y="198"/>
                    </a:lnTo>
                    <a:lnTo>
                      <a:pt x="14" y="198"/>
                    </a:lnTo>
                    <a:lnTo>
                      <a:pt x="16" y="202"/>
                    </a:lnTo>
                    <a:lnTo>
                      <a:pt x="18" y="206"/>
                    </a:lnTo>
                    <a:lnTo>
                      <a:pt x="28" y="210"/>
                    </a:lnTo>
                    <a:lnTo>
                      <a:pt x="38" y="210"/>
                    </a:lnTo>
                    <a:lnTo>
                      <a:pt x="50" y="208"/>
                    </a:lnTo>
                    <a:lnTo>
                      <a:pt x="50" y="208"/>
                    </a:lnTo>
                    <a:lnTo>
                      <a:pt x="60" y="202"/>
                    </a:lnTo>
                    <a:lnTo>
                      <a:pt x="66" y="194"/>
                    </a:lnTo>
                    <a:lnTo>
                      <a:pt x="70" y="186"/>
                    </a:lnTo>
                    <a:lnTo>
                      <a:pt x="70" y="180"/>
                    </a:lnTo>
                    <a:lnTo>
                      <a:pt x="68" y="176"/>
                    </a:lnTo>
                    <a:lnTo>
                      <a:pt x="68" y="176"/>
                    </a:lnTo>
                    <a:lnTo>
                      <a:pt x="68" y="172"/>
                    </a:lnTo>
                    <a:lnTo>
                      <a:pt x="70" y="170"/>
                    </a:lnTo>
                    <a:lnTo>
                      <a:pt x="72" y="168"/>
                    </a:lnTo>
                    <a:lnTo>
                      <a:pt x="70" y="166"/>
                    </a:lnTo>
                    <a:lnTo>
                      <a:pt x="70" y="166"/>
                    </a:lnTo>
                    <a:lnTo>
                      <a:pt x="74" y="166"/>
                    </a:lnTo>
                    <a:lnTo>
                      <a:pt x="74" y="166"/>
                    </a:lnTo>
                    <a:lnTo>
                      <a:pt x="80" y="168"/>
                    </a:lnTo>
                    <a:lnTo>
                      <a:pt x="88" y="170"/>
                    </a:lnTo>
                    <a:lnTo>
                      <a:pt x="94" y="168"/>
                    </a:lnTo>
                    <a:lnTo>
                      <a:pt x="100" y="166"/>
                    </a:lnTo>
                    <a:lnTo>
                      <a:pt x="100" y="166"/>
                    </a:lnTo>
                    <a:lnTo>
                      <a:pt x="114" y="158"/>
                    </a:lnTo>
                    <a:lnTo>
                      <a:pt x="116" y="158"/>
                    </a:lnTo>
                    <a:lnTo>
                      <a:pt x="116" y="160"/>
                    </a:lnTo>
                    <a:lnTo>
                      <a:pt x="118" y="162"/>
                    </a:lnTo>
                    <a:lnTo>
                      <a:pt x="120" y="162"/>
                    </a:lnTo>
                    <a:lnTo>
                      <a:pt x="124" y="162"/>
                    </a:lnTo>
                    <a:lnTo>
                      <a:pt x="132" y="158"/>
                    </a:lnTo>
                    <a:lnTo>
                      <a:pt x="132" y="158"/>
                    </a:lnTo>
                    <a:lnTo>
                      <a:pt x="134" y="156"/>
                    </a:lnTo>
                    <a:lnTo>
                      <a:pt x="136" y="152"/>
                    </a:lnTo>
                    <a:lnTo>
                      <a:pt x="140" y="144"/>
                    </a:lnTo>
                    <a:lnTo>
                      <a:pt x="140" y="144"/>
                    </a:lnTo>
                    <a:lnTo>
                      <a:pt x="150" y="146"/>
                    </a:lnTo>
                    <a:lnTo>
                      <a:pt x="162" y="148"/>
                    </a:lnTo>
                    <a:lnTo>
                      <a:pt x="176" y="146"/>
                    </a:lnTo>
                    <a:lnTo>
                      <a:pt x="188" y="142"/>
                    </a:lnTo>
                    <a:lnTo>
                      <a:pt x="188" y="142"/>
                    </a:lnTo>
                    <a:lnTo>
                      <a:pt x="202" y="134"/>
                    </a:lnTo>
                    <a:lnTo>
                      <a:pt x="212" y="126"/>
                    </a:lnTo>
                    <a:lnTo>
                      <a:pt x="222" y="118"/>
                    </a:lnTo>
                    <a:lnTo>
                      <a:pt x="226" y="108"/>
                    </a:lnTo>
                    <a:lnTo>
                      <a:pt x="226" y="108"/>
                    </a:lnTo>
                    <a:lnTo>
                      <a:pt x="236" y="106"/>
                    </a:lnTo>
                    <a:lnTo>
                      <a:pt x="248" y="104"/>
                    </a:lnTo>
                    <a:lnTo>
                      <a:pt x="248" y="104"/>
                    </a:lnTo>
                    <a:lnTo>
                      <a:pt x="256" y="100"/>
                    </a:lnTo>
                    <a:lnTo>
                      <a:pt x="262" y="96"/>
                    </a:lnTo>
                    <a:lnTo>
                      <a:pt x="268" y="90"/>
                    </a:lnTo>
                    <a:lnTo>
                      <a:pt x="272" y="84"/>
                    </a:lnTo>
                    <a:lnTo>
                      <a:pt x="272" y="84"/>
                    </a:lnTo>
                    <a:lnTo>
                      <a:pt x="276" y="86"/>
                    </a:lnTo>
                    <a:lnTo>
                      <a:pt x="280" y="88"/>
                    </a:lnTo>
                    <a:lnTo>
                      <a:pt x="284" y="88"/>
                    </a:lnTo>
                    <a:lnTo>
                      <a:pt x="290" y="86"/>
                    </a:lnTo>
                    <a:lnTo>
                      <a:pt x="290" y="86"/>
                    </a:lnTo>
                    <a:lnTo>
                      <a:pt x="294" y="84"/>
                    </a:lnTo>
                    <a:lnTo>
                      <a:pt x="298" y="78"/>
                    </a:lnTo>
                    <a:lnTo>
                      <a:pt x="300" y="72"/>
                    </a:lnTo>
                    <a:lnTo>
                      <a:pt x="298" y="64"/>
                    </a:lnTo>
                    <a:lnTo>
                      <a:pt x="298" y="64"/>
                    </a:lnTo>
                    <a:lnTo>
                      <a:pt x="296" y="60"/>
                    </a:lnTo>
                    <a:lnTo>
                      <a:pt x="290" y="56"/>
                    </a:lnTo>
                    <a:lnTo>
                      <a:pt x="290" y="56"/>
                    </a:lnTo>
                    <a:lnTo>
                      <a:pt x="302" y="56"/>
                    </a:lnTo>
                    <a:lnTo>
                      <a:pt x="314" y="54"/>
                    </a:lnTo>
                    <a:lnTo>
                      <a:pt x="314" y="54"/>
                    </a:lnTo>
                    <a:lnTo>
                      <a:pt x="326" y="46"/>
                    </a:lnTo>
                    <a:lnTo>
                      <a:pt x="334" y="38"/>
                    </a:lnTo>
                    <a:lnTo>
                      <a:pt x="336" y="26"/>
                    </a:lnTo>
                    <a:lnTo>
                      <a:pt x="336" y="22"/>
                    </a:lnTo>
                    <a:lnTo>
                      <a:pt x="336" y="16"/>
                    </a:lnTo>
                    <a:lnTo>
                      <a:pt x="336" y="16"/>
                    </a:lnTo>
                    <a:lnTo>
                      <a:pt x="332" y="12"/>
                    </a:lnTo>
                    <a:lnTo>
                      <a:pt x="330" y="8"/>
                    </a:lnTo>
                    <a:lnTo>
                      <a:pt x="318" y="2"/>
                    </a:lnTo>
                    <a:lnTo>
                      <a:pt x="306" y="0"/>
                    </a:lnTo>
                    <a:lnTo>
                      <a:pt x="294" y="4"/>
                    </a:lnTo>
                    <a:lnTo>
                      <a:pt x="294"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sp>
            <p:nvSpPr>
              <p:cNvPr id="128" name="Freeform 7403"/>
              <p:cNvSpPr>
                <a:spLocks noEditPoints="1"/>
              </p:cNvSpPr>
              <p:nvPr/>
            </p:nvSpPr>
            <p:spPr bwMode="auto">
              <a:xfrm>
                <a:off x="6101608" y="627062"/>
                <a:ext cx="1273175" cy="1136650"/>
              </a:xfrm>
              <a:custGeom>
                <a:avLst/>
                <a:gdLst>
                  <a:gd name="T0" fmla="*/ 780 w 802"/>
                  <a:gd name="T1" fmla="*/ 124 h 716"/>
                  <a:gd name="T2" fmla="*/ 780 w 802"/>
                  <a:gd name="T3" fmla="*/ 64 h 716"/>
                  <a:gd name="T4" fmla="*/ 750 w 802"/>
                  <a:gd name="T5" fmla="*/ 26 h 716"/>
                  <a:gd name="T6" fmla="*/ 590 w 802"/>
                  <a:gd name="T7" fmla="*/ 50 h 716"/>
                  <a:gd name="T8" fmla="*/ 620 w 802"/>
                  <a:gd name="T9" fmla="*/ 88 h 716"/>
                  <a:gd name="T10" fmla="*/ 620 w 802"/>
                  <a:gd name="T11" fmla="*/ 160 h 716"/>
                  <a:gd name="T12" fmla="*/ 560 w 802"/>
                  <a:gd name="T13" fmla="*/ 148 h 716"/>
                  <a:gd name="T14" fmla="*/ 560 w 802"/>
                  <a:gd name="T15" fmla="*/ 218 h 716"/>
                  <a:gd name="T16" fmla="*/ 548 w 802"/>
                  <a:gd name="T17" fmla="*/ 264 h 716"/>
                  <a:gd name="T18" fmla="*/ 548 w 802"/>
                  <a:gd name="T19" fmla="*/ 328 h 716"/>
                  <a:gd name="T20" fmla="*/ 560 w 802"/>
                  <a:gd name="T21" fmla="*/ 374 h 716"/>
                  <a:gd name="T22" fmla="*/ 560 w 802"/>
                  <a:gd name="T23" fmla="*/ 464 h 716"/>
                  <a:gd name="T24" fmla="*/ 516 w 802"/>
                  <a:gd name="T25" fmla="*/ 522 h 716"/>
                  <a:gd name="T26" fmla="*/ 516 w 802"/>
                  <a:gd name="T27" fmla="*/ 102 h 716"/>
                  <a:gd name="T28" fmla="*/ 488 w 802"/>
                  <a:gd name="T29" fmla="*/ 64 h 716"/>
                  <a:gd name="T30" fmla="*/ 488 w 802"/>
                  <a:gd name="T31" fmla="*/ 0 h 716"/>
                  <a:gd name="T32" fmla="*/ 358 w 802"/>
                  <a:gd name="T33" fmla="*/ 50 h 716"/>
                  <a:gd name="T34" fmla="*/ 358 w 802"/>
                  <a:gd name="T35" fmla="*/ 102 h 716"/>
                  <a:gd name="T36" fmla="*/ 326 w 802"/>
                  <a:gd name="T37" fmla="*/ 160 h 716"/>
                  <a:gd name="T38" fmla="*/ 296 w 802"/>
                  <a:gd name="T39" fmla="*/ 174 h 716"/>
                  <a:gd name="T40" fmla="*/ 284 w 802"/>
                  <a:gd name="T41" fmla="*/ 218 h 716"/>
                  <a:gd name="T42" fmla="*/ 284 w 802"/>
                  <a:gd name="T43" fmla="*/ 278 h 716"/>
                  <a:gd name="T44" fmla="*/ 296 w 802"/>
                  <a:gd name="T45" fmla="*/ 328 h 716"/>
                  <a:gd name="T46" fmla="*/ 296 w 802"/>
                  <a:gd name="T47" fmla="*/ 408 h 716"/>
                  <a:gd name="T48" fmla="*/ 284 w 802"/>
                  <a:gd name="T49" fmla="*/ 464 h 716"/>
                  <a:gd name="T50" fmla="*/ 252 w 802"/>
                  <a:gd name="T51" fmla="*/ 160 h 716"/>
                  <a:gd name="T52" fmla="*/ 224 w 802"/>
                  <a:gd name="T53" fmla="*/ 102 h 716"/>
                  <a:gd name="T54" fmla="*/ 224 w 802"/>
                  <a:gd name="T55" fmla="*/ 50 h 716"/>
                  <a:gd name="T56" fmla="*/ 94 w 802"/>
                  <a:gd name="T57" fmla="*/ 0 h 716"/>
                  <a:gd name="T58" fmla="*/ 94 w 802"/>
                  <a:gd name="T59" fmla="*/ 64 h 716"/>
                  <a:gd name="T60" fmla="*/ 62 w 802"/>
                  <a:gd name="T61" fmla="*/ 102 h 716"/>
                  <a:gd name="T62" fmla="*/ 62 w 802"/>
                  <a:gd name="T63" fmla="*/ 174 h 716"/>
                  <a:gd name="T64" fmla="*/ 20 w 802"/>
                  <a:gd name="T65" fmla="*/ 174 h 716"/>
                  <a:gd name="T66" fmla="*/ 20 w 802"/>
                  <a:gd name="T67" fmla="*/ 232 h 716"/>
                  <a:gd name="T68" fmla="*/ 34 w 802"/>
                  <a:gd name="T69" fmla="*/ 278 h 716"/>
                  <a:gd name="T70" fmla="*/ 34 w 802"/>
                  <a:gd name="T71" fmla="*/ 362 h 716"/>
                  <a:gd name="T72" fmla="*/ 20 w 802"/>
                  <a:gd name="T73" fmla="*/ 408 h 716"/>
                  <a:gd name="T74" fmla="*/ 20 w 802"/>
                  <a:gd name="T75" fmla="*/ 474 h 716"/>
                  <a:gd name="T76" fmla="*/ 802 w 802"/>
                  <a:gd name="T77" fmla="*/ 716 h 716"/>
                  <a:gd name="T78" fmla="*/ 590 w 802"/>
                  <a:gd name="T79" fmla="*/ 218 h 716"/>
                  <a:gd name="T80" fmla="*/ 590 w 802"/>
                  <a:gd name="T81" fmla="*/ 264 h 716"/>
                  <a:gd name="T82" fmla="*/ 590 w 802"/>
                  <a:gd name="T83" fmla="*/ 314 h 716"/>
                  <a:gd name="T84" fmla="*/ 590 w 802"/>
                  <a:gd name="T85" fmla="*/ 362 h 716"/>
                  <a:gd name="T86" fmla="*/ 590 w 802"/>
                  <a:gd name="T87" fmla="*/ 408 h 716"/>
                  <a:gd name="T88" fmla="*/ 590 w 802"/>
                  <a:gd name="T89" fmla="*/ 464 h 716"/>
                  <a:gd name="T90" fmla="*/ 590 w 802"/>
                  <a:gd name="T91" fmla="*/ 522 h 716"/>
                  <a:gd name="T92" fmla="*/ 326 w 802"/>
                  <a:gd name="T93" fmla="*/ 218 h 716"/>
                  <a:gd name="T94" fmla="*/ 326 w 802"/>
                  <a:gd name="T95" fmla="*/ 264 h 716"/>
                  <a:gd name="T96" fmla="*/ 326 w 802"/>
                  <a:gd name="T97" fmla="*/ 314 h 716"/>
                  <a:gd name="T98" fmla="*/ 326 w 802"/>
                  <a:gd name="T99" fmla="*/ 362 h 716"/>
                  <a:gd name="T100" fmla="*/ 326 w 802"/>
                  <a:gd name="T101" fmla="*/ 408 h 716"/>
                  <a:gd name="T102" fmla="*/ 326 w 802"/>
                  <a:gd name="T103" fmla="*/ 464 h 716"/>
                  <a:gd name="T104" fmla="*/ 326 w 802"/>
                  <a:gd name="T105" fmla="*/ 522 h 716"/>
                  <a:gd name="T106" fmla="*/ 62 w 802"/>
                  <a:gd name="T107" fmla="*/ 218 h 716"/>
                  <a:gd name="T108" fmla="*/ 62 w 802"/>
                  <a:gd name="T109" fmla="*/ 264 h 716"/>
                  <a:gd name="T110" fmla="*/ 62 w 802"/>
                  <a:gd name="T111" fmla="*/ 314 h 716"/>
                  <a:gd name="T112" fmla="*/ 62 w 802"/>
                  <a:gd name="T113" fmla="*/ 362 h 716"/>
                  <a:gd name="T114" fmla="*/ 62 w 802"/>
                  <a:gd name="T115" fmla="*/ 408 h 716"/>
                  <a:gd name="T116" fmla="*/ 62 w 802"/>
                  <a:gd name="T117" fmla="*/ 464 h 716"/>
                  <a:gd name="T118" fmla="*/ 62 w 802"/>
                  <a:gd name="T119" fmla="*/ 52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2" h="716">
                    <a:moveTo>
                      <a:pt x="780" y="522"/>
                    </a:moveTo>
                    <a:lnTo>
                      <a:pt x="780" y="160"/>
                    </a:lnTo>
                    <a:lnTo>
                      <a:pt x="750" y="160"/>
                    </a:lnTo>
                    <a:lnTo>
                      <a:pt x="750" y="124"/>
                    </a:lnTo>
                    <a:lnTo>
                      <a:pt x="780" y="124"/>
                    </a:lnTo>
                    <a:lnTo>
                      <a:pt x="780" y="102"/>
                    </a:lnTo>
                    <a:lnTo>
                      <a:pt x="750" y="102"/>
                    </a:lnTo>
                    <a:lnTo>
                      <a:pt x="750" y="88"/>
                    </a:lnTo>
                    <a:lnTo>
                      <a:pt x="780" y="88"/>
                    </a:lnTo>
                    <a:lnTo>
                      <a:pt x="780" y="64"/>
                    </a:lnTo>
                    <a:lnTo>
                      <a:pt x="750" y="64"/>
                    </a:lnTo>
                    <a:lnTo>
                      <a:pt x="750" y="50"/>
                    </a:lnTo>
                    <a:lnTo>
                      <a:pt x="780" y="50"/>
                    </a:lnTo>
                    <a:lnTo>
                      <a:pt x="780" y="26"/>
                    </a:lnTo>
                    <a:lnTo>
                      <a:pt x="750" y="26"/>
                    </a:lnTo>
                    <a:lnTo>
                      <a:pt x="750" y="0"/>
                    </a:lnTo>
                    <a:lnTo>
                      <a:pt x="620" y="0"/>
                    </a:lnTo>
                    <a:lnTo>
                      <a:pt x="620" y="26"/>
                    </a:lnTo>
                    <a:lnTo>
                      <a:pt x="590" y="26"/>
                    </a:lnTo>
                    <a:lnTo>
                      <a:pt x="590" y="50"/>
                    </a:lnTo>
                    <a:lnTo>
                      <a:pt x="620" y="50"/>
                    </a:lnTo>
                    <a:lnTo>
                      <a:pt x="620" y="64"/>
                    </a:lnTo>
                    <a:lnTo>
                      <a:pt x="590" y="64"/>
                    </a:lnTo>
                    <a:lnTo>
                      <a:pt x="590" y="88"/>
                    </a:lnTo>
                    <a:lnTo>
                      <a:pt x="620" y="88"/>
                    </a:lnTo>
                    <a:lnTo>
                      <a:pt x="620" y="102"/>
                    </a:lnTo>
                    <a:lnTo>
                      <a:pt x="590" y="102"/>
                    </a:lnTo>
                    <a:lnTo>
                      <a:pt x="590" y="124"/>
                    </a:lnTo>
                    <a:lnTo>
                      <a:pt x="620" y="124"/>
                    </a:lnTo>
                    <a:lnTo>
                      <a:pt x="620" y="160"/>
                    </a:lnTo>
                    <a:lnTo>
                      <a:pt x="590" y="160"/>
                    </a:lnTo>
                    <a:lnTo>
                      <a:pt x="590" y="174"/>
                    </a:lnTo>
                    <a:lnTo>
                      <a:pt x="566" y="174"/>
                    </a:lnTo>
                    <a:lnTo>
                      <a:pt x="566" y="148"/>
                    </a:lnTo>
                    <a:lnTo>
                      <a:pt x="560" y="148"/>
                    </a:lnTo>
                    <a:lnTo>
                      <a:pt x="560" y="174"/>
                    </a:lnTo>
                    <a:lnTo>
                      <a:pt x="548" y="174"/>
                    </a:lnTo>
                    <a:lnTo>
                      <a:pt x="548" y="190"/>
                    </a:lnTo>
                    <a:lnTo>
                      <a:pt x="560" y="190"/>
                    </a:lnTo>
                    <a:lnTo>
                      <a:pt x="560" y="218"/>
                    </a:lnTo>
                    <a:lnTo>
                      <a:pt x="548" y="218"/>
                    </a:lnTo>
                    <a:lnTo>
                      <a:pt x="548" y="232"/>
                    </a:lnTo>
                    <a:lnTo>
                      <a:pt x="560" y="232"/>
                    </a:lnTo>
                    <a:lnTo>
                      <a:pt x="560" y="264"/>
                    </a:lnTo>
                    <a:lnTo>
                      <a:pt x="548" y="264"/>
                    </a:lnTo>
                    <a:lnTo>
                      <a:pt x="548" y="278"/>
                    </a:lnTo>
                    <a:lnTo>
                      <a:pt x="560" y="278"/>
                    </a:lnTo>
                    <a:lnTo>
                      <a:pt x="560" y="314"/>
                    </a:lnTo>
                    <a:lnTo>
                      <a:pt x="548" y="314"/>
                    </a:lnTo>
                    <a:lnTo>
                      <a:pt x="548" y="328"/>
                    </a:lnTo>
                    <a:lnTo>
                      <a:pt x="560" y="328"/>
                    </a:lnTo>
                    <a:lnTo>
                      <a:pt x="560" y="362"/>
                    </a:lnTo>
                    <a:lnTo>
                      <a:pt x="548" y="362"/>
                    </a:lnTo>
                    <a:lnTo>
                      <a:pt x="548" y="374"/>
                    </a:lnTo>
                    <a:lnTo>
                      <a:pt x="560" y="374"/>
                    </a:lnTo>
                    <a:lnTo>
                      <a:pt x="560" y="408"/>
                    </a:lnTo>
                    <a:lnTo>
                      <a:pt x="548" y="408"/>
                    </a:lnTo>
                    <a:lnTo>
                      <a:pt x="548" y="426"/>
                    </a:lnTo>
                    <a:lnTo>
                      <a:pt x="560" y="426"/>
                    </a:lnTo>
                    <a:lnTo>
                      <a:pt x="560" y="464"/>
                    </a:lnTo>
                    <a:lnTo>
                      <a:pt x="548" y="464"/>
                    </a:lnTo>
                    <a:lnTo>
                      <a:pt x="548" y="474"/>
                    </a:lnTo>
                    <a:lnTo>
                      <a:pt x="560" y="474"/>
                    </a:lnTo>
                    <a:lnTo>
                      <a:pt x="560" y="522"/>
                    </a:lnTo>
                    <a:lnTo>
                      <a:pt x="516" y="522"/>
                    </a:lnTo>
                    <a:lnTo>
                      <a:pt x="516" y="160"/>
                    </a:lnTo>
                    <a:lnTo>
                      <a:pt x="488" y="160"/>
                    </a:lnTo>
                    <a:lnTo>
                      <a:pt x="488" y="124"/>
                    </a:lnTo>
                    <a:lnTo>
                      <a:pt x="516" y="124"/>
                    </a:lnTo>
                    <a:lnTo>
                      <a:pt x="516" y="102"/>
                    </a:lnTo>
                    <a:lnTo>
                      <a:pt x="488" y="102"/>
                    </a:lnTo>
                    <a:lnTo>
                      <a:pt x="488" y="88"/>
                    </a:lnTo>
                    <a:lnTo>
                      <a:pt x="516" y="88"/>
                    </a:lnTo>
                    <a:lnTo>
                      <a:pt x="516" y="64"/>
                    </a:lnTo>
                    <a:lnTo>
                      <a:pt x="488" y="64"/>
                    </a:lnTo>
                    <a:lnTo>
                      <a:pt x="488" y="50"/>
                    </a:lnTo>
                    <a:lnTo>
                      <a:pt x="516" y="50"/>
                    </a:lnTo>
                    <a:lnTo>
                      <a:pt x="516" y="26"/>
                    </a:lnTo>
                    <a:lnTo>
                      <a:pt x="488" y="26"/>
                    </a:lnTo>
                    <a:lnTo>
                      <a:pt x="488" y="0"/>
                    </a:lnTo>
                    <a:lnTo>
                      <a:pt x="358" y="0"/>
                    </a:lnTo>
                    <a:lnTo>
                      <a:pt x="358" y="26"/>
                    </a:lnTo>
                    <a:lnTo>
                      <a:pt x="326" y="26"/>
                    </a:lnTo>
                    <a:lnTo>
                      <a:pt x="326" y="50"/>
                    </a:lnTo>
                    <a:lnTo>
                      <a:pt x="358" y="50"/>
                    </a:lnTo>
                    <a:lnTo>
                      <a:pt x="358" y="64"/>
                    </a:lnTo>
                    <a:lnTo>
                      <a:pt x="326" y="64"/>
                    </a:lnTo>
                    <a:lnTo>
                      <a:pt x="326" y="88"/>
                    </a:lnTo>
                    <a:lnTo>
                      <a:pt x="358" y="88"/>
                    </a:lnTo>
                    <a:lnTo>
                      <a:pt x="358" y="102"/>
                    </a:lnTo>
                    <a:lnTo>
                      <a:pt x="326" y="102"/>
                    </a:lnTo>
                    <a:lnTo>
                      <a:pt x="326" y="124"/>
                    </a:lnTo>
                    <a:lnTo>
                      <a:pt x="358" y="124"/>
                    </a:lnTo>
                    <a:lnTo>
                      <a:pt x="358" y="160"/>
                    </a:lnTo>
                    <a:lnTo>
                      <a:pt x="326" y="160"/>
                    </a:lnTo>
                    <a:lnTo>
                      <a:pt x="326" y="174"/>
                    </a:lnTo>
                    <a:lnTo>
                      <a:pt x="304" y="174"/>
                    </a:lnTo>
                    <a:lnTo>
                      <a:pt x="304" y="148"/>
                    </a:lnTo>
                    <a:lnTo>
                      <a:pt x="296" y="148"/>
                    </a:lnTo>
                    <a:lnTo>
                      <a:pt x="296" y="174"/>
                    </a:lnTo>
                    <a:lnTo>
                      <a:pt x="284" y="174"/>
                    </a:lnTo>
                    <a:lnTo>
                      <a:pt x="284" y="190"/>
                    </a:lnTo>
                    <a:lnTo>
                      <a:pt x="296" y="190"/>
                    </a:lnTo>
                    <a:lnTo>
                      <a:pt x="296" y="218"/>
                    </a:lnTo>
                    <a:lnTo>
                      <a:pt x="284" y="218"/>
                    </a:lnTo>
                    <a:lnTo>
                      <a:pt x="284" y="232"/>
                    </a:lnTo>
                    <a:lnTo>
                      <a:pt x="296" y="232"/>
                    </a:lnTo>
                    <a:lnTo>
                      <a:pt x="296" y="264"/>
                    </a:lnTo>
                    <a:lnTo>
                      <a:pt x="284" y="264"/>
                    </a:lnTo>
                    <a:lnTo>
                      <a:pt x="284" y="278"/>
                    </a:lnTo>
                    <a:lnTo>
                      <a:pt x="296" y="278"/>
                    </a:lnTo>
                    <a:lnTo>
                      <a:pt x="296" y="314"/>
                    </a:lnTo>
                    <a:lnTo>
                      <a:pt x="284" y="314"/>
                    </a:lnTo>
                    <a:lnTo>
                      <a:pt x="284" y="328"/>
                    </a:lnTo>
                    <a:lnTo>
                      <a:pt x="296" y="328"/>
                    </a:lnTo>
                    <a:lnTo>
                      <a:pt x="296" y="362"/>
                    </a:lnTo>
                    <a:lnTo>
                      <a:pt x="284" y="362"/>
                    </a:lnTo>
                    <a:lnTo>
                      <a:pt x="284" y="374"/>
                    </a:lnTo>
                    <a:lnTo>
                      <a:pt x="296" y="374"/>
                    </a:lnTo>
                    <a:lnTo>
                      <a:pt x="296" y="408"/>
                    </a:lnTo>
                    <a:lnTo>
                      <a:pt x="284" y="408"/>
                    </a:lnTo>
                    <a:lnTo>
                      <a:pt x="284" y="426"/>
                    </a:lnTo>
                    <a:lnTo>
                      <a:pt x="296" y="426"/>
                    </a:lnTo>
                    <a:lnTo>
                      <a:pt x="296" y="464"/>
                    </a:lnTo>
                    <a:lnTo>
                      <a:pt x="284" y="464"/>
                    </a:lnTo>
                    <a:lnTo>
                      <a:pt x="284" y="474"/>
                    </a:lnTo>
                    <a:lnTo>
                      <a:pt x="296" y="474"/>
                    </a:lnTo>
                    <a:lnTo>
                      <a:pt x="296" y="522"/>
                    </a:lnTo>
                    <a:lnTo>
                      <a:pt x="252" y="522"/>
                    </a:lnTo>
                    <a:lnTo>
                      <a:pt x="252" y="160"/>
                    </a:lnTo>
                    <a:lnTo>
                      <a:pt x="224" y="160"/>
                    </a:lnTo>
                    <a:lnTo>
                      <a:pt x="224" y="124"/>
                    </a:lnTo>
                    <a:lnTo>
                      <a:pt x="252" y="124"/>
                    </a:lnTo>
                    <a:lnTo>
                      <a:pt x="252" y="102"/>
                    </a:lnTo>
                    <a:lnTo>
                      <a:pt x="224" y="102"/>
                    </a:lnTo>
                    <a:lnTo>
                      <a:pt x="224" y="88"/>
                    </a:lnTo>
                    <a:lnTo>
                      <a:pt x="252" y="88"/>
                    </a:lnTo>
                    <a:lnTo>
                      <a:pt x="252" y="64"/>
                    </a:lnTo>
                    <a:lnTo>
                      <a:pt x="224" y="64"/>
                    </a:lnTo>
                    <a:lnTo>
                      <a:pt x="224" y="50"/>
                    </a:lnTo>
                    <a:lnTo>
                      <a:pt x="252" y="50"/>
                    </a:lnTo>
                    <a:lnTo>
                      <a:pt x="252" y="26"/>
                    </a:lnTo>
                    <a:lnTo>
                      <a:pt x="224" y="26"/>
                    </a:lnTo>
                    <a:lnTo>
                      <a:pt x="224" y="0"/>
                    </a:lnTo>
                    <a:lnTo>
                      <a:pt x="94" y="0"/>
                    </a:lnTo>
                    <a:lnTo>
                      <a:pt x="94" y="26"/>
                    </a:lnTo>
                    <a:lnTo>
                      <a:pt x="62" y="26"/>
                    </a:lnTo>
                    <a:lnTo>
                      <a:pt x="62" y="50"/>
                    </a:lnTo>
                    <a:lnTo>
                      <a:pt x="94" y="50"/>
                    </a:lnTo>
                    <a:lnTo>
                      <a:pt x="94" y="64"/>
                    </a:lnTo>
                    <a:lnTo>
                      <a:pt x="62" y="64"/>
                    </a:lnTo>
                    <a:lnTo>
                      <a:pt x="62" y="88"/>
                    </a:lnTo>
                    <a:lnTo>
                      <a:pt x="94" y="88"/>
                    </a:lnTo>
                    <a:lnTo>
                      <a:pt x="94" y="102"/>
                    </a:lnTo>
                    <a:lnTo>
                      <a:pt x="62" y="102"/>
                    </a:lnTo>
                    <a:lnTo>
                      <a:pt x="62" y="124"/>
                    </a:lnTo>
                    <a:lnTo>
                      <a:pt x="94" y="124"/>
                    </a:lnTo>
                    <a:lnTo>
                      <a:pt x="94" y="160"/>
                    </a:lnTo>
                    <a:lnTo>
                      <a:pt x="62" y="160"/>
                    </a:lnTo>
                    <a:lnTo>
                      <a:pt x="62" y="174"/>
                    </a:lnTo>
                    <a:lnTo>
                      <a:pt x="40" y="174"/>
                    </a:lnTo>
                    <a:lnTo>
                      <a:pt x="40" y="148"/>
                    </a:lnTo>
                    <a:lnTo>
                      <a:pt x="34" y="148"/>
                    </a:lnTo>
                    <a:lnTo>
                      <a:pt x="34" y="174"/>
                    </a:lnTo>
                    <a:lnTo>
                      <a:pt x="20" y="174"/>
                    </a:lnTo>
                    <a:lnTo>
                      <a:pt x="20" y="190"/>
                    </a:lnTo>
                    <a:lnTo>
                      <a:pt x="34" y="190"/>
                    </a:lnTo>
                    <a:lnTo>
                      <a:pt x="34" y="218"/>
                    </a:lnTo>
                    <a:lnTo>
                      <a:pt x="20" y="218"/>
                    </a:lnTo>
                    <a:lnTo>
                      <a:pt x="20" y="232"/>
                    </a:lnTo>
                    <a:lnTo>
                      <a:pt x="34" y="232"/>
                    </a:lnTo>
                    <a:lnTo>
                      <a:pt x="34" y="264"/>
                    </a:lnTo>
                    <a:lnTo>
                      <a:pt x="20" y="264"/>
                    </a:lnTo>
                    <a:lnTo>
                      <a:pt x="20" y="278"/>
                    </a:lnTo>
                    <a:lnTo>
                      <a:pt x="34" y="278"/>
                    </a:lnTo>
                    <a:lnTo>
                      <a:pt x="34" y="314"/>
                    </a:lnTo>
                    <a:lnTo>
                      <a:pt x="20" y="314"/>
                    </a:lnTo>
                    <a:lnTo>
                      <a:pt x="20" y="328"/>
                    </a:lnTo>
                    <a:lnTo>
                      <a:pt x="34" y="328"/>
                    </a:lnTo>
                    <a:lnTo>
                      <a:pt x="34" y="362"/>
                    </a:lnTo>
                    <a:lnTo>
                      <a:pt x="20" y="362"/>
                    </a:lnTo>
                    <a:lnTo>
                      <a:pt x="20" y="374"/>
                    </a:lnTo>
                    <a:lnTo>
                      <a:pt x="34" y="374"/>
                    </a:lnTo>
                    <a:lnTo>
                      <a:pt x="34" y="408"/>
                    </a:lnTo>
                    <a:lnTo>
                      <a:pt x="20" y="408"/>
                    </a:lnTo>
                    <a:lnTo>
                      <a:pt x="20" y="426"/>
                    </a:lnTo>
                    <a:lnTo>
                      <a:pt x="34" y="426"/>
                    </a:lnTo>
                    <a:lnTo>
                      <a:pt x="34" y="464"/>
                    </a:lnTo>
                    <a:lnTo>
                      <a:pt x="20" y="464"/>
                    </a:lnTo>
                    <a:lnTo>
                      <a:pt x="20" y="474"/>
                    </a:lnTo>
                    <a:lnTo>
                      <a:pt x="34" y="474"/>
                    </a:lnTo>
                    <a:lnTo>
                      <a:pt x="34" y="522"/>
                    </a:lnTo>
                    <a:lnTo>
                      <a:pt x="0" y="522"/>
                    </a:lnTo>
                    <a:lnTo>
                      <a:pt x="0" y="716"/>
                    </a:lnTo>
                    <a:lnTo>
                      <a:pt x="802" y="716"/>
                    </a:lnTo>
                    <a:lnTo>
                      <a:pt x="802" y="522"/>
                    </a:lnTo>
                    <a:lnTo>
                      <a:pt x="780" y="522"/>
                    </a:lnTo>
                    <a:close/>
                    <a:moveTo>
                      <a:pt x="566" y="190"/>
                    </a:moveTo>
                    <a:lnTo>
                      <a:pt x="590" y="190"/>
                    </a:lnTo>
                    <a:lnTo>
                      <a:pt x="590" y="218"/>
                    </a:lnTo>
                    <a:lnTo>
                      <a:pt x="566" y="218"/>
                    </a:lnTo>
                    <a:lnTo>
                      <a:pt x="566" y="190"/>
                    </a:lnTo>
                    <a:close/>
                    <a:moveTo>
                      <a:pt x="566" y="232"/>
                    </a:moveTo>
                    <a:lnTo>
                      <a:pt x="590" y="232"/>
                    </a:lnTo>
                    <a:lnTo>
                      <a:pt x="590" y="264"/>
                    </a:lnTo>
                    <a:lnTo>
                      <a:pt x="566" y="264"/>
                    </a:lnTo>
                    <a:lnTo>
                      <a:pt x="566" y="232"/>
                    </a:lnTo>
                    <a:close/>
                    <a:moveTo>
                      <a:pt x="566" y="278"/>
                    </a:moveTo>
                    <a:lnTo>
                      <a:pt x="590" y="278"/>
                    </a:lnTo>
                    <a:lnTo>
                      <a:pt x="590" y="314"/>
                    </a:lnTo>
                    <a:lnTo>
                      <a:pt x="566" y="314"/>
                    </a:lnTo>
                    <a:lnTo>
                      <a:pt x="566" y="278"/>
                    </a:lnTo>
                    <a:close/>
                    <a:moveTo>
                      <a:pt x="566" y="328"/>
                    </a:moveTo>
                    <a:lnTo>
                      <a:pt x="590" y="328"/>
                    </a:lnTo>
                    <a:lnTo>
                      <a:pt x="590" y="362"/>
                    </a:lnTo>
                    <a:lnTo>
                      <a:pt x="566" y="362"/>
                    </a:lnTo>
                    <a:lnTo>
                      <a:pt x="566" y="328"/>
                    </a:lnTo>
                    <a:close/>
                    <a:moveTo>
                      <a:pt x="566" y="374"/>
                    </a:moveTo>
                    <a:lnTo>
                      <a:pt x="590" y="374"/>
                    </a:lnTo>
                    <a:lnTo>
                      <a:pt x="590" y="408"/>
                    </a:lnTo>
                    <a:lnTo>
                      <a:pt x="566" y="408"/>
                    </a:lnTo>
                    <a:lnTo>
                      <a:pt x="566" y="374"/>
                    </a:lnTo>
                    <a:close/>
                    <a:moveTo>
                      <a:pt x="566" y="426"/>
                    </a:moveTo>
                    <a:lnTo>
                      <a:pt x="590" y="426"/>
                    </a:lnTo>
                    <a:lnTo>
                      <a:pt x="590" y="464"/>
                    </a:lnTo>
                    <a:lnTo>
                      <a:pt x="566" y="464"/>
                    </a:lnTo>
                    <a:lnTo>
                      <a:pt x="566" y="426"/>
                    </a:lnTo>
                    <a:close/>
                    <a:moveTo>
                      <a:pt x="566" y="474"/>
                    </a:moveTo>
                    <a:lnTo>
                      <a:pt x="590" y="474"/>
                    </a:lnTo>
                    <a:lnTo>
                      <a:pt x="590" y="522"/>
                    </a:lnTo>
                    <a:lnTo>
                      <a:pt x="566" y="522"/>
                    </a:lnTo>
                    <a:lnTo>
                      <a:pt x="566" y="474"/>
                    </a:lnTo>
                    <a:close/>
                    <a:moveTo>
                      <a:pt x="304" y="190"/>
                    </a:moveTo>
                    <a:lnTo>
                      <a:pt x="326" y="190"/>
                    </a:lnTo>
                    <a:lnTo>
                      <a:pt x="326" y="218"/>
                    </a:lnTo>
                    <a:lnTo>
                      <a:pt x="304" y="218"/>
                    </a:lnTo>
                    <a:lnTo>
                      <a:pt x="304" y="190"/>
                    </a:lnTo>
                    <a:close/>
                    <a:moveTo>
                      <a:pt x="304" y="232"/>
                    </a:moveTo>
                    <a:lnTo>
                      <a:pt x="326" y="232"/>
                    </a:lnTo>
                    <a:lnTo>
                      <a:pt x="326" y="264"/>
                    </a:lnTo>
                    <a:lnTo>
                      <a:pt x="304" y="264"/>
                    </a:lnTo>
                    <a:lnTo>
                      <a:pt x="304" y="232"/>
                    </a:lnTo>
                    <a:close/>
                    <a:moveTo>
                      <a:pt x="304" y="278"/>
                    </a:moveTo>
                    <a:lnTo>
                      <a:pt x="326" y="278"/>
                    </a:lnTo>
                    <a:lnTo>
                      <a:pt x="326" y="314"/>
                    </a:lnTo>
                    <a:lnTo>
                      <a:pt x="304" y="314"/>
                    </a:lnTo>
                    <a:lnTo>
                      <a:pt x="304" y="278"/>
                    </a:lnTo>
                    <a:close/>
                    <a:moveTo>
                      <a:pt x="304" y="328"/>
                    </a:moveTo>
                    <a:lnTo>
                      <a:pt x="326" y="328"/>
                    </a:lnTo>
                    <a:lnTo>
                      <a:pt x="326" y="362"/>
                    </a:lnTo>
                    <a:lnTo>
                      <a:pt x="304" y="362"/>
                    </a:lnTo>
                    <a:lnTo>
                      <a:pt x="304" y="328"/>
                    </a:lnTo>
                    <a:close/>
                    <a:moveTo>
                      <a:pt x="304" y="374"/>
                    </a:moveTo>
                    <a:lnTo>
                      <a:pt x="326" y="374"/>
                    </a:lnTo>
                    <a:lnTo>
                      <a:pt x="326" y="408"/>
                    </a:lnTo>
                    <a:lnTo>
                      <a:pt x="304" y="408"/>
                    </a:lnTo>
                    <a:lnTo>
                      <a:pt x="304" y="374"/>
                    </a:lnTo>
                    <a:close/>
                    <a:moveTo>
                      <a:pt x="304" y="426"/>
                    </a:moveTo>
                    <a:lnTo>
                      <a:pt x="326" y="426"/>
                    </a:lnTo>
                    <a:lnTo>
                      <a:pt x="326" y="464"/>
                    </a:lnTo>
                    <a:lnTo>
                      <a:pt x="304" y="464"/>
                    </a:lnTo>
                    <a:lnTo>
                      <a:pt x="304" y="426"/>
                    </a:lnTo>
                    <a:close/>
                    <a:moveTo>
                      <a:pt x="304" y="474"/>
                    </a:moveTo>
                    <a:lnTo>
                      <a:pt x="326" y="474"/>
                    </a:lnTo>
                    <a:lnTo>
                      <a:pt x="326" y="522"/>
                    </a:lnTo>
                    <a:lnTo>
                      <a:pt x="304" y="522"/>
                    </a:lnTo>
                    <a:lnTo>
                      <a:pt x="304" y="474"/>
                    </a:lnTo>
                    <a:close/>
                    <a:moveTo>
                      <a:pt x="40" y="190"/>
                    </a:moveTo>
                    <a:lnTo>
                      <a:pt x="62" y="190"/>
                    </a:lnTo>
                    <a:lnTo>
                      <a:pt x="62" y="218"/>
                    </a:lnTo>
                    <a:lnTo>
                      <a:pt x="40" y="218"/>
                    </a:lnTo>
                    <a:lnTo>
                      <a:pt x="40" y="190"/>
                    </a:lnTo>
                    <a:close/>
                    <a:moveTo>
                      <a:pt x="40" y="232"/>
                    </a:moveTo>
                    <a:lnTo>
                      <a:pt x="62" y="232"/>
                    </a:lnTo>
                    <a:lnTo>
                      <a:pt x="62" y="264"/>
                    </a:lnTo>
                    <a:lnTo>
                      <a:pt x="40" y="264"/>
                    </a:lnTo>
                    <a:lnTo>
                      <a:pt x="40" y="232"/>
                    </a:lnTo>
                    <a:close/>
                    <a:moveTo>
                      <a:pt x="40" y="278"/>
                    </a:moveTo>
                    <a:lnTo>
                      <a:pt x="62" y="278"/>
                    </a:lnTo>
                    <a:lnTo>
                      <a:pt x="62" y="314"/>
                    </a:lnTo>
                    <a:lnTo>
                      <a:pt x="40" y="314"/>
                    </a:lnTo>
                    <a:lnTo>
                      <a:pt x="40" y="278"/>
                    </a:lnTo>
                    <a:close/>
                    <a:moveTo>
                      <a:pt x="40" y="328"/>
                    </a:moveTo>
                    <a:lnTo>
                      <a:pt x="62" y="328"/>
                    </a:lnTo>
                    <a:lnTo>
                      <a:pt x="62" y="362"/>
                    </a:lnTo>
                    <a:lnTo>
                      <a:pt x="40" y="362"/>
                    </a:lnTo>
                    <a:lnTo>
                      <a:pt x="40" y="328"/>
                    </a:lnTo>
                    <a:close/>
                    <a:moveTo>
                      <a:pt x="40" y="374"/>
                    </a:moveTo>
                    <a:lnTo>
                      <a:pt x="62" y="374"/>
                    </a:lnTo>
                    <a:lnTo>
                      <a:pt x="62" y="408"/>
                    </a:lnTo>
                    <a:lnTo>
                      <a:pt x="40" y="408"/>
                    </a:lnTo>
                    <a:lnTo>
                      <a:pt x="40" y="374"/>
                    </a:lnTo>
                    <a:close/>
                    <a:moveTo>
                      <a:pt x="40" y="426"/>
                    </a:moveTo>
                    <a:lnTo>
                      <a:pt x="62" y="426"/>
                    </a:lnTo>
                    <a:lnTo>
                      <a:pt x="62" y="464"/>
                    </a:lnTo>
                    <a:lnTo>
                      <a:pt x="40" y="464"/>
                    </a:lnTo>
                    <a:lnTo>
                      <a:pt x="40" y="426"/>
                    </a:lnTo>
                    <a:close/>
                    <a:moveTo>
                      <a:pt x="40" y="474"/>
                    </a:moveTo>
                    <a:lnTo>
                      <a:pt x="62" y="474"/>
                    </a:lnTo>
                    <a:lnTo>
                      <a:pt x="62" y="522"/>
                    </a:lnTo>
                    <a:lnTo>
                      <a:pt x="40" y="522"/>
                    </a:lnTo>
                    <a:lnTo>
                      <a:pt x="40" y="47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grpSp>
        <p:sp>
          <p:nvSpPr>
            <p:cNvPr id="124" name="Oval 123"/>
            <p:cNvSpPr/>
            <p:nvPr/>
          </p:nvSpPr>
          <p:spPr bwMode="ltGray">
            <a:xfrm>
              <a:off x="4220847" y="2258092"/>
              <a:ext cx="612775" cy="612775"/>
            </a:xfrm>
            <a:prstGeom prst="ellipse">
              <a:avLst/>
            </a:prstGeom>
            <a:noFill/>
            <a:ln w="38100" cap="flat" cmpd="sng" algn="ctr">
              <a:solidFill>
                <a:srgbClr val="A320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grpSp>
      <p:sp>
        <p:nvSpPr>
          <p:cNvPr id="129" name="TextBox 128"/>
          <p:cNvSpPr txBox="1"/>
          <p:nvPr/>
        </p:nvSpPr>
        <p:spPr>
          <a:xfrm>
            <a:off x="983983" y="4250323"/>
            <a:ext cx="1446276" cy="169277"/>
          </a:xfrm>
          <a:prstGeom prst="rect">
            <a:avLst/>
          </a:prstGeom>
          <a:noFill/>
          <a:ln>
            <a:noFill/>
          </a:ln>
        </p:spPr>
        <p:txBody>
          <a:bodyPr wrap="square" lIns="0" tIns="0" rIns="0" bIns="0" rtlCol="0">
            <a:spAutoFit/>
          </a:bodyPr>
          <a:lstStyle/>
          <a:p>
            <a:pPr algn="ctr"/>
            <a:r>
              <a:rPr lang="en-GB" b="1" i="1" dirty="0" smtClean="0">
                <a:solidFill>
                  <a:srgbClr val="000000"/>
                </a:solidFill>
                <a:latin typeface="Georgia" pitchFamily="18" charset="0"/>
                <a:cs typeface="Arial" pitchFamily="34" charset="0"/>
              </a:rPr>
              <a:t>Until 2015…</a:t>
            </a:r>
          </a:p>
        </p:txBody>
      </p:sp>
      <p:grpSp>
        <p:nvGrpSpPr>
          <p:cNvPr id="130" name="Group 129"/>
          <p:cNvGrpSpPr/>
          <p:nvPr/>
        </p:nvGrpSpPr>
        <p:grpSpPr>
          <a:xfrm>
            <a:off x="304800" y="5365163"/>
            <a:ext cx="2462669" cy="992628"/>
            <a:chOff x="424790" y="5105400"/>
            <a:chExt cx="2242210" cy="992628"/>
          </a:xfrm>
        </p:grpSpPr>
        <p:sp>
          <p:nvSpPr>
            <p:cNvPr id="131" name="Rectangle 130"/>
            <p:cNvSpPr/>
            <p:nvPr/>
          </p:nvSpPr>
          <p:spPr>
            <a:xfrm>
              <a:off x="431257" y="5105400"/>
              <a:ext cx="2232867" cy="992628"/>
            </a:xfrm>
            <a:prstGeom prst="rect">
              <a:avLst/>
            </a:prstGeom>
            <a:solidFill>
              <a:srgbClr val="FFFFFF">
                <a:lumMod val="95000"/>
              </a:srgbClr>
            </a:solidFill>
            <a:ln w="6350">
              <a:noFill/>
            </a:ln>
          </p:spPr>
          <p:txBody>
            <a:bodyPr vert="horz" wrap="square" lIns="91440" tIns="45720" rIns="91440" bIns="45720" rtlCol="0" anchor="b">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smtClean="0">
                  <a:ln>
                    <a:noFill/>
                  </a:ln>
                  <a:solidFill>
                    <a:srgbClr val="000000"/>
                  </a:solidFill>
                  <a:effectLst/>
                  <a:uLnTx/>
                  <a:uFillTx/>
                  <a:latin typeface="Georgia"/>
                </a:rPr>
                <a:t>Subcritical technology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smtClean="0">
                  <a:ln>
                    <a:noFill/>
                  </a:ln>
                  <a:solidFill>
                    <a:srgbClr val="000000"/>
                  </a:solidFill>
                  <a:effectLst/>
                  <a:uLnTx/>
                  <a:uFillTx/>
                  <a:latin typeface="Georgia"/>
                </a:rPr>
                <a:t>Coal quality: Less energy, High ash</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smtClean="0">
                  <a:ln>
                    <a:noFill/>
                  </a:ln>
                  <a:solidFill>
                    <a:srgbClr val="000000"/>
                  </a:solidFill>
                  <a:effectLst/>
                  <a:uLnTx/>
                  <a:uFillTx/>
                  <a:latin typeface="Georgia"/>
                </a:rPr>
                <a:t>Higher CO2 emissions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smtClean="0">
                  <a:ln>
                    <a:noFill/>
                  </a:ln>
                  <a:solidFill>
                    <a:srgbClr val="000000"/>
                  </a:solidFill>
                  <a:effectLst/>
                  <a:uLnTx/>
                  <a:uFillTx/>
                  <a:latin typeface="Georgia"/>
                </a:rPr>
                <a:t>Lower productivity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smtClean="0">
                <a:ln>
                  <a:noFill/>
                </a:ln>
                <a:solidFill>
                  <a:srgbClr val="000000"/>
                </a:solidFill>
                <a:effectLst/>
                <a:uLnTx/>
                <a:uFillTx/>
                <a:latin typeface="Georgia"/>
              </a:endParaRPr>
            </a:p>
          </p:txBody>
        </p:sp>
        <p:sp>
          <p:nvSpPr>
            <p:cNvPr id="132" name="Rectangle 131"/>
            <p:cNvSpPr/>
            <p:nvPr/>
          </p:nvSpPr>
          <p:spPr>
            <a:xfrm>
              <a:off x="424790" y="5113193"/>
              <a:ext cx="2242210" cy="274919"/>
            </a:xfrm>
            <a:prstGeom prst="rect">
              <a:avLst/>
            </a:prstGeom>
            <a:solidFill>
              <a:srgbClr val="A32020"/>
            </a:solidFill>
            <a:ln w="6350">
              <a:no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1" u="none" strike="noStrike" kern="0" cap="none" spc="0" normalizeH="0" baseline="0" noProof="0" dirty="0" smtClean="0">
                  <a:ln>
                    <a:noFill/>
                  </a:ln>
                  <a:solidFill>
                    <a:srgbClr val="FFFFFF"/>
                  </a:solidFill>
                  <a:effectLst/>
                  <a:uLnTx/>
                  <a:uFillTx/>
                  <a:latin typeface="Georgia"/>
                </a:rPr>
                <a:t>India’s Thermal Power Plants</a:t>
              </a:r>
            </a:p>
          </p:txBody>
        </p:sp>
      </p:grpSp>
      <p:grpSp>
        <p:nvGrpSpPr>
          <p:cNvPr id="133" name="Group 132"/>
          <p:cNvGrpSpPr/>
          <p:nvPr/>
        </p:nvGrpSpPr>
        <p:grpSpPr>
          <a:xfrm>
            <a:off x="3766295" y="4534285"/>
            <a:ext cx="649340" cy="612775"/>
            <a:chOff x="4220847" y="2258092"/>
            <a:chExt cx="649340" cy="612775"/>
          </a:xfrm>
        </p:grpSpPr>
        <p:sp>
          <p:nvSpPr>
            <p:cNvPr id="134" name="Oval 133"/>
            <p:cNvSpPr/>
            <p:nvPr/>
          </p:nvSpPr>
          <p:spPr bwMode="ltGray">
            <a:xfrm>
              <a:off x="4220847" y="2258092"/>
              <a:ext cx="612775" cy="612775"/>
            </a:xfrm>
            <a:prstGeom prst="ellipse">
              <a:avLst/>
            </a:prstGeom>
            <a:solidFill>
              <a:srgbClr val="DC6900"/>
            </a:solidFill>
            <a:ln w="3175" cap="flat" cmpd="sng" algn="ctr">
              <a:solidFill>
                <a:srgbClr val="DC6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grpSp>
          <p:nvGrpSpPr>
            <p:cNvPr id="135" name="Group 134"/>
            <p:cNvGrpSpPr/>
            <p:nvPr/>
          </p:nvGrpSpPr>
          <p:grpSpPr>
            <a:xfrm>
              <a:off x="4290199" y="2306352"/>
              <a:ext cx="579988" cy="553468"/>
              <a:chOff x="6101608" y="239712"/>
              <a:chExt cx="1597025" cy="1524000"/>
            </a:xfrm>
            <a:solidFill>
              <a:srgbClr val="FFFFFF"/>
            </a:solidFill>
          </p:grpSpPr>
          <p:sp>
            <p:nvSpPr>
              <p:cNvPr id="137" name="Freeform 7400"/>
              <p:cNvSpPr>
                <a:spLocks/>
              </p:cNvSpPr>
              <p:nvPr/>
            </p:nvSpPr>
            <p:spPr bwMode="auto">
              <a:xfrm>
                <a:off x="6295283" y="239712"/>
                <a:ext cx="536575" cy="333375"/>
              </a:xfrm>
              <a:custGeom>
                <a:avLst/>
                <a:gdLst>
                  <a:gd name="T0" fmla="*/ 286 w 338"/>
                  <a:gd name="T1" fmla="*/ 8 h 210"/>
                  <a:gd name="T2" fmla="*/ 274 w 338"/>
                  <a:gd name="T3" fmla="*/ 6 h 210"/>
                  <a:gd name="T4" fmla="*/ 248 w 338"/>
                  <a:gd name="T5" fmla="*/ 0 h 210"/>
                  <a:gd name="T6" fmla="*/ 240 w 338"/>
                  <a:gd name="T7" fmla="*/ 6 h 210"/>
                  <a:gd name="T8" fmla="*/ 228 w 338"/>
                  <a:gd name="T9" fmla="*/ 10 h 210"/>
                  <a:gd name="T10" fmla="*/ 200 w 338"/>
                  <a:gd name="T11" fmla="*/ 8 h 210"/>
                  <a:gd name="T12" fmla="*/ 190 w 338"/>
                  <a:gd name="T13" fmla="*/ 16 h 210"/>
                  <a:gd name="T14" fmla="*/ 180 w 338"/>
                  <a:gd name="T15" fmla="*/ 42 h 210"/>
                  <a:gd name="T16" fmla="*/ 182 w 338"/>
                  <a:gd name="T17" fmla="*/ 50 h 210"/>
                  <a:gd name="T18" fmla="*/ 162 w 338"/>
                  <a:gd name="T19" fmla="*/ 58 h 210"/>
                  <a:gd name="T20" fmla="*/ 156 w 338"/>
                  <a:gd name="T21" fmla="*/ 46 h 210"/>
                  <a:gd name="T22" fmla="*/ 130 w 338"/>
                  <a:gd name="T23" fmla="*/ 38 h 210"/>
                  <a:gd name="T24" fmla="*/ 118 w 338"/>
                  <a:gd name="T25" fmla="*/ 44 h 210"/>
                  <a:gd name="T26" fmla="*/ 110 w 338"/>
                  <a:gd name="T27" fmla="*/ 72 h 210"/>
                  <a:gd name="T28" fmla="*/ 86 w 338"/>
                  <a:gd name="T29" fmla="*/ 72 h 210"/>
                  <a:gd name="T30" fmla="*/ 70 w 338"/>
                  <a:gd name="T31" fmla="*/ 84 h 210"/>
                  <a:gd name="T32" fmla="*/ 56 w 338"/>
                  <a:gd name="T33" fmla="*/ 84 h 210"/>
                  <a:gd name="T34" fmla="*/ 46 w 338"/>
                  <a:gd name="T35" fmla="*/ 92 h 210"/>
                  <a:gd name="T36" fmla="*/ 38 w 338"/>
                  <a:gd name="T37" fmla="*/ 130 h 210"/>
                  <a:gd name="T38" fmla="*/ 26 w 338"/>
                  <a:gd name="T39" fmla="*/ 132 h 210"/>
                  <a:gd name="T40" fmla="*/ 0 w 338"/>
                  <a:gd name="T41" fmla="*/ 158 h 210"/>
                  <a:gd name="T42" fmla="*/ 2 w 338"/>
                  <a:gd name="T43" fmla="*/ 168 h 210"/>
                  <a:gd name="T44" fmla="*/ 18 w 338"/>
                  <a:gd name="T45" fmla="*/ 178 h 210"/>
                  <a:gd name="T46" fmla="*/ 12 w 338"/>
                  <a:gd name="T47" fmla="*/ 188 h 210"/>
                  <a:gd name="T48" fmla="*/ 14 w 338"/>
                  <a:gd name="T49" fmla="*/ 198 h 210"/>
                  <a:gd name="T50" fmla="*/ 28 w 338"/>
                  <a:gd name="T51" fmla="*/ 210 h 210"/>
                  <a:gd name="T52" fmla="*/ 50 w 338"/>
                  <a:gd name="T53" fmla="*/ 208 h 210"/>
                  <a:gd name="T54" fmla="*/ 70 w 338"/>
                  <a:gd name="T55" fmla="*/ 184 h 210"/>
                  <a:gd name="T56" fmla="*/ 68 w 338"/>
                  <a:gd name="T57" fmla="*/ 176 h 210"/>
                  <a:gd name="T58" fmla="*/ 72 w 338"/>
                  <a:gd name="T59" fmla="*/ 168 h 210"/>
                  <a:gd name="T60" fmla="*/ 74 w 338"/>
                  <a:gd name="T61" fmla="*/ 166 h 210"/>
                  <a:gd name="T62" fmla="*/ 88 w 338"/>
                  <a:gd name="T63" fmla="*/ 170 h 210"/>
                  <a:gd name="T64" fmla="*/ 100 w 338"/>
                  <a:gd name="T65" fmla="*/ 166 h 210"/>
                  <a:gd name="T66" fmla="*/ 116 w 338"/>
                  <a:gd name="T67" fmla="*/ 160 h 210"/>
                  <a:gd name="T68" fmla="*/ 124 w 338"/>
                  <a:gd name="T69" fmla="*/ 162 h 210"/>
                  <a:gd name="T70" fmla="*/ 138 w 338"/>
                  <a:gd name="T71" fmla="*/ 152 h 210"/>
                  <a:gd name="T72" fmla="*/ 150 w 338"/>
                  <a:gd name="T73" fmla="*/ 146 h 210"/>
                  <a:gd name="T74" fmla="*/ 190 w 338"/>
                  <a:gd name="T75" fmla="*/ 142 h 210"/>
                  <a:gd name="T76" fmla="*/ 214 w 338"/>
                  <a:gd name="T77" fmla="*/ 126 h 210"/>
                  <a:gd name="T78" fmla="*/ 226 w 338"/>
                  <a:gd name="T79" fmla="*/ 108 h 210"/>
                  <a:gd name="T80" fmla="*/ 248 w 338"/>
                  <a:gd name="T81" fmla="*/ 104 h 210"/>
                  <a:gd name="T82" fmla="*/ 268 w 338"/>
                  <a:gd name="T83" fmla="*/ 90 h 210"/>
                  <a:gd name="T84" fmla="*/ 276 w 338"/>
                  <a:gd name="T85" fmla="*/ 86 h 210"/>
                  <a:gd name="T86" fmla="*/ 290 w 338"/>
                  <a:gd name="T87" fmla="*/ 86 h 210"/>
                  <a:gd name="T88" fmla="*/ 298 w 338"/>
                  <a:gd name="T89" fmla="*/ 78 h 210"/>
                  <a:gd name="T90" fmla="*/ 300 w 338"/>
                  <a:gd name="T91" fmla="*/ 64 h 210"/>
                  <a:gd name="T92" fmla="*/ 292 w 338"/>
                  <a:gd name="T93" fmla="*/ 56 h 210"/>
                  <a:gd name="T94" fmla="*/ 314 w 338"/>
                  <a:gd name="T95" fmla="*/ 54 h 210"/>
                  <a:gd name="T96" fmla="*/ 338 w 338"/>
                  <a:gd name="T97" fmla="*/ 26 h 210"/>
                  <a:gd name="T98" fmla="*/ 336 w 338"/>
                  <a:gd name="T99" fmla="*/ 16 h 210"/>
                  <a:gd name="T100" fmla="*/ 320 w 338"/>
                  <a:gd name="T101" fmla="*/ 2 h 210"/>
                  <a:gd name="T102" fmla="*/ 294 w 338"/>
                  <a:gd name="T103" fmla="*/ 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210">
                    <a:moveTo>
                      <a:pt x="294" y="4"/>
                    </a:moveTo>
                    <a:lnTo>
                      <a:pt x="294" y="4"/>
                    </a:lnTo>
                    <a:lnTo>
                      <a:pt x="286" y="8"/>
                    </a:lnTo>
                    <a:lnTo>
                      <a:pt x="278" y="14"/>
                    </a:lnTo>
                    <a:lnTo>
                      <a:pt x="278" y="14"/>
                    </a:lnTo>
                    <a:lnTo>
                      <a:pt x="274" y="6"/>
                    </a:lnTo>
                    <a:lnTo>
                      <a:pt x="266" y="2"/>
                    </a:lnTo>
                    <a:lnTo>
                      <a:pt x="258" y="0"/>
                    </a:lnTo>
                    <a:lnTo>
                      <a:pt x="248" y="0"/>
                    </a:lnTo>
                    <a:lnTo>
                      <a:pt x="248" y="0"/>
                    </a:lnTo>
                    <a:lnTo>
                      <a:pt x="244" y="4"/>
                    </a:lnTo>
                    <a:lnTo>
                      <a:pt x="240" y="6"/>
                    </a:lnTo>
                    <a:lnTo>
                      <a:pt x="236" y="16"/>
                    </a:lnTo>
                    <a:lnTo>
                      <a:pt x="236" y="16"/>
                    </a:lnTo>
                    <a:lnTo>
                      <a:pt x="228" y="10"/>
                    </a:lnTo>
                    <a:lnTo>
                      <a:pt x="220" y="6"/>
                    </a:lnTo>
                    <a:lnTo>
                      <a:pt x="210" y="6"/>
                    </a:lnTo>
                    <a:lnTo>
                      <a:pt x="200" y="8"/>
                    </a:lnTo>
                    <a:lnTo>
                      <a:pt x="200" y="8"/>
                    </a:lnTo>
                    <a:lnTo>
                      <a:pt x="194" y="12"/>
                    </a:lnTo>
                    <a:lnTo>
                      <a:pt x="190" y="16"/>
                    </a:lnTo>
                    <a:lnTo>
                      <a:pt x="182" y="26"/>
                    </a:lnTo>
                    <a:lnTo>
                      <a:pt x="180" y="36"/>
                    </a:lnTo>
                    <a:lnTo>
                      <a:pt x="180" y="42"/>
                    </a:lnTo>
                    <a:lnTo>
                      <a:pt x="182" y="48"/>
                    </a:lnTo>
                    <a:lnTo>
                      <a:pt x="182" y="50"/>
                    </a:lnTo>
                    <a:lnTo>
                      <a:pt x="182" y="50"/>
                    </a:lnTo>
                    <a:lnTo>
                      <a:pt x="170" y="54"/>
                    </a:lnTo>
                    <a:lnTo>
                      <a:pt x="170" y="54"/>
                    </a:lnTo>
                    <a:lnTo>
                      <a:pt x="162" y="58"/>
                    </a:lnTo>
                    <a:lnTo>
                      <a:pt x="162" y="56"/>
                    </a:lnTo>
                    <a:lnTo>
                      <a:pt x="162" y="56"/>
                    </a:lnTo>
                    <a:lnTo>
                      <a:pt x="156" y="46"/>
                    </a:lnTo>
                    <a:lnTo>
                      <a:pt x="146" y="40"/>
                    </a:lnTo>
                    <a:lnTo>
                      <a:pt x="136" y="36"/>
                    </a:lnTo>
                    <a:lnTo>
                      <a:pt x="130" y="38"/>
                    </a:lnTo>
                    <a:lnTo>
                      <a:pt x="126" y="38"/>
                    </a:lnTo>
                    <a:lnTo>
                      <a:pt x="126" y="38"/>
                    </a:lnTo>
                    <a:lnTo>
                      <a:pt x="118" y="44"/>
                    </a:lnTo>
                    <a:lnTo>
                      <a:pt x="112" y="52"/>
                    </a:lnTo>
                    <a:lnTo>
                      <a:pt x="110" y="62"/>
                    </a:lnTo>
                    <a:lnTo>
                      <a:pt x="110" y="72"/>
                    </a:lnTo>
                    <a:lnTo>
                      <a:pt x="110" y="72"/>
                    </a:lnTo>
                    <a:lnTo>
                      <a:pt x="98" y="70"/>
                    </a:lnTo>
                    <a:lnTo>
                      <a:pt x="86" y="72"/>
                    </a:lnTo>
                    <a:lnTo>
                      <a:pt x="86" y="72"/>
                    </a:lnTo>
                    <a:lnTo>
                      <a:pt x="76" y="78"/>
                    </a:lnTo>
                    <a:lnTo>
                      <a:pt x="70" y="84"/>
                    </a:lnTo>
                    <a:lnTo>
                      <a:pt x="70" y="84"/>
                    </a:lnTo>
                    <a:lnTo>
                      <a:pt x="62" y="84"/>
                    </a:lnTo>
                    <a:lnTo>
                      <a:pt x="56" y="84"/>
                    </a:lnTo>
                    <a:lnTo>
                      <a:pt x="56" y="84"/>
                    </a:lnTo>
                    <a:lnTo>
                      <a:pt x="50" y="88"/>
                    </a:lnTo>
                    <a:lnTo>
                      <a:pt x="46" y="92"/>
                    </a:lnTo>
                    <a:lnTo>
                      <a:pt x="40" y="102"/>
                    </a:lnTo>
                    <a:lnTo>
                      <a:pt x="38" y="114"/>
                    </a:lnTo>
                    <a:lnTo>
                      <a:pt x="38" y="130"/>
                    </a:lnTo>
                    <a:lnTo>
                      <a:pt x="38" y="130"/>
                    </a:lnTo>
                    <a:lnTo>
                      <a:pt x="26" y="132"/>
                    </a:lnTo>
                    <a:lnTo>
                      <a:pt x="26" y="132"/>
                    </a:lnTo>
                    <a:lnTo>
                      <a:pt x="14" y="140"/>
                    </a:lnTo>
                    <a:lnTo>
                      <a:pt x="6" y="148"/>
                    </a:lnTo>
                    <a:lnTo>
                      <a:pt x="0" y="158"/>
                    </a:lnTo>
                    <a:lnTo>
                      <a:pt x="0" y="162"/>
                    </a:lnTo>
                    <a:lnTo>
                      <a:pt x="2" y="168"/>
                    </a:lnTo>
                    <a:lnTo>
                      <a:pt x="2" y="168"/>
                    </a:lnTo>
                    <a:lnTo>
                      <a:pt x="4" y="172"/>
                    </a:lnTo>
                    <a:lnTo>
                      <a:pt x="8" y="174"/>
                    </a:lnTo>
                    <a:lnTo>
                      <a:pt x="18" y="178"/>
                    </a:lnTo>
                    <a:lnTo>
                      <a:pt x="18" y="178"/>
                    </a:lnTo>
                    <a:lnTo>
                      <a:pt x="14" y="182"/>
                    </a:lnTo>
                    <a:lnTo>
                      <a:pt x="12" y="188"/>
                    </a:lnTo>
                    <a:lnTo>
                      <a:pt x="12" y="194"/>
                    </a:lnTo>
                    <a:lnTo>
                      <a:pt x="14" y="198"/>
                    </a:lnTo>
                    <a:lnTo>
                      <a:pt x="14" y="198"/>
                    </a:lnTo>
                    <a:lnTo>
                      <a:pt x="16" y="202"/>
                    </a:lnTo>
                    <a:lnTo>
                      <a:pt x="20" y="206"/>
                    </a:lnTo>
                    <a:lnTo>
                      <a:pt x="28" y="210"/>
                    </a:lnTo>
                    <a:lnTo>
                      <a:pt x="38" y="210"/>
                    </a:lnTo>
                    <a:lnTo>
                      <a:pt x="50" y="208"/>
                    </a:lnTo>
                    <a:lnTo>
                      <a:pt x="50" y="208"/>
                    </a:lnTo>
                    <a:lnTo>
                      <a:pt x="60" y="202"/>
                    </a:lnTo>
                    <a:lnTo>
                      <a:pt x="66" y="194"/>
                    </a:lnTo>
                    <a:lnTo>
                      <a:pt x="70" y="184"/>
                    </a:lnTo>
                    <a:lnTo>
                      <a:pt x="70" y="180"/>
                    </a:lnTo>
                    <a:lnTo>
                      <a:pt x="68" y="176"/>
                    </a:lnTo>
                    <a:lnTo>
                      <a:pt x="68" y="176"/>
                    </a:lnTo>
                    <a:lnTo>
                      <a:pt x="70" y="172"/>
                    </a:lnTo>
                    <a:lnTo>
                      <a:pt x="70" y="170"/>
                    </a:lnTo>
                    <a:lnTo>
                      <a:pt x="72" y="168"/>
                    </a:lnTo>
                    <a:lnTo>
                      <a:pt x="70" y="166"/>
                    </a:lnTo>
                    <a:lnTo>
                      <a:pt x="70" y="166"/>
                    </a:lnTo>
                    <a:lnTo>
                      <a:pt x="74" y="166"/>
                    </a:lnTo>
                    <a:lnTo>
                      <a:pt x="74" y="166"/>
                    </a:lnTo>
                    <a:lnTo>
                      <a:pt x="80" y="168"/>
                    </a:lnTo>
                    <a:lnTo>
                      <a:pt x="88" y="170"/>
                    </a:lnTo>
                    <a:lnTo>
                      <a:pt x="94" y="168"/>
                    </a:lnTo>
                    <a:lnTo>
                      <a:pt x="100" y="166"/>
                    </a:lnTo>
                    <a:lnTo>
                      <a:pt x="100" y="166"/>
                    </a:lnTo>
                    <a:lnTo>
                      <a:pt x="114" y="158"/>
                    </a:lnTo>
                    <a:lnTo>
                      <a:pt x="116" y="158"/>
                    </a:lnTo>
                    <a:lnTo>
                      <a:pt x="116" y="160"/>
                    </a:lnTo>
                    <a:lnTo>
                      <a:pt x="118" y="162"/>
                    </a:lnTo>
                    <a:lnTo>
                      <a:pt x="120" y="162"/>
                    </a:lnTo>
                    <a:lnTo>
                      <a:pt x="124" y="162"/>
                    </a:lnTo>
                    <a:lnTo>
                      <a:pt x="134" y="158"/>
                    </a:lnTo>
                    <a:lnTo>
                      <a:pt x="134" y="158"/>
                    </a:lnTo>
                    <a:lnTo>
                      <a:pt x="138" y="152"/>
                    </a:lnTo>
                    <a:lnTo>
                      <a:pt x="140" y="144"/>
                    </a:lnTo>
                    <a:lnTo>
                      <a:pt x="140" y="144"/>
                    </a:lnTo>
                    <a:lnTo>
                      <a:pt x="150" y="146"/>
                    </a:lnTo>
                    <a:lnTo>
                      <a:pt x="162" y="148"/>
                    </a:lnTo>
                    <a:lnTo>
                      <a:pt x="176" y="146"/>
                    </a:lnTo>
                    <a:lnTo>
                      <a:pt x="190" y="142"/>
                    </a:lnTo>
                    <a:lnTo>
                      <a:pt x="190" y="142"/>
                    </a:lnTo>
                    <a:lnTo>
                      <a:pt x="202" y="134"/>
                    </a:lnTo>
                    <a:lnTo>
                      <a:pt x="214" y="126"/>
                    </a:lnTo>
                    <a:lnTo>
                      <a:pt x="222" y="118"/>
                    </a:lnTo>
                    <a:lnTo>
                      <a:pt x="226" y="108"/>
                    </a:lnTo>
                    <a:lnTo>
                      <a:pt x="226" y="108"/>
                    </a:lnTo>
                    <a:lnTo>
                      <a:pt x="238" y="106"/>
                    </a:lnTo>
                    <a:lnTo>
                      <a:pt x="248" y="104"/>
                    </a:lnTo>
                    <a:lnTo>
                      <a:pt x="248" y="104"/>
                    </a:lnTo>
                    <a:lnTo>
                      <a:pt x="256" y="100"/>
                    </a:lnTo>
                    <a:lnTo>
                      <a:pt x="262" y="96"/>
                    </a:lnTo>
                    <a:lnTo>
                      <a:pt x="268" y="90"/>
                    </a:lnTo>
                    <a:lnTo>
                      <a:pt x="272" y="84"/>
                    </a:lnTo>
                    <a:lnTo>
                      <a:pt x="272" y="84"/>
                    </a:lnTo>
                    <a:lnTo>
                      <a:pt x="276" y="86"/>
                    </a:lnTo>
                    <a:lnTo>
                      <a:pt x="280" y="88"/>
                    </a:lnTo>
                    <a:lnTo>
                      <a:pt x="284" y="88"/>
                    </a:lnTo>
                    <a:lnTo>
                      <a:pt x="290" y="86"/>
                    </a:lnTo>
                    <a:lnTo>
                      <a:pt x="290" y="86"/>
                    </a:lnTo>
                    <a:lnTo>
                      <a:pt x="296" y="84"/>
                    </a:lnTo>
                    <a:lnTo>
                      <a:pt x="298" y="78"/>
                    </a:lnTo>
                    <a:lnTo>
                      <a:pt x="300" y="72"/>
                    </a:lnTo>
                    <a:lnTo>
                      <a:pt x="300" y="64"/>
                    </a:lnTo>
                    <a:lnTo>
                      <a:pt x="300" y="64"/>
                    </a:lnTo>
                    <a:lnTo>
                      <a:pt x="296" y="60"/>
                    </a:lnTo>
                    <a:lnTo>
                      <a:pt x="292" y="56"/>
                    </a:lnTo>
                    <a:lnTo>
                      <a:pt x="292" y="56"/>
                    </a:lnTo>
                    <a:lnTo>
                      <a:pt x="302" y="56"/>
                    </a:lnTo>
                    <a:lnTo>
                      <a:pt x="314" y="54"/>
                    </a:lnTo>
                    <a:lnTo>
                      <a:pt x="314" y="54"/>
                    </a:lnTo>
                    <a:lnTo>
                      <a:pt x="326" y="46"/>
                    </a:lnTo>
                    <a:lnTo>
                      <a:pt x="334" y="38"/>
                    </a:lnTo>
                    <a:lnTo>
                      <a:pt x="338" y="26"/>
                    </a:lnTo>
                    <a:lnTo>
                      <a:pt x="338" y="22"/>
                    </a:lnTo>
                    <a:lnTo>
                      <a:pt x="336" y="16"/>
                    </a:lnTo>
                    <a:lnTo>
                      <a:pt x="336" y="16"/>
                    </a:lnTo>
                    <a:lnTo>
                      <a:pt x="334" y="12"/>
                    </a:lnTo>
                    <a:lnTo>
                      <a:pt x="330" y="8"/>
                    </a:lnTo>
                    <a:lnTo>
                      <a:pt x="320" y="2"/>
                    </a:lnTo>
                    <a:lnTo>
                      <a:pt x="306" y="0"/>
                    </a:lnTo>
                    <a:lnTo>
                      <a:pt x="294" y="4"/>
                    </a:lnTo>
                    <a:lnTo>
                      <a:pt x="294"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sp>
            <p:nvSpPr>
              <p:cNvPr id="138" name="Freeform 7401"/>
              <p:cNvSpPr>
                <a:spLocks/>
              </p:cNvSpPr>
              <p:nvPr/>
            </p:nvSpPr>
            <p:spPr bwMode="auto">
              <a:xfrm>
                <a:off x="6714383" y="239712"/>
                <a:ext cx="536575" cy="333375"/>
              </a:xfrm>
              <a:custGeom>
                <a:avLst/>
                <a:gdLst>
                  <a:gd name="T0" fmla="*/ 286 w 338"/>
                  <a:gd name="T1" fmla="*/ 8 h 210"/>
                  <a:gd name="T2" fmla="*/ 274 w 338"/>
                  <a:gd name="T3" fmla="*/ 6 h 210"/>
                  <a:gd name="T4" fmla="*/ 250 w 338"/>
                  <a:gd name="T5" fmla="*/ 0 h 210"/>
                  <a:gd name="T6" fmla="*/ 242 w 338"/>
                  <a:gd name="T7" fmla="*/ 6 h 210"/>
                  <a:gd name="T8" fmla="*/ 230 w 338"/>
                  <a:gd name="T9" fmla="*/ 10 h 210"/>
                  <a:gd name="T10" fmla="*/ 202 w 338"/>
                  <a:gd name="T11" fmla="*/ 8 h 210"/>
                  <a:gd name="T12" fmla="*/ 190 w 338"/>
                  <a:gd name="T13" fmla="*/ 16 h 210"/>
                  <a:gd name="T14" fmla="*/ 182 w 338"/>
                  <a:gd name="T15" fmla="*/ 42 h 210"/>
                  <a:gd name="T16" fmla="*/ 184 w 338"/>
                  <a:gd name="T17" fmla="*/ 50 h 210"/>
                  <a:gd name="T18" fmla="*/ 164 w 338"/>
                  <a:gd name="T19" fmla="*/ 58 h 210"/>
                  <a:gd name="T20" fmla="*/ 156 w 338"/>
                  <a:gd name="T21" fmla="*/ 46 h 210"/>
                  <a:gd name="T22" fmla="*/ 132 w 338"/>
                  <a:gd name="T23" fmla="*/ 38 h 210"/>
                  <a:gd name="T24" fmla="*/ 118 w 338"/>
                  <a:gd name="T25" fmla="*/ 44 h 210"/>
                  <a:gd name="T26" fmla="*/ 110 w 338"/>
                  <a:gd name="T27" fmla="*/ 72 h 210"/>
                  <a:gd name="T28" fmla="*/ 86 w 338"/>
                  <a:gd name="T29" fmla="*/ 72 h 210"/>
                  <a:gd name="T30" fmla="*/ 72 w 338"/>
                  <a:gd name="T31" fmla="*/ 84 h 210"/>
                  <a:gd name="T32" fmla="*/ 56 w 338"/>
                  <a:gd name="T33" fmla="*/ 84 h 210"/>
                  <a:gd name="T34" fmla="*/ 46 w 338"/>
                  <a:gd name="T35" fmla="*/ 92 h 210"/>
                  <a:gd name="T36" fmla="*/ 38 w 338"/>
                  <a:gd name="T37" fmla="*/ 130 h 210"/>
                  <a:gd name="T38" fmla="*/ 28 w 338"/>
                  <a:gd name="T39" fmla="*/ 132 h 210"/>
                  <a:gd name="T40" fmla="*/ 2 w 338"/>
                  <a:gd name="T41" fmla="*/ 158 h 210"/>
                  <a:gd name="T42" fmla="*/ 2 w 338"/>
                  <a:gd name="T43" fmla="*/ 168 h 210"/>
                  <a:gd name="T44" fmla="*/ 18 w 338"/>
                  <a:gd name="T45" fmla="*/ 178 h 210"/>
                  <a:gd name="T46" fmla="*/ 14 w 338"/>
                  <a:gd name="T47" fmla="*/ 188 h 210"/>
                  <a:gd name="T48" fmla="*/ 14 w 338"/>
                  <a:gd name="T49" fmla="*/ 198 h 210"/>
                  <a:gd name="T50" fmla="*/ 28 w 338"/>
                  <a:gd name="T51" fmla="*/ 210 h 210"/>
                  <a:gd name="T52" fmla="*/ 50 w 338"/>
                  <a:gd name="T53" fmla="*/ 208 h 210"/>
                  <a:gd name="T54" fmla="*/ 70 w 338"/>
                  <a:gd name="T55" fmla="*/ 184 h 210"/>
                  <a:gd name="T56" fmla="*/ 70 w 338"/>
                  <a:gd name="T57" fmla="*/ 176 h 210"/>
                  <a:gd name="T58" fmla="*/ 72 w 338"/>
                  <a:gd name="T59" fmla="*/ 168 h 210"/>
                  <a:gd name="T60" fmla="*/ 76 w 338"/>
                  <a:gd name="T61" fmla="*/ 166 h 210"/>
                  <a:gd name="T62" fmla="*/ 88 w 338"/>
                  <a:gd name="T63" fmla="*/ 170 h 210"/>
                  <a:gd name="T64" fmla="*/ 102 w 338"/>
                  <a:gd name="T65" fmla="*/ 166 h 210"/>
                  <a:gd name="T66" fmla="*/ 118 w 338"/>
                  <a:gd name="T67" fmla="*/ 160 h 210"/>
                  <a:gd name="T68" fmla="*/ 126 w 338"/>
                  <a:gd name="T69" fmla="*/ 162 h 210"/>
                  <a:gd name="T70" fmla="*/ 138 w 338"/>
                  <a:gd name="T71" fmla="*/ 152 h 210"/>
                  <a:gd name="T72" fmla="*/ 152 w 338"/>
                  <a:gd name="T73" fmla="*/ 146 h 210"/>
                  <a:gd name="T74" fmla="*/ 190 w 338"/>
                  <a:gd name="T75" fmla="*/ 142 h 210"/>
                  <a:gd name="T76" fmla="*/ 214 w 338"/>
                  <a:gd name="T77" fmla="*/ 126 h 210"/>
                  <a:gd name="T78" fmla="*/ 228 w 338"/>
                  <a:gd name="T79" fmla="*/ 108 h 210"/>
                  <a:gd name="T80" fmla="*/ 248 w 338"/>
                  <a:gd name="T81" fmla="*/ 104 h 210"/>
                  <a:gd name="T82" fmla="*/ 268 w 338"/>
                  <a:gd name="T83" fmla="*/ 90 h 210"/>
                  <a:gd name="T84" fmla="*/ 276 w 338"/>
                  <a:gd name="T85" fmla="*/ 86 h 210"/>
                  <a:gd name="T86" fmla="*/ 290 w 338"/>
                  <a:gd name="T87" fmla="*/ 86 h 210"/>
                  <a:gd name="T88" fmla="*/ 300 w 338"/>
                  <a:gd name="T89" fmla="*/ 78 h 210"/>
                  <a:gd name="T90" fmla="*/ 300 w 338"/>
                  <a:gd name="T91" fmla="*/ 64 h 210"/>
                  <a:gd name="T92" fmla="*/ 292 w 338"/>
                  <a:gd name="T93" fmla="*/ 56 h 210"/>
                  <a:gd name="T94" fmla="*/ 314 w 338"/>
                  <a:gd name="T95" fmla="*/ 54 h 210"/>
                  <a:gd name="T96" fmla="*/ 338 w 338"/>
                  <a:gd name="T97" fmla="*/ 26 h 210"/>
                  <a:gd name="T98" fmla="*/ 336 w 338"/>
                  <a:gd name="T99" fmla="*/ 16 h 210"/>
                  <a:gd name="T100" fmla="*/ 320 w 338"/>
                  <a:gd name="T101" fmla="*/ 2 h 210"/>
                  <a:gd name="T102" fmla="*/ 294 w 338"/>
                  <a:gd name="T103" fmla="*/ 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210">
                    <a:moveTo>
                      <a:pt x="294" y="4"/>
                    </a:moveTo>
                    <a:lnTo>
                      <a:pt x="294" y="4"/>
                    </a:lnTo>
                    <a:lnTo>
                      <a:pt x="286" y="8"/>
                    </a:lnTo>
                    <a:lnTo>
                      <a:pt x="280" y="14"/>
                    </a:lnTo>
                    <a:lnTo>
                      <a:pt x="280" y="14"/>
                    </a:lnTo>
                    <a:lnTo>
                      <a:pt x="274" y="6"/>
                    </a:lnTo>
                    <a:lnTo>
                      <a:pt x="266" y="2"/>
                    </a:lnTo>
                    <a:lnTo>
                      <a:pt x="258" y="0"/>
                    </a:lnTo>
                    <a:lnTo>
                      <a:pt x="250" y="0"/>
                    </a:lnTo>
                    <a:lnTo>
                      <a:pt x="250" y="0"/>
                    </a:lnTo>
                    <a:lnTo>
                      <a:pt x="244" y="4"/>
                    </a:lnTo>
                    <a:lnTo>
                      <a:pt x="242" y="6"/>
                    </a:lnTo>
                    <a:lnTo>
                      <a:pt x="236" y="16"/>
                    </a:lnTo>
                    <a:lnTo>
                      <a:pt x="236" y="16"/>
                    </a:lnTo>
                    <a:lnTo>
                      <a:pt x="230" y="10"/>
                    </a:lnTo>
                    <a:lnTo>
                      <a:pt x="220" y="6"/>
                    </a:lnTo>
                    <a:lnTo>
                      <a:pt x="210" y="6"/>
                    </a:lnTo>
                    <a:lnTo>
                      <a:pt x="202" y="8"/>
                    </a:lnTo>
                    <a:lnTo>
                      <a:pt x="202" y="8"/>
                    </a:lnTo>
                    <a:lnTo>
                      <a:pt x="196" y="12"/>
                    </a:lnTo>
                    <a:lnTo>
                      <a:pt x="190" y="16"/>
                    </a:lnTo>
                    <a:lnTo>
                      <a:pt x="184" y="26"/>
                    </a:lnTo>
                    <a:lnTo>
                      <a:pt x="180" y="36"/>
                    </a:lnTo>
                    <a:lnTo>
                      <a:pt x="182" y="42"/>
                    </a:lnTo>
                    <a:lnTo>
                      <a:pt x="182" y="48"/>
                    </a:lnTo>
                    <a:lnTo>
                      <a:pt x="184" y="50"/>
                    </a:lnTo>
                    <a:lnTo>
                      <a:pt x="184" y="50"/>
                    </a:lnTo>
                    <a:lnTo>
                      <a:pt x="170" y="54"/>
                    </a:lnTo>
                    <a:lnTo>
                      <a:pt x="170" y="54"/>
                    </a:lnTo>
                    <a:lnTo>
                      <a:pt x="164" y="58"/>
                    </a:lnTo>
                    <a:lnTo>
                      <a:pt x="164" y="56"/>
                    </a:lnTo>
                    <a:lnTo>
                      <a:pt x="164" y="56"/>
                    </a:lnTo>
                    <a:lnTo>
                      <a:pt x="156" y="46"/>
                    </a:lnTo>
                    <a:lnTo>
                      <a:pt x="148" y="40"/>
                    </a:lnTo>
                    <a:lnTo>
                      <a:pt x="136" y="36"/>
                    </a:lnTo>
                    <a:lnTo>
                      <a:pt x="132" y="38"/>
                    </a:lnTo>
                    <a:lnTo>
                      <a:pt x="126" y="38"/>
                    </a:lnTo>
                    <a:lnTo>
                      <a:pt x="126" y="38"/>
                    </a:lnTo>
                    <a:lnTo>
                      <a:pt x="118" y="44"/>
                    </a:lnTo>
                    <a:lnTo>
                      <a:pt x="112" y="52"/>
                    </a:lnTo>
                    <a:lnTo>
                      <a:pt x="110" y="62"/>
                    </a:lnTo>
                    <a:lnTo>
                      <a:pt x="110" y="72"/>
                    </a:lnTo>
                    <a:lnTo>
                      <a:pt x="110" y="72"/>
                    </a:lnTo>
                    <a:lnTo>
                      <a:pt x="98" y="70"/>
                    </a:lnTo>
                    <a:lnTo>
                      <a:pt x="86" y="72"/>
                    </a:lnTo>
                    <a:lnTo>
                      <a:pt x="86" y="72"/>
                    </a:lnTo>
                    <a:lnTo>
                      <a:pt x="78" y="78"/>
                    </a:lnTo>
                    <a:lnTo>
                      <a:pt x="72" y="84"/>
                    </a:lnTo>
                    <a:lnTo>
                      <a:pt x="72" y="84"/>
                    </a:lnTo>
                    <a:lnTo>
                      <a:pt x="64" y="84"/>
                    </a:lnTo>
                    <a:lnTo>
                      <a:pt x="56" y="84"/>
                    </a:lnTo>
                    <a:lnTo>
                      <a:pt x="56" y="84"/>
                    </a:lnTo>
                    <a:lnTo>
                      <a:pt x="52" y="88"/>
                    </a:lnTo>
                    <a:lnTo>
                      <a:pt x="46" y="92"/>
                    </a:lnTo>
                    <a:lnTo>
                      <a:pt x="40" y="102"/>
                    </a:lnTo>
                    <a:lnTo>
                      <a:pt x="38" y="114"/>
                    </a:lnTo>
                    <a:lnTo>
                      <a:pt x="38" y="130"/>
                    </a:lnTo>
                    <a:lnTo>
                      <a:pt x="38" y="130"/>
                    </a:lnTo>
                    <a:lnTo>
                      <a:pt x="28" y="132"/>
                    </a:lnTo>
                    <a:lnTo>
                      <a:pt x="28" y="132"/>
                    </a:lnTo>
                    <a:lnTo>
                      <a:pt x="16" y="140"/>
                    </a:lnTo>
                    <a:lnTo>
                      <a:pt x="6" y="148"/>
                    </a:lnTo>
                    <a:lnTo>
                      <a:pt x="2" y="158"/>
                    </a:lnTo>
                    <a:lnTo>
                      <a:pt x="0" y="162"/>
                    </a:lnTo>
                    <a:lnTo>
                      <a:pt x="2" y="168"/>
                    </a:lnTo>
                    <a:lnTo>
                      <a:pt x="2" y="168"/>
                    </a:lnTo>
                    <a:lnTo>
                      <a:pt x="4" y="172"/>
                    </a:lnTo>
                    <a:lnTo>
                      <a:pt x="8" y="174"/>
                    </a:lnTo>
                    <a:lnTo>
                      <a:pt x="18" y="178"/>
                    </a:lnTo>
                    <a:lnTo>
                      <a:pt x="18" y="178"/>
                    </a:lnTo>
                    <a:lnTo>
                      <a:pt x="16" y="182"/>
                    </a:lnTo>
                    <a:lnTo>
                      <a:pt x="14" y="188"/>
                    </a:lnTo>
                    <a:lnTo>
                      <a:pt x="14" y="194"/>
                    </a:lnTo>
                    <a:lnTo>
                      <a:pt x="14" y="198"/>
                    </a:lnTo>
                    <a:lnTo>
                      <a:pt x="14" y="198"/>
                    </a:lnTo>
                    <a:lnTo>
                      <a:pt x="16" y="202"/>
                    </a:lnTo>
                    <a:lnTo>
                      <a:pt x="20" y="206"/>
                    </a:lnTo>
                    <a:lnTo>
                      <a:pt x="28" y="210"/>
                    </a:lnTo>
                    <a:lnTo>
                      <a:pt x="40" y="210"/>
                    </a:lnTo>
                    <a:lnTo>
                      <a:pt x="50" y="208"/>
                    </a:lnTo>
                    <a:lnTo>
                      <a:pt x="50" y="208"/>
                    </a:lnTo>
                    <a:lnTo>
                      <a:pt x="60" y="202"/>
                    </a:lnTo>
                    <a:lnTo>
                      <a:pt x="68" y="194"/>
                    </a:lnTo>
                    <a:lnTo>
                      <a:pt x="70" y="184"/>
                    </a:lnTo>
                    <a:lnTo>
                      <a:pt x="70" y="180"/>
                    </a:lnTo>
                    <a:lnTo>
                      <a:pt x="70" y="176"/>
                    </a:lnTo>
                    <a:lnTo>
                      <a:pt x="70" y="176"/>
                    </a:lnTo>
                    <a:lnTo>
                      <a:pt x="70" y="172"/>
                    </a:lnTo>
                    <a:lnTo>
                      <a:pt x="72" y="170"/>
                    </a:lnTo>
                    <a:lnTo>
                      <a:pt x="72" y="168"/>
                    </a:lnTo>
                    <a:lnTo>
                      <a:pt x="70" y="166"/>
                    </a:lnTo>
                    <a:lnTo>
                      <a:pt x="70" y="166"/>
                    </a:lnTo>
                    <a:lnTo>
                      <a:pt x="76" y="166"/>
                    </a:lnTo>
                    <a:lnTo>
                      <a:pt x="76" y="166"/>
                    </a:lnTo>
                    <a:lnTo>
                      <a:pt x="82" y="168"/>
                    </a:lnTo>
                    <a:lnTo>
                      <a:pt x="88" y="170"/>
                    </a:lnTo>
                    <a:lnTo>
                      <a:pt x="94" y="168"/>
                    </a:lnTo>
                    <a:lnTo>
                      <a:pt x="102" y="166"/>
                    </a:lnTo>
                    <a:lnTo>
                      <a:pt x="102" y="166"/>
                    </a:lnTo>
                    <a:lnTo>
                      <a:pt x="114" y="158"/>
                    </a:lnTo>
                    <a:lnTo>
                      <a:pt x="116" y="158"/>
                    </a:lnTo>
                    <a:lnTo>
                      <a:pt x="118" y="160"/>
                    </a:lnTo>
                    <a:lnTo>
                      <a:pt x="118" y="162"/>
                    </a:lnTo>
                    <a:lnTo>
                      <a:pt x="120" y="162"/>
                    </a:lnTo>
                    <a:lnTo>
                      <a:pt x="126" y="162"/>
                    </a:lnTo>
                    <a:lnTo>
                      <a:pt x="134" y="158"/>
                    </a:lnTo>
                    <a:lnTo>
                      <a:pt x="134" y="158"/>
                    </a:lnTo>
                    <a:lnTo>
                      <a:pt x="138" y="152"/>
                    </a:lnTo>
                    <a:lnTo>
                      <a:pt x="142" y="144"/>
                    </a:lnTo>
                    <a:lnTo>
                      <a:pt x="142" y="144"/>
                    </a:lnTo>
                    <a:lnTo>
                      <a:pt x="152" y="146"/>
                    </a:lnTo>
                    <a:lnTo>
                      <a:pt x="164" y="148"/>
                    </a:lnTo>
                    <a:lnTo>
                      <a:pt x="176" y="146"/>
                    </a:lnTo>
                    <a:lnTo>
                      <a:pt x="190" y="142"/>
                    </a:lnTo>
                    <a:lnTo>
                      <a:pt x="190" y="142"/>
                    </a:lnTo>
                    <a:lnTo>
                      <a:pt x="204" y="134"/>
                    </a:lnTo>
                    <a:lnTo>
                      <a:pt x="214" y="126"/>
                    </a:lnTo>
                    <a:lnTo>
                      <a:pt x="222" y="118"/>
                    </a:lnTo>
                    <a:lnTo>
                      <a:pt x="228" y="108"/>
                    </a:lnTo>
                    <a:lnTo>
                      <a:pt x="228" y="108"/>
                    </a:lnTo>
                    <a:lnTo>
                      <a:pt x="238" y="106"/>
                    </a:lnTo>
                    <a:lnTo>
                      <a:pt x="248" y="104"/>
                    </a:lnTo>
                    <a:lnTo>
                      <a:pt x="248" y="104"/>
                    </a:lnTo>
                    <a:lnTo>
                      <a:pt x="256" y="100"/>
                    </a:lnTo>
                    <a:lnTo>
                      <a:pt x="262" y="96"/>
                    </a:lnTo>
                    <a:lnTo>
                      <a:pt x="268" y="90"/>
                    </a:lnTo>
                    <a:lnTo>
                      <a:pt x="272" y="84"/>
                    </a:lnTo>
                    <a:lnTo>
                      <a:pt x="272" y="84"/>
                    </a:lnTo>
                    <a:lnTo>
                      <a:pt x="276" y="86"/>
                    </a:lnTo>
                    <a:lnTo>
                      <a:pt x="280" y="88"/>
                    </a:lnTo>
                    <a:lnTo>
                      <a:pt x="286" y="88"/>
                    </a:lnTo>
                    <a:lnTo>
                      <a:pt x="290" y="86"/>
                    </a:lnTo>
                    <a:lnTo>
                      <a:pt x="290" y="86"/>
                    </a:lnTo>
                    <a:lnTo>
                      <a:pt x="296" y="84"/>
                    </a:lnTo>
                    <a:lnTo>
                      <a:pt x="300" y="78"/>
                    </a:lnTo>
                    <a:lnTo>
                      <a:pt x="302" y="72"/>
                    </a:lnTo>
                    <a:lnTo>
                      <a:pt x="300" y="64"/>
                    </a:lnTo>
                    <a:lnTo>
                      <a:pt x="300" y="64"/>
                    </a:lnTo>
                    <a:lnTo>
                      <a:pt x="296" y="60"/>
                    </a:lnTo>
                    <a:lnTo>
                      <a:pt x="292" y="56"/>
                    </a:lnTo>
                    <a:lnTo>
                      <a:pt x="292" y="56"/>
                    </a:lnTo>
                    <a:lnTo>
                      <a:pt x="302" y="56"/>
                    </a:lnTo>
                    <a:lnTo>
                      <a:pt x="314" y="54"/>
                    </a:lnTo>
                    <a:lnTo>
                      <a:pt x="314" y="54"/>
                    </a:lnTo>
                    <a:lnTo>
                      <a:pt x="326" y="46"/>
                    </a:lnTo>
                    <a:lnTo>
                      <a:pt x="334" y="38"/>
                    </a:lnTo>
                    <a:lnTo>
                      <a:pt x="338" y="26"/>
                    </a:lnTo>
                    <a:lnTo>
                      <a:pt x="338" y="22"/>
                    </a:lnTo>
                    <a:lnTo>
                      <a:pt x="336" y="16"/>
                    </a:lnTo>
                    <a:lnTo>
                      <a:pt x="336" y="16"/>
                    </a:lnTo>
                    <a:lnTo>
                      <a:pt x="334" y="12"/>
                    </a:lnTo>
                    <a:lnTo>
                      <a:pt x="330" y="8"/>
                    </a:lnTo>
                    <a:lnTo>
                      <a:pt x="320" y="2"/>
                    </a:lnTo>
                    <a:lnTo>
                      <a:pt x="308" y="0"/>
                    </a:lnTo>
                    <a:lnTo>
                      <a:pt x="294" y="4"/>
                    </a:lnTo>
                    <a:lnTo>
                      <a:pt x="294"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sp>
            <p:nvSpPr>
              <p:cNvPr id="139" name="Freeform 7402"/>
              <p:cNvSpPr>
                <a:spLocks/>
              </p:cNvSpPr>
              <p:nvPr/>
            </p:nvSpPr>
            <p:spPr bwMode="auto">
              <a:xfrm>
                <a:off x="7165233" y="255587"/>
                <a:ext cx="533400" cy="333375"/>
              </a:xfrm>
              <a:custGeom>
                <a:avLst/>
                <a:gdLst>
                  <a:gd name="T0" fmla="*/ 284 w 336"/>
                  <a:gd name="T1" fmla="*/ 8 h 210"/>
                  <a:gd name="T2" fmla="*/ 272 w 336"/>
                  <a:gd name="T3" fmla="*/ 6 h 210"/>
                  <a:gd name="T4" fmla="*/ 248 w 336"/>
                  <a:gd name="T5" fmla="*/ 0 h 210"/>
                  <a:gd name="T6" fmla="*/ 240 w 336"/>
                  <a:gd name="T7" fmla="*/ 6 h 210"/>
                  <a:gd name="T8" fmla="*/ 228 w 336"/>
                  <a:gd name="T9" fmla="*/ 10 h 210"/>
                  <a:gd name="T10" fmla="*/ 200 w 336"/>
                  <a:gd name="T11" fmla="*/ 8 h 210"/>
                  <a:gd name="T12" fmla="*/ 190 w 336"/>
                  <a:gd name="T13" fmla="*/ 16 h 210"/>
                  <a:gd name="T14" fmla="*/ 180 w 336"/>
                  <a:gd name="T15" fmla="*/ 42 h 210"/>
                  <a:gd name="T16" fmla="*/ 182 w 336"/>
                  <a:gd name="T17" fmla="*/ 50 h 210"/>
                  <a:gd name="T18" fmla="*/ 162 w 336"/>
                  <a:gd name="T19" fmla="*/ 58 h 210"/>
                  <a:gd name="T20" fmla="*/ 156 w 336"/>
                  <a:gd name="T21" fmla="*/ 46 h 210"/>
                  <a:gd name="T22" fmla="*/ 130 w 336"/>
                  <a:gd name="T23" fmla="*/ 38 h 210"/>
                  <a:gd name="T24" fmla="*/ 116 w 336"/>
                  <a:gd name="T25" fmla="*/ 44 h 210"/>
                  <a:gd name="T26" fmla="*/ 110 w 336"/>
                  <a:gd name="T27" fmla="*/ 72 h 210"/>
                  <a:gd name="T28" fmla="*/ 92 w 336"/>
                  <a:gd name="T29" fmla="*/ 72 h 210"/>
                  <a:gd name="T30" fmla="*/ 76 w 336"/>
                  <a:gd name="T31" fmla="*/ 78 h 210"/>
                  <a:gd name="T32" fmla="*/ 62 w 336"/>
                  <a:gd name="T33" fmla="*/ 84 h 210"/>
                  <a:gd name="T34" fmla="*/ 50 w 336"/>
                  <a:gd name="T35" fmla="*/ 88 h 210"/>
                  <a:gd name="T36" fmla="*/ 36 w 336"/>
                  <a:gd name="T37" fmla="*/ 114 h 210"/>
                  <a:gd name="T38" fmla="*/ 26 w 336"/>
                  <a:gd name="T39" fmla="*/ 132 h 210"/>
                  <a:gd name="T40" fmla="*/ 4 w 336"/>
                  <a:gd name="T41" fmla="*/ 148 h 210"/>
                  <a:gd name="T42" fmla="*/ 0 w 336"/>
                  <a:gd name="T43" fmla="*/ 168 h 210"/>
                  <a:gd name="T44" fmla="*/ 6 w 336"/>
                  <a:gd name="T45" fmla="*/ 174 h 210"/>
                  <a:gd name="T46" fmla="*/ 12 w 336"/>
                  <a:gd name="T47" fmla="*/ 188 h 210"/>
                  <a:gd name="T48" fmla="*/ 14 w 336"/>
                  <a:gd name="T49" fmla="*/ 198 h 210"/>
                  <a:gd name="T50" fmla="*/ 28 w 336"/>
                  <a:gd name="T51" fmla="*/ 210 h 210"/>
                  <a:gd name="T52" fmla="*/ 50 w 336"/>
                  <a:gd name="T53" fmla="*/ 208 h 210"/>
                  <a:gd name="T54" fmla="*/ 70 w 336"/>
                  <a:gd name="T55" fmla="*/ 186 h 210"/>
                  <a:gd name="T56" fmla="*/ 68 w 336"/>
                  <a:gd name="T57" fmla="*/ 176 h 210"/>
                  <a:gd name="T58" fmla="*/ 72 w 336"/>
                  <a:gd name="T59" fmla="*/ 168 h 210"/>
                  <a:gd name="T60" fmla="*/ 74 w 336"/>
                  <a:gd name="T61" fmla="*/ 166 h 210"/>
                  <a:gd name="T62" fmla="*/ 88 w 336"/>
                  <a:gd name="T63" fmla="*/ 170 h 210"/>
                  <a:gd name="T64" fmla="*/ 100 w 336"/>
                  <a:gd name="T65" fmla="*/ 166 h 210"/>
                  <a:gd name="T66" fmla="*/ 116 w 336"/>
                  <a:gd name="T67" fmla="*/ 160 h 210"/>
                  <a:gd name="T68" fmla="*/ 124 w 336"/>
                  <a:gd name="T69" fmla="*/ 162 h 210"/>
                  <a:gd name="T70" fmla="*/ 134 w 336"/>
                  <a:gd name="T71" fmla="*/ 156 h 210"/>
                  <a:gd name="T72" fmla="*/ 140 w 336"/>
                  <a:gd name="T73" fmla="*/ 144 h 210"/>
                  <a:gd name="T74" fmla="*/ 176 w 336"/>
                  <a:gd name="T75" fmla="*/ 146 h 210"/>
                  <a:gd name="T76" fmla="*/ 202 w 336"/>
                  <a:gd name="T77" fmla="*/ 134 h 210"/>
                  <a:gd name="T78" fmla="*/ 226 w 336"/>
                  <a:gd name="T79" fmla="*/ 108 h 210"/>
                  <a:gd name="T80" fmla="*/ 248 w 336"/>
                  <a:gd name="T81" fmla="*/ 104 h 210"/>
                  <a:gd name="T82" fmla="*/ 262 w 336"/>
                  <a:gd name="T83" fmla="*/ 96 h 210"/>
                  <a:gd name="T84" fmla="*/ 272 w 336"/>
                  <a:gd name="T85" fmla="*/ 84 h 210"/>
                  <a:gd name="T86" fmla="*/ 284 w 336"/>
                  <a:gd name="T87" fmla="*/ 88 h 210"/>
                  <a:gd name="T88" fmla="*/ 294 w 336"/>
                  <a:gd name="T89" fmla="*/ 84 h 210"/>
                  <a:gd name="T90" fmla="*/ 298 w 336"/>
                  <a:gd name="T91" fmla="*/ 64 h 210"/>
                  <a:gd name="T92" fmla="*/ 290 w 336"/>
                  <a:gd name="T93" fmla="*/ 56 h 210"/>
                  <a:gd name="T94" fmla="*/ 314 w 336"/>
                  <a:gd name="T95" fmla="*/ 54 h 210"/>
                  <a:gd name="T96" fmla="*/ 334 w 336"/>
                  <a:gd name="T97" fmla="*/ 38 h 210"/>
                  <a:gd name="T98" fmla="*/ 336 w 336"/>
                  <a:gd name="T99" fmla="*/ 16 h 210"/>
                  <a:gd name="T100" fmla="*/ 330 w 336"/>
                  <a:gd name="T101" fmla="*/ 8 h 210"/>
                  <a:gd name="T102" fmla="*/ 294 w 336"/>
                  <a:gd name="T103" fmla="*/ 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 h="210">
                    <a:moveTo>
                      <a:pt x="294" y="4"/>
                    </a:moveTo>
                    <a:lnTo>
                      <a:pt x="294" y="4"/>
                    </a:lnTo>
                    <a:lnTo>
                      <a:pt x="284" y="8"/>
                    </a:lnTo>
                    <a:lnTo>
                      <a:pt x="278" y="14"/>
                    </a:lnTo>
                    <a:lnTo>
                      <a:pt x="278" y="14"/>
                    </a:lnTo>
                    <a:lnTo>
                      <a:pt x="272" y="6"/>
                    </a:lnTo>
                    <a:lnTo>
                      <a:pt x="266" y="2"/>
                    </a:lnTo>
                    <a:lnTo>
                      <a:pt x="256" y="0"/>
                    </a:lnTo>
                    <a:lnTo>
                      <a:pt x="248" y="0"/>
                    </a:lnTo>
                    <a:lnTo>
                      <a:pt x="248" y="0"/>
                    </a:lnTo>
                    <a:lnTo>
                      <a:pt x="244" y="4"/>
                    </a:lnTo>
                    <a:lnTo>
                      <a:pt x="240" y="6"/>
                    </a:lnTo>
                    <a:lnTo>
                      <a:pt x="236" y="16"/>
                    </a:lnTo>
                    <a:lnTo>
                      <a:pt x="236" y="16"/>
                    </a:lnTo>
                    <a:lnTo>
                      <a:pt x="228" y="10"/>
                    </a:lnTo>
                    <a:lnTo>
                      <a:pt x="220" y="6"/>
                    </a:lnTo>
                    <a:lnTo>
                      <a:pt x="210" y="6"/>
                    </a:lnTo>
                    <a:lnTo>
                      <a:pt x="200" y="8"/>
                    </a:lnTo>
                    <a:lnTo>
                      <a:pt x="200" y="8"/>
                    </a:lnTo>
                    <a:lnTo>
                      <a:pt x="194" y="12"/>
                    </a:lnTo>
                    <a:lnTo>
                      <a:pt x="190" y="16"/>
                    </a:lnTo>
                    <a:lnTo>
                      <a:pt x="182" y="26"/>
                    </a:lnTo>
                    <a:lnTo>
                      <a:pt x="180" y="36"/>
                    </a:lnTo>
                    <a:lnTo>
                      <a:pt x="180" y="42"/>
                    </a:lnTo>
                    <a:lnTo>
                      <a:pt x="182" y="48"/>
                    </a:lnTo>
                    <a:lnTo>
                      <a:pt x="182" y="50"/>
                    </a:lnTo>
                    <a:lnTo>
                      <a:pt x="182" y="50"/>
                    </a:lnTo>
                    <a:lnTo>
                      <a:pt x="170" y="54"/>
                    </a:lnTo>
                    <a:lnTo>
                      <a:pt x="170" y="54"/>
                    </a:lnTo>
                    <a:lnTo>
                      <a:pt x="162" y="58"/>
                    </a:lnTo>
                    <a:lnTo>
                      <a:pt x="162" y="56"/>
                    </a:lnTo>
                    <a:lnTo>
                      <a:pt x="162" y="56"/>
                    </a:lnTo>
                    <a:lnTo>
                      <a:pt x="156" y="46"/>
                    </a:lnTo>
                    <a:lnTo>
                      <a:pt x="146" y="40"/>
                    </a:lnTo>
                    <a:lnTo>
                      <a:pt x="136" y="36"/>
                    </a:lnTo>
                    <a:lnTo>
                      <a:pt x="130" y="38"/>
                    </a:lnTo>
                    <a:lnTo>
                      <a:pt x="124" y="38"/>
                    </a:lnTo>
                    <a:lnTo>
                      <a:pt x="124" y="38"/>
                    </a:lnTo>
                    <a:lnTo>
                      <a:pt x="116" y="44"/>
                    </a:lnTo>
                    <a:lnTo>
                      <a:pt x="112" y="52"/>
                    </a:lnTo>
                    <a:lnTo>
                      <a:pt x="108" y="62"/>
                    </a:lnTo>
                    <a:lnTo>
                      <a:pt x="110" y="72"/>
                    </a:lnTo>
                    <a:lnTo>
                      <a:pt x="110" y="72"/>
                    </a:lnTo>
                    <a:lnTo>
                      <a:pt x="98" y="70"/>
                    </a:lnTo>
                    <a:lnTo>
                      <a:pt x="92" y="72"/>
                    </a:lnTo>
                    <a:lnTo>
                      <a:pt x="84" y="72"/>
                    </a:lnTo>
                    <a:lnTo>
                      <a:pt x="84" y="72"/>
                    </a:lnTo>
                    <a:lnTo>
                      <a:pt x="76" y="78"/>
                    </a:lnTo>
                    <a:lnTo>
                      <a:pt x="70" y="84"/>
                    </a:lnTo>
                    <a:lnTo>
                      <a:pt x="70" y="84"/>
                    </a:lnTo>
                    <a:lnTo>
                      <a:pt x="62" y="84"/>
                    </a:lnTo>
                    <a:lnTo>
                      <a:pt x="54" y="86"/>
                    </a:lnTo>
                    <a:lnTo>
                      <a:pt x="54" y="86"/>
                    </a:lnTo>
                    <a:lnTo>
                      <a:pt x="50" y="88"/>
                    </a:lnTo>
                    <a:lnTo>
                      <a:pt x="46" y="92"/>
                    </a:lnTo>
                    <a:lnTo>
                      <a:pt x="40" y="102"/>
                    </a:lnTo>
                    <a:lnTo>
                      <a:pt x="36" y="114"/>
                    </a:lnTo>
                    <a:lnTo>
                      <a:pt x="38" y="130"/>
                    </a:lnTo>
                    <a:lnTo>
                      <a:pt x="38" y="130"/>
                    </a:lnTo>
                    <a:lnTo>
                      <a:pt x="26" y="132"/>
                    </a:lnTo>
                    <a:lnTo>
                      <a:pt x="26" y="132"/>
                    </a:lnTo>
                    <a:lnTo>
                      <a:pt x="14" y="140"/>
                    </a:lnTo>
                    <a:lnTo>
                      <a:pt x="4" y="148"/>
                    </a:lnTo>
                    <a:lnTo>
                      <a:pt x="0" y="158"/>
                    </a:lnTo>
                    <a:lnTo>
                      <a:pt x="0" y="162"/>
                    </a:lnTo>
                    <a:lnTo>
                      <a:pt x="0" y="168"/>
                    </a:lnTo>
                    <a:lnTo>
                      <a:pt x="0" y="168"/>
                    </a:lnTo>
                    <a:lnTo>
                      <a:pt x="4" y="172"/>
                    </a:lnTo>
                    <a:lnTo>
                      <a:pt x="6" y="174"/>
                    </a:lnTo>
                    <a:lnTo>
                      <a:pt x="16" y="178"/>
                    </a:lnTo>
                    <a:lnTo>
                      <a:pt x="16" y="178"/>
                    </a:lnTo>
                    <a:lnTo>
                      <a:pt x="12" y="188"/>
                    </a:lnTo>
                    <a:lnTo>
                      <a:pt x="12" y="194"/>
                    </a:lnTo>
                    <a:lnTo>
                      <a:pt x="14" y="198"/>
                    </a:lnTo>
                    <a:lnTo>
                      <a:pt x="14" y="198"/>
                    </a:lnTo>
                    <a:lnTo>
                      <a:pt x="16" y="202"/>
                    </a:lnTo>
                    <a:lnTo>
                      <a:pt x="18" y="206"/>
                    </a:lnTo>
                    <a:lnTo>
                      <a:pt x="28" y="210"/>
                    </a:lnTo>
                    <a:lnTo>
                      <a:pt x="38" y="210"/>
                    </a:lnTo>
                    <a:lnTo>
                      <a:pt x="50" y="208"/>
                    </a:lnTo>
                    <a:lnTo>
                      <a:pt x="50" y="208"/>
                    </a:lnTo>
                    <a:lnTo>
                      <a:pt x="60" y="202"/>
                    </a:lnTo>
                    <a:lnTo>
                      <a:pt x="66" y="194"/>
                    </a:lnTo>
                    <a:lnTo>
                      <a:pt x="70" y="186"/>
                    </a:lnTo>
                    <a:lnTo>
                      <a:pt x="70" y="180"/>
                    </a:lnTo>
                    <a:lnTo>
                      <a:pt x="68" y="176"/>
                    </a:lnTo>
                    <a:lnTo>
                      <a:pt x="68" y="176"/>
                    </a:lnTo>
                    <a:lnTo>
                      <a:pt x="68" y="172"/>
                    </a:lnTo>
                    <a:lnTo>
                      <a:pt x="70" y="170"/>
                    </a:lnTo>
                    <a:lnTo>
                      <a:pt x="72" y="168"/>
                    </a:lnTo>
                    <a:lnTo>
                      <a:pt x="70" y="166"/>
                    </a:lnTo>
                    <a:lnTo>
                      <a:pt x="70" y="166"/>
                    </a:lnTo>
                    <a:lnTo>
                      <a:pt x="74" y="166"/>
                    </a:lnTo>
                    <a:lnTo>
                      <a:pt x="74" y="166"/>
                    </a:lnTo>
                    <a:lnTo>
                      <a:pt x="80" y="168"/>
                    </a:lnTo>
                    <a:lnTo>
                      <a:pt x="88" y="170"/>
                    </a:lnTo>
                    <a:lnTo>
                      <a:pt x="94" y="168"/>
                    </a:lnTo>
                    <a:lnTo>
                      <a:pt x="100" y="166"/>
                    </a:lnTo>
                    <a:lnTo>
                      <a:pt x="100" y="166"/>
                    </a:lnTo>
                    <a:lnTo>
                      <a:pt x="114" y="158"/>
                    </a:lnTo>
                    <a:lnTo>
                      <a:pt x="116" y="158"/>
                    </a:lnTo>
                    <a:lnTo>
                      <a:pt x="116" y="160"/>
                    </a:lnTo>
                    <a:lnTo>
                      <a:pt x="118" y="162"/>
                    </a:lnTo>
                    <a:lnTo>
                      <a:pt x="120" y="162"/>
                    </a:lnTo>
                    <a:lnTo>
                      <a:pt x="124" y="162"/>
                    </a:lnTo>
                    <a:lnTo>
                      <a:pt x="132" y="158"/>
                    </a:lnTo>
                    <a:lnTo>
                      <a:pt x="132" y="158"/>
                    </a:lnTo>
                    <a:lnTo>
                      <a:pt x="134" y="156"/>
                    </a:lnTo>
                    <a:lnTo>
                      <a:pt x="136" y="152"/>
                    </a:lnTo>
                    <a:lnTo>
                      <a:pt x="140" y="144"/>
                    </a:lnTo>
                    <a:lnTo>
                      <a:pt x="140" y="144"/>
                    </a:lnTo>
                    <a:lnTo>
                      <a:pt x="150" y="146"/>
                    </a:lnTo>
                    <a:lnTo>
                      <a:pt x="162" y="148"/>
                    </a:lnTo>
                    <a:lnTo>
                      <a:pt x="176" y="146"/>
                    </a:lnTo>
                    <a:lnTo>
                      <a:pt x="188" y="142"/>
                    </a:lnTo>
                    <a:lnTo>
                      <a:pt x="188" y="142"/>
                    </a:lnTo>
                    <a:lnTo>
                      <a:pt x="202" y="134"/>
                    </a:lnTo>
                    <a:lnTo>
                      <a:pt x="212" y="126"/>
                    </a:lnTo>
                    <a:lnTo>
                      <a:pt x="222" y="118"/>
                    </a:lnTo>
                    <a:lnTo>
                      <a:pt x="226" y="108"/>
                    </a:lnTo>
                    <a:lnTo>
                      <a:pt x="226" y="108"/>
                    </a:lnTo>
                    <a:lnTo>
                      <a:pt x="236" y="106"/>
                    </a:lnTo>
                    <a:lnTo>
                      <a:pt x="248" y="104"/>
                    </a:lnTo>
                    <a:lnTo>
                      <a:pt x="248" y="104"/>
                    </a:lnTo>
                    <a:lnTo>
                      <a:pt x="256" y="100"/>
                    </a:lnTo>
                    <a:lnTo>
                      <a:pt x="262" y="96"/>
                    </a:lnTo>
                    <a:lnTo>
                      <a:pt x="268" y="90"/>
                    </a:lnTo>
                    <a:lnTo>
                      <a:pt x="272" y="84"/>
                    </a:lnTo>
                    <a:lnTo>
                      <a:pt x="272" y="84"/>
                    </a:lnTo>
                    <a:lnTo>
                      <a:pt x="276" y="86"/>
                    </a:lnTo>
                    <a:lnTo>
                      <a:pt x="280" y="88"/>
                    </a:lnTo>
                    <a:lnTo>
                      <a:pt x="284" y="88"/>
                    </a:lnTo>
                    <a:lnTo>
                      <a:pt x="290" y="86"/>
                    </a:lnTo>
                    <a:lnTo>
                      <a:pt x="290" y="86"/>
                    </a:lnTo>
                    <a:lnTo>
                      <a:pt x="294" y="84"/>
                    </a:lnTo>
                    <a:lnTo>
                      <a:pt x="298" y="78"/>
                    </a:lnTo>
                    <a:lnTo>
                      <a:pt x="300" y="72"/>
                    </a:lnTo>
                    <a:lnTo>
                      <a:pt x="298" y="64"/>
                    </a:lnTo>
                    <a:lnTo>
                      <a:pt x="298" y="64"/>
                    </a:lnTo>
                    <a:lnTo>
                      <a:pt x="296" y="60"/>
                    </a:lnTo>
                    <a:lnTo>
                      <a:pt x="290" y="56"/>
                    </a:lnTo>
                    <a:lnTo>
                      <a:pt x="290" y="56"/>
                    </a:lnTo>
                    <a:lnTo>
                      <a:pt x="302" y="56"/>
                    </a:lnTo>
                    <a:lnTo>
                      <a:pt x="314" y="54"/>
                    </a:lnTo>
                    <a:lnTo>
                      <a:pt x="314" y="54"/>
                    </a:lnTo>
                    <a:lnTo>
                      <a:pt x="326" y="46"/>
                    </a:lnTo>
                    <a:lnTo>
                      <a:pt x="334" y="38"/>
                    </a:lnTo>
                    <a:lnTo>
                      <a:pt x="336" y="26"/>
                    </a:lnTo>
                    <a:lnTo>
                      <a:pt x="336" y="22"/>
                    </a:lnTo>
                    <a:lnTo>
                      <a:pt x="336" y="16"/>
                    </a:lnTo>
                    <a:lnTo>
                      <a:pt x="336" y="16"/>
                    </a:lnTo>
                    <a:lnTo>
                      <a:pt x="332" y="12"/>
                    </a:lnTo>
                    <a:lnTo>
                      <a:pt x="330" y="8"/>
                    </a:lnTo>
                    <a:lnTo>
                      <a:pt x="318" y="2"/>
                    </a:lnTo>
                    <a:lnTo>
                      <a:pt x="306" y="0"/>
                    </a:lnTo>
                    <a:lnTo>
                      <a:pt x="294" y="4"/>
                    </a:lnTo>
                    <a:lnTo>
                      <a:pt x="294" y="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sp>
            <p:nvSpPr>
              <p:cNvPr id="140" name="Freeform 7403"/>
              <p:cNvSpPr>
                <a:spLocks noEditPoints="1"/>
              </p:cNvSpPr>
              <p:nvPr/>
            </p:nvSpPr>
            <p:spPr bwMode="auto">
              <a:xfrm>
                <a:off x="6101608" y="627062"/>
                <a:ext cx="1273175" cy="1136650"/>
              </a:xfrm>
              <a:custGeom>
                <a:avLst/>
                <a:gdLst>
                  <a:gd name="T0" fmla="*/ 780 w 802"/>
                  <a:gd name="T1" fmla="*/ 124 h 716"/>
                  <a:gd name="T2" fmla="*/ 780 w 802"/>
                  <a:gd name="T3" fmla="*/ 64 h 716"/>
                  <a:gd name="T4" fmla="*/ 750 w 802"/>
                  <a:gd name="T5" fmla="*/ 26 h 716"/>
                  <a:gd name="T6" fmla="*/ 590 w 802"/>
                  <a:gd name="T7" fmla="*/ 50 h 716"/>
                  <a:gd name="T8" fmla="*/ 620 w 802"/>
                  <a:gd name="T9" fmla="*/ 88 h 716"/>
                  <a:gd name="T10" fmla="*/ 620 w 802"/>
                  <a:gd name="T11" fmla="*/ 160 h 716"/>
                  <a:gd name="T12" fmla="*/ 560 w 802"/>
                  <a:gd name="T13" fmla="*/ 148 h 716"/>
                  <a:gd name="T14" fmla="*/ 560 w 802"/>
                  <a:gd name="T15" fmla="*/ 218 h 716"/>
                  <a:gd name="T16" fmla="*/ 548 w 802"/>
                  <a:gd name="T17" fmla="*/ 264 h 716"/>
                  <a:gd name="T18" fmla="*/ 548 w 802"/>
                  <a:gd name="T19" fmla="*/ 328 h 716"/>
                  <a:gd name="T20" fmla="*/ 560 w 802"/>
                  <a:gd name="T21" fmla="*/ 374 h 716"/>
                  <a:gd name="T22" fmla="*/ 560 w 802"/>
                  <a:gd name="T23" fmla="*/ 464 h 716"/>
                  <a:gd name="T24" fmla="*/ 516 w 802"/>
                  <a:gd name="T25" fmla="*/ 522 h 716"/>
                  <a:gd name="T26" fmla="*/ 516 w 802"/>
                  <a:gd name="T27" fmla="*/ 102 h 716"/>
                  <a:gd name="T28" fmla="*/ 488 w 802"/>
                  <a:gd name="T29" fmla="*/ 64 h 716"/>
                  <a:gd name="T30" fmla="*/ 488 w 802"/>
                  <a:gd name="T31" fmla="*/ 0 h 716"/>
                  <a:gd name="T32" fmla="*/ 358 w 802"/>
                  <a:gd name="T33" fmla="*/ 50 h 716"/>
                  <a:gd name="T34" fmla="*/ 358 w 802"/>
                  <a:gd name="T35" fmla="*/ 102 h 716"/>
                  <a:gd name="T36" fmla="*/ 326 w 802"/>
                  <a:gd name="T37" fmla="*/ 160 h 716"/>
                  <a:gd name="T38" fmla="*/ 296 w 802"/>
                  <a:gd name="T39" fmla="*/ 174 h 716"/>
                  <a:gd name="T40" fmla="*/ 284 w 802"/>
                  <a:gd name="T41" fmla="*/ 218 h 716"/>
                  <a:gd name="T42" fmla="*/ 284 w 802"/>
                  <a:gd name="T43" fmla="*/ 278 h 716"/>
                  <a:gd name="T44" fmla="*/ 296 w 802"/>
                  <a:gd name="T45" fmla="*/ 328 h 716"/>
                  <a:gd name="T46" fmla="*/ 296 w 802"/>
                  <a:gd name="T47" fmla="*/ 408 h 716"/>
                  <a:gd name="T48" fmla="*/ 284 w 802"/>
                  <a:gd name="T49" fmla="*/ 464 h 716"/>
                  <a:gd name="T50" fmla="*/ 252 w 802"/>
                  <a:gd name="T51" fmla="*/ 160 h 716"/>
                  <a:gd name="T52" fmla="*/ 224 w 802"/>
                  <a:gd name="T53" fmla="*/ 102 h 716"/>
                  <a:gd name="T54" fmla="*/ 224 w 802"/>
                  <a:gd name="T55" fmla="*/ 50 h 716"/>
                  <a:gd name="T56" fmla="*/ 94 w 802"/>
                  <a:gd name="T57" fmla="*/ 0 h 716"/>
                  <a:gd name="T58" fmla="*/ 94 w 802"/>
                  <a:gd name="T59" fmla="*/ 64 h 716"/>
                  <a:gd name="T60" fmla="*/ 62 w 802"/>
                  <a:gd name="T61" fmla="*/ 102 h 716"/>
                  <a:gd name="T62" fmla="*/ 62 w 802"/>
                  <a:gd name="T63" fmla="*/ 174 h 716"/>
                  <a:gd name="T64" fmla="*/ 20 w 802"/>
                  <a:gd name="T65" fmla="*/ 174 h 716"/>
                  <a:gd name="T66" fmla="*/ 20 w 802"/>
                  <a:gd name="T67" fmla="*/ 232 h 716"/>
                  <a:gd name="T68" fmla="*/ 34 w 802"/>
                  <a:gd name="T69" fmla="*/ 278 h 716"/>
                  <a:gd name="T70" fmla="*/ 34 w 802"/>
                  <a:gd name="T71" fmla="*/ 362 h 716"/>
                  <a:gd name="T72" fmla="*/ 20 w 802"/>
                  <a:gd name="T73" fmla="*/ 408 h 716"/>
                  <a:gd name="T74" fmla="*/ 20 w 802"/>
                  <a:gd name="T75" fmla="*/ 474 h 716"/>
                  <a:gd name="T76" fmla="*/ 802 w 802"/>
                  <a:gd name="T77" fmla="*/ 716 h 716"/>
                  <a:gd name="T78" fmla="*/ 590 w 802"/>
                  <a:gd name="T79" fmla="*/ 218 h 716"/>
                  <a:gd name="T80" fmla="*/ 590 w 802"/>
                  <a:gd name="T81" fmla="*/ 264 h 716"/>
                  <a:gd name="T82" fmla="*/ 590 w 802"/>
                  <a:gd name="T83" fmla="*/ 314 h 716"/>
                  <a:gd name="T84" fmla="*/ 590 w 802"/>
                  <a:gd name="T85" fmla="*/ 362 h 716"/>
                  <a:gd name="T86" fmla="*/ 590 w 802"/>
                  <a:gd name="T87" fmla="*/ 408 h 716"/>
                  <a:gd name="T88" fmla="*/ 590 w 802"/>
                  <a:gd name="T89" fmla="*/ 464 h 716"/>
                  <a:gd name="T90" fmla="*/ 590 w 802"/>
                  <a:gd name="T91" fmla="*/ 522 h 716"/>
                  <a:gd name="T92" fmla="*/ 326 w 802"/>
                  <a:gd name="T93" fmla="*/ 218 h 716"/>
                  <a:gd name="T94" fmla="*/ 326 w 802"/>
                  <a:gd name="T95" fmla="*/ 264 h 716"/>
                  <a:gd name="T96" fmla="*/ 326 w 802"/>
                  <a:gd name="T97" fmla="*/ 314 h 716"/>
                  <a:gd name="T98" fmla="*/ 326 w 802"/>
                  <a:gd name="T99" fmla="*/ 362 h 716"/>
                  <a:gd name="T100" fmla="*/ 326 w 802"/>
                  <a:gd name="T101" fmla="*/ 408 h 716"/>
                  <a:gd name="T102" fmla="*/ 326 w 802"/>
                  <a:gd name="T103" fmla="*/ 464 h 716"/>
                  <a:gd name="T104" fmla="*/ 326 w 802"/>
                  <a:gd name="T105" fmla="*/ 522 h 716"/>
                  <a:gd name="T106" fmla="*/ 62 w 802"/>
                  <a:gd name="T107" fmla="*/ 218 h 716"/>
                  <a:gd name="T108" fmla="*/ 62 w 802"/>
                  <a:gd name="T109" fmla="*/ 264 h 716"/>
                  <a:gd name="T110" fmla="*/ 62 w 802"/>
                  <a:gd name="T111" fmla="*/ 314 h 716"/>
                  <a:gd name="T112" fmla="*/ 62 w 802"/>
                  <a:gd name="T113" fmla="*/ 362 h 716"/>
                  <a:gd name="T114" fmla="*/ 62 w 802"/>
                  <a:gd name="T115" fmla="*/ 408 h 716"/>
                  <a:gd name="T116" fmla="*/ 62 w 802"/>
                  <a:gd name="T117" fmla="*/ 464 h 716"/>
                  <a:gd name="T118" fmla="*/ 62 w 802"/>
                  <a:gd name="T119" fmla="*/ 52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2" h="716">
                    <a:moveTo>
                      <a:pt x="780" y="522"/>
                    </a:moveTo>
                    <a:lnTo>
                      <a:pt x="780" y="160"/>
                    </a:lnTo>
                    <a:lnTo>
                      <a:pt x="750" y="160"/>
                    </a:lnTo>
                    <a:lnTo>
                      <a:pt x="750" y="124"/>
                    </a:lnTo>
                    <a:lnTo>
                      <a:pt x="780" y="124"/>
                    </a:lnTo>
                    <a:lnTo>
                      <a:pt x="780" y="102"/>
                    </a:lnTo>
                    <a:lnTo>
                      <a:pt x="750" y="102"/>
                    </a:lnTo>
                    <a:lnTo>
                      <a:pt x="750" y="88"/>
                    </a:lnTo>
                    <a:lnTo>
                      <a:pt x="780" y="88"/>
                    </a:lnTo>
                    <a:lnTo>
                      <a:pt x="780" y="64"/>
                    </a:lnTo>
                    <a:lnTo>
                      <a:pt x="750" y="64"/>
                    </a:lnTo>
                    <a:lnTo>
                      <a:pt x="750" y="50"/>
                    </a:lnTo>
                    <a:lnTo>
                      <a:pt x="780" y="50"/>
                    </a:lnTo>
                    <a:lnTo>
                      <a:pt x="780" y="26"/>
                    </a:lnTo>
                    <a:lnTo>
                      <a:pt x="750" y="26"/>
                    </a:lnTo>
                    <a:lnTo>
                      <a:pt x="750" y="0"/>
                    </a:lnTo>
                    <a:lnTo>
                      <a:pt x="620" y="0"/>
                    </a:lnTo>
                    <a:lnTo>
                      <a:pt x="620" y="26"/>
                    </a:lnTo>
                    <a:lnTo>
                      <a:pt x="590" y="26"/>
                    </a:lnTo>
                    <a:lnTo>
                      <a:pt x="590" y="50"/>
                    </a:lnTo>
                    <a:lnTo>
                      <a:pt x="620" y="50"/>
                    </a:lnTo>
                    <a:lnTo>
                      <a:pt x="620" y="64"/>
                    </a:lnTo>
                    <a:lnTo>
                      <a:pt x="590" y="64"/>
                    </a:lnTo>
                    <a:lnTo>
                      <a:pt x="590" y="88"/>
                    </a:lnTo>
                    <a:lnTo>
                      <a:pt x="620" y="88"/>
                    </a:lnTo>
                    <a:lnTo>
                      <a:pt x="620" y="102"/>
                    </a:lnTo>
                    <a:lnTo>
                      <a:pt x="590" y="102"/>
                    </a:lnTo>
                    <a:lnTo>
                      <a:pt x="590" y="124"/>
                    </a:lnTo>
                    <a:lnTo>
                      <a:pt x="620" y="124"/>
                    </a:lnTo>
                    <a:lnTo>
                      <a:pt x="620" y="160"/>
                    </a:lnTo>
                    <a:lnTo>
                      <a:pt x="590" y="160"/>
                    </a:lnTo>
                    <a:lnTo>
                      <a:pt x="590" y="174"/>
                    </a:lnTo>
                    <a:lnTo>
                      <a:pt x="566" y="174"/>
                    </a:lnTo>
                    <a:lnTo>
                      <a:pt x="566" y="148"/>
                    </a:lnTo>
                    <a:lnTo>
                      <a:pt x="560" y="148"/>
                    </a:lnTo>
                    <a:lnTo>
                      <a:pt x="560" y="174"/>
                    </a:lnTo>
                    <a:lnTo>
                      <a:pt x="548" y="174"/>
                    </a:lnTo>
                    <a:lnTo>
                      <a:pt x="548" y="190"/>
                    </a:lnTo>
                    <a:lnTo>
                      <a:pt x="560" y="190"/>
                    </a:lnTo>
                    <a:lnTo>
                      <a:pt x="560" y="218"/>
                    </a:lnTo>
                    <a:lnTo>
                      <a:pt x="548" y="218"/>
                    </a:lnTo>
                    <a:lnTo>
                      <a:pt x="548" y="232"/>
                    </a:lnTo>
                    <a:lnTo>
                      <a:pt x="560" y="232"/>
                    </a:lnTo>
                    <a:lnTo>
                      <a:pt x="560" y="264"/>
                    </a:lnTo>
                    <a:lnTo>
                      <a:pt x="548" y="264"/>
                    </a:lnTo>
                    <a:lnTo>
                      <a:pt x="548" y="278"/>
                    </a:lnTo>
                    <a:lnTo>
                      <a:pt x="560" y="278"/>
                    </a:lnTo>
                    <a:lnTo>
                      <a:pt x="560" y="314"/>
                    </a:lnTo>
                    <a:lnTo>
                      <a:pt x="548" y="314"/>
                    </a:lnTo>
                    <a:lnTo>
                      <a:pt x="548" y="328"/>
                    </a:lnTo>
                    <a:lnTo>
                      <a:pt x="560" y="328"/>
                    </a:lnTo>
                    <a:lnTo>
                      <a:pt x="560" y="362"/>
                    </a:lnTo>
                    <a:lnTo>
                      <a:pt x="548" y="362"/>
                    </a:lnTo>
                    <a:lnTo>
                      <a:pt x="548" y="374"/>
                    </a:lnTo>
                    <a:lnTo>
                      <a:pt x="560" y="374"/>
                    </a:lnTo>
                    <a:lnTo>
                      <a:pt x="560" y="408"/>
                    </a:lnTo>
                    <a:lnTo>
                      <a:pt x="548" y="408"/>
                    </a:lnTo>
                    <a:lnTo>
                      <a:pt x="548" y="426"/>
                    </a:lnTo>
                    <a:lnTo>
                      <a:pt x="560" y="426"/>
                    </a:lnTo>
                    <a:lnTo>
                      <a:pt x="560" y="464"/>
                    </a:lnTo>
                    <a:lnTo>
                      <a:pt x="548" y="464"/>
                    </a:lnTo>
                    <a:lnTo>
                      <a:pt x="548" y="474"/>
                    </a:lnTo>
                    <a:lnTo>
                      <a:pt x="560" y="474"/>
                    </a:lnTo>
                    <a:lnTo>
                      <a:pt x="560" y="522"/>
                    </a:lnTo>
                    <a:lnTo>
                      <a:pt x="516" y="522"/>
                    </a:lnTo>
                    <a:lnTo>
                      <a:pt x="516" y="160"/>
                    </a:lnTo>
                    <a:lnTo>
                      <a:pt x="488" y="160"/>
                    </a:lnTo>
                    <a:lnTo>
                      <a:pt x="488" y="124"/>
                    </a:lnTo>
                    <a:lnTo>
                      <a:pt x="516" y="124"/>
                    </a:lnTo>
                    <a:lnTo>
                      <a:pt x="516" y="102"/>
                    </a:lnTo>
                    <a:lnTo>
                      <a:pt x="488" y="102"/>
                    </a:lnTo>
                    <a:lnTo>
                      <a:pt x="488" y="88"/>
                    </a:lnTo>
                    <a:lnTo>
                      <a:pt x="516" y="88"/>
                    </a:lnTo>
                    <a:lnTo>
                      <a:pt x="516" y="64"/>
                    </a:lnTo>
                    <a:lnTo>
                      <a:pt x="488" y="64"/>
                    </a:lnTo>
                    <a:lnTo>
                      <a:pt x="488" y="50"/>
                    </a:lnTo>
                    <a:lnTo>
                      <a:pt x="516" y="50"/>
                    </a:lnTo>
                    <a:lnTo>
                      <a:pt x="516" y="26"/>
                    </a:lnTo>
                    <a:lnTo>
                      <a:pt x="488" y="26"/>
                    </a:lnTo>
                    <a:lnTo>
                      <a:pt x="488" y="0"/>
                    </a:lnTo>
                    <a:lnTo>
                      <a:pt x="358" y="0"/>
                    </a:lnTo>
                    <a:lnTo>
                      <a:pt x="358" y="26"/>
                    </a:lnTo>
                    <a:lnTo>
                      <a:pt x="326" y="26"/>
                    </a:lnTo>
                    <a:lnTo>
                      <a:pt x="326" y="50"/>
                    </a:lnTo>
                    <a:lnTo>
                      <a:pt x="358" y="50"/>
                    </a:lnTo>
                    <a:lnTo>
                      <a:pt x="358" y="64"/>
                    </a:lnTo>
                    <a:lnTo>
                      <a:pt x="326" y="64"/>
                    </a:lnTo>
                    <a:lnTo>
                      <a:pt x="326" y="88"/>
                    </a:lnTo>
                    <a:lnTo>
                      <a:pt x="358" y="88"/>
                    </a:lnTo>
                    <a:lnTo>
                      <a:pt x="358" y="102"/>
                    </a:lnTo>
                    <a:lnTo>
                      <a:pt x="326" y="102"/>
                    </a:lnTo>
                    <a:lnTo>
                      <a:pt x="326" y="124"/>
                    </a:lnTo>
                    <a:lnTo>
                      <a:pt x="358" y="124"/>
                    </a:lnTo>
                    <a:lnTo>
                      <a:pt x="358" y="160"/>
                    </a:lnTo>
                    <a:lnTo>
                      <a:pt x="326" y="160"/>
                    </a:lnTo>
                    <a:lnTo>
                      <a:pt x="326" y="174"/>
                    </a:lnTo>
                    <a:lnTo>
                      <a:pt x="304" y="174"/>
                    </a:lnTo>
                    <a:lnTo>
                      <a:pt x="304" y="148"/>
                    </a:lnTo>
                    <a:lnTo>
                      <a:pt x="296" y="148"/>
                    </a:lnTo>
                    <a:lnTo>
                      <a:pt x="296" y="174"/>
                    </a:lnTo>
                    <a:lnTo>
                      <a:pt x="284" y="174"/>
                    </a:lnTo>
                    <a:lnTo>
                      <a:pt x="284" y="190"/>
                    </a:lnTo>
                    <a:lnTo>
                      <a:pt x="296" y="190"/>
                    </a:lnTo>
                    <a:lnTo>
                      <a:pt x="296" y="218"/>
                    </a:lnTo>
                    <a:lnTo>
                      <a:pt x="284" y="218"/>
                    </a:lnTo>
                    <a:lnTo>
                      <a:pt x="284" y="232"/>
                    </a:lnTo>
                    <a:lnTo>
                      <a:pt x="296" y="232"/>
                    </a:lnTo>
                    <a:lnTo>
                      <a:pt x="296" y="264"/>
                    </a:lnTo>
                    <a:lnTo>
                      <a:pt x="284" y="264"/>
                    </a:lnTo>
                    <a:lnTo>
                      <a:pt x="284" y="278"/>
                    </a:lnTo>
                    <a:lnTo>
                      <a:pt x="296" y="278"/>
                    </a:lnTo>
                    <a:lnTo>
                      <a:pt x="296" y="314"/>
                    </a:lnTo>
                    <a:lnTo>
                      <a:pt x="284" y="314"/>
                    </a:lnTo>
                    <a:lnTo>
                      <a:pt x="284" y="328"/>
                    </a:lnTo>
                    <a:lnTo>
                      <a:pt x="296" y="328"/>
                    </a:lnTo>
                    <a:lnTo>
                      <a:pt x="296" y="362"/>
                    </a:lnTo>
                    <a:lnTo>
                      <a:pt x="284" y="362"/>
                    </a:lnTo>
                    <a:lnTo>
                      <a:pt x="284" y="374"/>
                    </a:lnTo>
                    <a:lnTo>
                      <a:pt x="296" y="374"/>
                    </a:lnTo>
                    <a:lnTo>
                      <a:pt x="296" y="408"/>
                    </a:lnTo>
                    <a:lnTo>
                      <a:pt x="284" y="408"/>
                    </a:lnTo>
                    <a:lnTo>
                      <a:pt x="284" y="426"/>
                    </a:lnTo>
                    <a:lnTo>
                      <a:pt x="296" y="426"/>
                    </a:lnTo>
                    <a:lnTo>
                      <a:pt x="296" y="464"/>
                    </a:lnTo>
                    <a:lnTo>
                      <a:pt x="284" y="464"/>
                    </a:lnTo>
                    <a:lnTo>
                      <a:pt x="284" y="474"/>
                    </a:lnTo>
                    <a:lnTo>
                      <a:pt x="296" y="474"/>
                    </a:lnTo>
                    <a:lnTo>
                      <a:pt x="296" y="522"/>
                    </a:lnTo>
                    <a:lnTo>
                      <a:pt x="252" y="522"/>
                    </a:lnTo>
                    <a:lnTo>
                      <a:pt x="252" y="160"/>
                    </a:lnTo>
                    <a:lnTo>
                      <a:pt x="224" y="160"/>
                    </a:lnTo>
                    <a:lnTo>
                      <a:pt x="224" y="124"/>
                    </a:lnTo>
                    <a:lnTo>
                      <a:pt x="252" y="124"/>
                    </a:lnTo>
                    <a:lnTo>
                      <a:pt x="252" y="102"/>
                    </a:lnTo>
                    <a:lnTo>
                      <a:pt x="224" y="102"/>
                    </a:lnTo>
                    <a:lnTo>
                      <a:pt x="224" y="88"/>
                    </a:lnTo>
                    <a:lnTo>
                      <a:pt x="252" y="88"/>
                    </a:lnTo>
                    <a:lnTo>
                      <a:pt x="252" y="64"/>
                    </a:lnTo>
                    <a:lnTo>
                      <a:pt x="224" y="64"/>
                    </a:lnTo>
                    <a:lnTo>
                      <a:pt x="224" y="50"/>
                    </a:lnTo>
                    <a:lnTo>
                      <a:pt x="252" y="50"/>
                    </a:lnTo>
                    <a:lnTo>
                      <a:pt x="252" y="26"/>
                    </a:lnTo>
                    <a:lnTo>
                      <a:pt x="224" y="26"/>
                    </a:lnTo>
                    <a:lnTo>
                      <a:pt x="224" y="0"/>
                    </a:lnTo>
                    <a:lnTo>
                      <a:pt x="94" y="0"/>
                    </a:lnTo>
                    <a:lnTo>
                      <a:pt x="94" y="26"/>
                    </a:lnTo>
                    <a:lnTo>
                      <a:pt x="62" y="26"/>
                    </a:lnTo>
                    <a:lnTo>
                      <a:pt x="62" y="50"/>
                    </a:lnTo>
                    <a:lnTo>
                      <a:pt x="94" y="50"/>
                    </a:lnTo>
                    <a:lnTo>
                      <a:pt x="94" y="64"/>
                    </a:lnTo>
                    <a:lnTo>
                      <a:pt x="62" y="64"/>
                    </a:lnTo>
                    <a:lnTo>
                      <a:pt x="62" y="88"/>
                    </a:lnTo>
                    <a:lnTo>
                      <a:pt x="94" y="88"/>
                    </a:lnTo>
                    <a:lnTo>
                      <a:pt x="94" y="102"/>
                    </a:lnTo>
                    <a:lnTo>
                      <a:pt x="62" y="102"/>
                    </a:lnTo>
                    <a:lnTo>
                      <a:pt x="62" y="124"/>
                    </a:lnTo>
                    <a:lnTo>
                      <a:pt x="94" y="124"/>
                    </a:lnTo>
                    <a:lnTo>
                      <a:pt x="94" y="160"/>
                    </a:lnTo>
                    <a:lnTo>
                      <a:pt x="62" y="160"/>
                    </a:lnTo>
                    <a:lnTo>
                      <a:pt x="62" y="174"/>
                    </a:lnTo>
                    <a:lnTo>
                      <a:pt x="40" y="174"/>
                    </a:lnTo>
                    <a:lnTo>
                      <a:pt x="40" y="148"/>
                    </a:lnTo>
                    <a:lnTo>
                      <a:pt x="34" y="148"/>
                    </a:lnTo>
                    <a:lnTo>
                      <a:pt x="34" y="174"/>
                    </a:lnTo>
                    <a:lnTo>
                      <a:pt x="20" y="174"/>
                    </a:lnTo>
                    <a:lnTo>
                      <a:pt x="20" y="190"/>
                    </a:lnTo>
                    <a:lnTo>
                      <a:pt x="34" y="190"/>
                    </a:lnTo>
                    <a:lnTo>
                      <a:pt x="34" y="218"/>
                    </a:lnTo>
                    <a:lnTo>
                      <a:pt x="20" y="218"/>
                    </a:lnTo>
                    <a:lnTo>
                      <a:pt x="20" y="232"/>
                    </a:lnTo>
                    <a:lnTo>
                      <a:pt x="34" y="232"/>
                    </a:lnTo>
                    <a:lnTo>
                      <a:pt x="34" y="264"/>
                    </a:lnTo>
                    <a:lnTo>
                      <a:pt x="20" y="264"/>
                    </a:lnTo>
                    <a:lnTo>
                      <a:pt x="20" y="278"/>
                    </a:lnTo>
                    <a:lnTo>
                      <a:pt x="34" y="278"/>
                    </a:lnTo>
                    <a:lnTo>
                      <a:pt x="34" y="314"/>
                    </a:lnTo>
                    <a:lnTo>
                      <a:pt x="20" y="314"/>
                    </a:lnTo>
                    <a:lnTo>
                      <a:pt x="20" y="328"/>
                    </a:lnTo>
                    <a:lnTo>
                      <a:pt x="34" y="328"/>
                    </a:lnTo>
                    <a:lnTo>
                      <a:pt x="34" y="362"/>
                    </a:lnTo>
                    <a:lnTo>
                      <a:pt x="20" y="362"/>
                    </a:lnTo>
                    <a:lnTo>
                      <a:pt x="20" y="374"/>
                    </a:lnTo>
                    <a:lnTo>
                      <a:pt x="34" y="374"/>
                    </a:lnTo>
                    <a:lnTo>
                      <a:pt x="34" y="408"/>
                    </a:lnTo>
                    <a:lnTo>
                      <a:pt x="20" y="408"/>
                    </a:lnTo>
                    <a:lnTo>
                      <a:pt x="20" y="426"/>
                    </a:lnTo>
                    <a:lnTo>
                      <a:pt x="34" y="426"/>
                    </a:lnTo>
                    <a:lnTo>
                      <a:pt x="34" y="464"/>
                    </a:lnTo>
                    <a:lnTo>
                      <a:pt x="20" y="464"/>
                    </a:lnTo>
                    <a:lnTo>
                      <a:pt x="20" y="474"/>
                    </a:lnTo>
                    <a:lnTo>
                      <a:pt x="34" y="474"/>
                    </a:lnTo>
                    <a:lnTo>
                      <a:pt x="34" y="522"/>
                    </a:lnTo>
                    <a:lnTo>
                      <a:pt x="0" y="522"/>
                    </a:lnTo>
                    <a:lnTo>
                      <a:pt x="0" y="716"/>
                    </a:lnTo>
                    <a:lnTo>
                      <a:pt x="802" y="716"/>
                    </a:lnTo>
                    <a:lnTo>
                      <a:pt x="802" y="522"/>
                    </a:lnTo>
                    <a:lnTo>
                      <a:pt x="780" y="522"/>
                    </a:lnTo>
                    <a:close/>
                    <a:moveTo>
                      <a:pt x="566" y="190"/>
                    </a:moveTo>
                    <a:lnTo>
                      <a:pt x="590" y="190"/>
                    </a:lnTo>
                    <a:lnTo>
                      <a:pt x="590" y="218"/>
                    </a:lnTo>
                    <a:lnTo>
                      <a:pt x="566" y="218"/>
                    </a:lnTo>
                    <a:lnTo>
                      <a:pt x="566" y="190"/>
                    </a:lnTo>
                    <a:close/>
                    <a:moveTo>
                      <a:pt x="566" y="232"/>
                    </a:moveTo>
                    <a:lnTo>
                      <a:pt x="590" y="232"/>
                    </a:lnTo>
                    <a:lnTo>
                      <a:pt x="590" y="264"/>
                    </a:lnTo>
                    <a:lnTo>
                      <a:pt x="566" y="264"/>
                    </a:lnTo>
                    <a:lnTo>
                      <a:pt x="566" y="232"/>
                    </a:lnTo>
                    <a:close/>
                    <a:moveTo>
                      <a:pt x="566" y="278"/>
                    </a:moveTo>
                    <a:lnTo>
                      <a:pt x="590" y="278"/>
                    </a:lnTo>
                    <a:lnTo>
                      <a:pt x="590" y="314"/>
                    </a:lnTo>
                    <a:lnTo>
                      <a:pt x="566" y="314"/>
                    </a:lnTo>
                    <a:lnTo>
                      <a:pt x="566" y="278"/>
                    </a:lnTo>
                    <a:close/>
                    <a:moveTo>
                      <a:pt x="566" y="328"/>
                    </a:moveTo>
                    <a:lnTo>
                      <a:pt x="590" y="328"/>
                    </a:lnTo>
                    <a:lnTo>
                      <a:pt x="590" y="362"/>
                    </a:lnTo>
                    <a:lnTo>
                      <a:pt x="566" y="362"/>
                    </a:lnTo>
                    <a:lnTo>
                      <a:pt x="566" y="328"/>
                    </a:lnTo>
                    <a:close/>
                    <a:moveTo>
                      <a:pt x="566" y="374"/>
                    </a:moveTo>
                    <a:lnTo>
                      <a:pt x="590" y="374"/>
                    </a:lnTo>
                    <a:lnTo>
                      <a:pt x="590" y="408"/>
                    </a:lnTo>
                    <a:lnTo>
                      <a:pt x="566" y="408"/>
                    </a:lnTo>
                    <a:lnTo>
                      <a:pt x="566" y="374"/>
                    </a:lnTo>
                    <a:close/>
                    <a:moveTo>
                      <a:pt x="566" y="426"/>
                    </a:moveTo>
                    <a:lnTo>
                      <a:pt x="590" y="426"/>
                    </a:lnTo>
                    <a:lnTo>
                      <a:pt x="590" y="464"/>
                    </a:lnTo>
                    <a:lnTo>
                      <a:pt x="566" y="464"/>
                    </a:lnTo>
                    <a:lnTo>
                      <a:pt x="566" y="426"/>
                    </a:lnTo>
                    <a:close/>
                    <a:moveTo>
                      <a:pt x="566" y="474"/>
                    </a:moveTo>
                    <a:lnTo>
                      <a:pt x="590" y="474"/>
                    </a:lnTo>
                    <a:lnTo>
                      <a:pt x="590" y="522"/>
                    </a:lnTo>
                    <a:lnTo>
                      <a:pt x="566" y="522"/>
                    </a:lnTo>
                    <a:lnTo>
                      <a:pt x="566" y="474"/>
                    </a:lnTo>
                    <a:close/>
                    <a:moveTo>
                      <a:pt x="304" y="190"/>
                    </a:moveTo>
                    <a:lnTo>
                      <a:pt x="326" y="190"/>
                    </a:lnTo>
                    <a:lnTo>
                      <a:pt x="326" y="218"/>
                    </a:lnTo>
                    <a:lnTo>
                      <a:pt x="304" y="218"/>
                    </a:lnTo>
                    <a:lnTo>
                      <a:pt x="304" y="190"/>
                    </a:lnTo>
                    <a:close/>
                    <a:moveTo>
                      <a:pt x="304" y="232"/>
                    </a:moveTo>
                    <a:lnTo>
                      <a:pt x="326" y="232"/>
                    </a:lnTo>
                    <a:lnTo>
                      <a:pt x="326" y="264"/>
                    </a:lnTo>
                    <a:lnTo>
                      <a:pt x="304" y="264"/>
                    </a:lnTo>
                    <a:lnTo>
                      <a:pt x="304" y="232"/>
                    </a:lnTo>
                    <a:close/>
                    <a:moveTo>
                      <a:pt x="304" y="278"/>
                    </a:moveTo>
                    <a:lnTo>
                      <a:pt x="326" y="278"/>
                    </a:lnTo>
                    <a:lnTo>
                      <a:pt x="326" y="314"/>
                    </a:lnTo>
                    <a:lnTo>
                      <a:pt x="304" y="314"/>
                    </a:lnTo>
                    <a:lnTo>
                      <a:pt x="304" y="278"/>
                    </a:lnTo>
                    <a:close/>
                    <a:moveTo>
                      <a:pt x="304" y="328"/>
                    </a:moveTo>
                    <a:lnTo>
                      <a:pt x="326" y="328"/>
                    </a:lnTo>
                    <a:lnTo>
                      <a:pt x="326" y="362"/>
                    </a:lnTo>
                    <a:lnTo>
                      <a:pt x="304" y="362"/>
                    </a:lnTo>
                    <a:lnTo>
                      <a:pt x="304" y="328"/>
                    </a:lnTo>
                    <a:close/>
                    <a:moveTo>
                      <a:pt x="304" y="374"/>
                    </a:moveTo>
                    <a:lnTo>
                      <a:pt x="326" y="374"/>
                    </a:lnTo>
                    <a:lnTo>
                      <a:pt x="326" y="408"/>
                    </a:lnTo>
                    <a:lnTo>
                      <a:pt x="304" y="408"/>
                    </a:lnTo>
                    <a:lnTo>
                      <a:pt x="304" y="374"/>
                    </a:lnTo>
                    <a:close/>
                    <a:moveTo>
                      <a:pt x="304" y="426"/>
                    </a:moveTo>
                    <a:lnTo>
                      <a:pt x="326" y="426"/>
                    </a:lnTo>
                    <a:lnTo>
                      <a:pt x="326" y="464"/>
                    </a:lnTo>
                    <a:lnTo>
                      <a:pt x="304" y="464"/>
                    </a:lnTo>
                    <a:lnTo>
                      <a:pt x="304" y="426"/>
                    </a:lnTo>
                    <a:close/>
                    <a:moveTo>
                      <a:pt x="304" y="474"/>
                    </a:moveTo>
                    <a:lnTo>
                      <a:pt x="326" y="474"/>
                    </a:lnTo>
                    <a:lnTo>
                      <a:pt x="326" y="522"/>
                    </a:lnTo>
                    <a:lnTo>
                      <a:pt x="304" y="522"/>
                    </a:lnTo>
                    <a:lnTo>
                      <a:pt x="304" y="474"/>
                    </a:lnTo>
                    <a:close/>
                    <a:moveTo>
                      <a:pt x="40" y="190"/>
                    </a:moveTo>
                    <a:lnTo>
                      <a:pt x="62" y="190"/>
                    </a:lnTo>
                    <a:lnTo>
                      <a:pt x="62" y="218"/>
                    </a:lnTo>
                    <a:lnTo>
                      <a:pt x="40" y="218"/>
                    </a:lnTo>
                    <a:lnTo>
                      <a:pt x="40" y="190"/>
                    </a:lnTo>
                    <a:close/>
                    <a:moveTo>
                      <a:pt x="40" y="232"/>
                    </a:moveTo>
                    <a:lnTo>
                      <a:pt x="62" y="232"/>
                    </a:lnTo>
                    <a:lnTo>
                      <a:pt x="62" y="264"/>
                    </a:lnTo>
                    <a:lnTo>
                      <a:pt x="40" y="264"/>
                    </a:lnTo>
                    <a:lnTo>
                      <a:pt x="40" y="232"/>
                    </a:lnTo>
                    <a:close/>
                    <a:moveTo>
                      <a:pt x="40" y="278"/>
                    </a:moveTo>
                    <a:lnTo>
                      <a:pt x="62" y="278"/>
                    </a:lnTo>
                    <a:lnTo>
                      <a:pt x="62" y="314"/>
                    </a:lnTo>
                    <a:lnTo>
                      <a:pt x="40" y="314"/>
                    </a:lnTo>
                    <a:lnTo>
                      <a:pt x="40" y="278"/>
                    </a:lnTo>
                    <a:close/>
                    <a:moveTo>
                      <a:pt x="40" y="328"/>
                    </a:moveTo>
                    <a:lnTo>
                      <a:pt x="62" y="328"/>
                    </a:lnTo>
                    <a:lnTo>
                      <a:pt x="62" y="362"/>
                    </a:lnTo>
                    <a:lnTo>
                      <a:pt x="40" y="362"/>
                    </a:lnTo>
                    <a:lnTo>
                      <a:pt x="40" y="328"/>
                    </a:lnTo>
                    <a:close/>
                    <a:moveTo>
                      <a:pt x="40" y="374"/>
                    </a:moveTo>
                    <a:lnTo>
                      <a:pt x="62" y="374"/>
                    </a:lnTo>
                    <a:lnTo>
                      <a:pt x="62" y="408"/>
                    </a:lnTo>
                    <a:lnTo>
                      <a:pt x="40" y="408"/>
                    </a:lnTo>
                    <a:lnTo>
                      <a:pt x="40" y="374"/>
                    </a:lnTo>
                    <a:close/>
                    <a:moveTo>
                      <a:pt x="40" y="426"/>
                    </a:moveTo>
                    <a:lnTo>
                      <a:pt x="62" y="426"/>
                    </a:lnTo>
                    <a:lnTo>
                      <a:pt x="62" y="464"/>
                    </a:lnTo>
                    <a:lnTo>
                      <a:pt x="40" y="464"/>
                    </a:lnTo>
                    <a:lnTo>
                      <a:pt x="40" y="426"/>
                    </a:lnTo>
                    <a:close/>
                    <a:moveTo>
                      <a:pt x="40" y="474"/>
                    </a:moveTo>
                    <a:lnTo>
                      <a:pt x="62" y="474"/>
                    </a:lnTo>
                    <a:lnTo>
                      <a:pt x="62" y="522"/>
                    </a:lnTo>
                    <a:lnTo>
                      <a:pt x="40" y="522"/>
                    </a:lnTo>
                    <a:lnTo>
                      <a:pt x="40" y="47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grpSp>
        <p:sp>
          <p:nvSpPr>
            <p:cNvPr id="136" name="Oval 135"/>
            <p:cNvSpPr/>
            <p:nvPr/>
          </p:nvSpPr>
          <p:spPr bwMode="ltGray">
            <a:xfrm>
              <a:off x="4220847" y="2258092"/>
              <a:ext cx="612775" cy="612775"/>
            </a:xfrm>
            <a:prstGeom prst="ellipse">
              <a:avLst/>
            </a:prstGeom>
            <a:noFill/>
            <a:ln w="38100" cap="flat" cmpd="sng" algn="ctr">
              <a:solidFill>
                <a:srgbClr val="DC6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grpSp>
      <p:sp>
        <p:nvSpPr>
          <p:cNvPr id="141" name="TextBox 140"/>
          <p:cNvSpPr txBox="1"/>
          <p:nvPr/>
        </p:nvSpPr>
        <p:spPr>
          <a:xfrm>
            <a:off x="3331096" y="4254223"/>
            <a:ext cx="1446276" cy="169277"/>
          </a:xfrm>
          <a:prstGeom prst="rect">
            <a:avLst/>
          </a:prstGeom>
          <a:noFill/>
          <a:ln>
            <a:noFill/>
          </a:ln>
        </p:spPr>
        <p:txBody>
          <a:bodyPr wrap="square" lIns="0" tIns="0" rIns="0" bIns="0" rtlCol="0">
            <a:spAutoFit/>
          </a:bodyPr>
          <a:lstStyle/>
          <a:p>
            <a:pPr algn="ctr"/>
            <a:r>
              <a:rPr lang="en-GB" b="1" i="1" dirty="0" smtClean="0">
                <a:solidFill>
                  <a:srgbClr val="000000"/>
                </a:solidFill>
                <a:latin typeface="Georgia" pitchFamily="18" charset="0"/>
                <a:cs typeface="Arial" pitchFamily="34" charset="0"/>
              </a:rPr>
              <a:t>2015 onwards…</a:t>
            </a:r>
          </a:p>
        </p:txBody>
      </p:sp>
      <p:grpSp>
        <p:nvGrpSpPr>
          <p:cNvPr id="142" name="Group 141"/>
          <p:cNvGrpSpPr/>
          <p:nvPr/>
        </p:nvGrpSpPr>
        <p:grpSpPr>
          <a:xfrm>
            <a:off x="2887459" y="5363187"/>
            <a:ext cx="2242210" cy="1003042"/>
            <a:chOff x="424790" y="5105400"/>
            <a:chExt cx="2242210" cy="1003042"/>
          </a:xfrm>
        </p:grpSpPr>
        <p:sp>
          <p:nvSpPr>
            <p:cNvPr id="143" name="Rectangle 142"/>
            <p:cNvSpPr/>
            <p:nvPr/>
          </p:nvSpPr>
          <p:spPr>
            <a:xfrm>
              <a:off x="431257" y="5105400"/>
              <a:ext cx="2232867" cy="1003042"/>
            </a:xfrm>
            <a:prstGeom prst="rect">
              <a:avLst/>
            </a:prstGeom>
            <a:solidFill>
              <a:srgbClr val="FFFFFF">
                <a:lumMod val="95000"/>
              </a:srgbClr>
            </a:solidFill>
            <a:ln w="6350">
              <a:noFill/>
            </a:ln>
          </p:spPr>
          <p:txBody>
            <a:bodyPr vert="horz" wrap="square" lIns="91440" tIns="45720" rIns="91440" bIns="45720" rtlCol="0" anchor="b">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smtClean="0">
                  <a:ln>
                    <a:noFill/>
                  </a:ln>
                  <a:solidFill>
                    <a:srgbClr val="000000"/>
                  </a:solidFill>
                  <a:effectLst/>
                  <a:uLnTx/>
                  <a:uFillTx/>
                  <a:latin typeface="Georgia"/>
                </a:rPr>
                <a:t>Transformation towards supercritical technology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smtClean="0">
                  <a:ln>
                    <a:noFill/>
                  </a:ln>
                  <a:solidFill>
                    <a:srgbClr val="000000"/>
                  </a:solidFill>
                  <a:effectLst/>
                  <a:uLnTx/>
                  <a:uFillTx/>
                  <a:latin typeface="Georgia"/>
                </a:rPr>
                <a:t>Coal quality: High energy, low ash</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smtClean="0">
                  <a:ln>
                    <a:noFill/>
                  </a:ln>
                  <a:solidFill>
                    <a:srgbClr val="000000"/>
                  </a:solidFill>
                  <a:effectLst/>
                  <a:uLnTx/>
                  <a:uFillTx/>
                  <a:latin typeface="Georgia"/>
                </a:rPr>
                <a:t>Lesser CO2 emissions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dirty="0" smtClean="0">
                  <a:ln>
                    <a:noFill/>
                  </a:ln>
                  <a:solidFill>
                    <a:srgbClr val="000000"/>
                  </a:solidFill>
                  <a:effectLst/>
                  <a:uLnTx/>
                  <a:uFillTx/>
                  <a:latin typeface="Georgia"/>
                </a:rPr>
                <a:t>Higher productivity</a:t>
              </a:r>
            </a:p>
          </p:txBody>
        </p:sp>
        <p:sp>
          <p:nvSpPr>
            <p:cNvPr id="144" name="Rectangle 143"/>
            <p:cNvSpPr/>
            <p:nvPr/>
          </p:nvSpPr>
          <p:spPr>
            <a:xfrm>
              <a:off x="424790" y="5113193"/>
              <a:ext cx="2242210" cy="274919"/>
            </a:xfrm>
            <a:prstGeom prst="rect">
              <a:avLst/>
            </a:prstGeom>
            <a:solidFill>
              <a:srgbClr val="DC6900"/>
            </a:solidFill>
            <a:ln w="6350">
              <a:no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1" i="1" u="none" strike="noStrike" kern="0" cap="none" spc="0" normalizeH="0" baseline="0" noProof="0" dirty="0" smtClean="0">
                  <a:ln>
                    <a:noFill/>
                  </a:ln>
                  <a:solidFill>
                    <a:srgbClr val="FFFFFF"/>
                  </a:solidFill>
                  <a:effectLst/>
                  <a:uLnTx/>
                  <a:uFillTx/>
                  <a:latin typeface="Georgia"/>
                </a:rPr>
                <a:t>India’s Thermal Power Plants</a:t>
              </a:r>
            </a:p>
          </p:txBody>
        </p:sp>
      </p:grpSp>
      <p:grpSp>
        <p:nvGrpSpPr>
          <p:cNvPr id="145" name="Group 144"/>
          <p:cNvGrpSpPr/>
          <p:nvPr/>
        </p:nvGrpSpPr>
        <p:grpSpPr>
          <a:xfrm>
            <a:off x="2377651" y="4648200"/>
            <a:ext cx="967008" cy="362365"/>
            <a:chOff x="2209800" y="4709381"/>
            <a:chExt cx="967008" cy="362365"/>
          </a:xfrm>
        </p:grpSpPr>
        <p:sp>
          <p:nvSpPr>
            <p:cNvPr id="146" name="Chevron 145"/>
            <p:cNvSpPr/>
            <p:nvPr/>
          </p:nvSpPr>
          <p:spPr>
            <a:xfrm>
              <a:off x="2209800" y="4709381"/>
              <a:ext cx="281208" cy="347346"/>
            </a:xfrm>
            <a:prstGeom prst="chevron">
              <a:avLst/>
            </a:prstGeom>
            <a:solidFill>
              <a:srgbClr val="A32020"/>
            </a:solidFill>
            <a:ln w="6350">
              <a:no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sp>
          <p:nvSpPr>
            <p:cNvPr id="147" name="Chevron 146"/>
            <p:cNvSpPr/>
            <p:nvPr/>
          </p:nvSpPr>
          <p:spPr>
            <a:xfrm>
              <a:off x="2438400" y="4724400"/>
              <a:ext cx="281208" cy="347346"/>
            </a:xfrm>
            <a:prstGeom prst="chevron">
              <a:avLst/>
            </a:prstGeom>
            <a:solidFill>
              <a:srgbClr val="FFB600">
                <a:lumMod val="75000"/>
              </a:srgbClr>
            </a:solidFill>
            <a:ln w="6350">
              <a:no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sp>
          <p:nvSpPr>
            <p:cNvPr id="148" name="Chevron 147"/>
            <p:cNvSpPr/>
            <p:nvPr/>
          </p:nvSpPr>
          <p:spPr>
            <a:xfrm>
              <a:off x="2667000" y="4724400"/>
              <a:ext cx="281208" cy="347346"/>
            </a:xfrm>
            <a:prstGeom prst="chevron">
              <a:avLst/>
            </a:prstGeom>
            <a:solidFill>
              <a:srgbClr val="FFB600">
                <a:lumMod val="60000"/>
                <a:lumOff val="40000"/>
              </a:srgbClr>
            </a:solidFill>
            <a:ln w="6350">
              <a:no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sp>
          <p:nvSpPr>
            <p:cNvPr id="149" name="Chevron 148"/>
            <p:cNvSpPr/>
            <p:nvPr/>
          </p:nvSpPr>
          <p:spPr>
            <a:xfrm>
              <a:off x="2895600" y="4724400"/>
              <a:ext cx="281208" cy="347346"/>
            </a:xfrm>
            <a:prstGeom prst="chevron">
              <a:avLst/>
            </a:prstGeom>
            <a:solidFill>
              <a:srgbClr val="DC6900"/>
            </a:solidFill>
            <a:ln w="6350">
              <a:noFill/>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ndParaRPr>
            </a:p>
          </p:txBody>
        </p:sp>
      </p:grpSp>
      <p:sp>
        <p:nvSpPr>
          <p:cNvPr id="150" name="Isosceles Triangle 149"/>
          <p:cNvSpPr/>
          <p:nvPr/>
        </p:nvSpPr>
        <p:spPr>
          <a:xfrm rot="5400000" flipH="1">
            <a:off x="4271904" y="5481622"/>
            <a:ext cx="2679977" cy="364787"/>
          </a:xfrm>
          <a:prstGeom prst="triangle">
            <a:avLst/>
          </a:prstGeom>
          <a:solidFill>
            <a:schemeClr val="accent4"/>
          </a:solidFill>
          <a:ln w="6350">
            <a:solidFill>
              <a:schemeClr val="accent4"/>
            </a:solidFill>
          </a:ln>
        </p:spPr>
        <p:txBody>
          <a:bodyPr vert="horz" wrap="square" lIns="91440" tIns="45720" rIns="91440" bIns="45720" rtlCol="0" anchor="ctr">
            <a:noAutofit/>
          </a:bodyPr>
          <a:lstStyle/>
          <a:p>
            <a:pPr algn="ctr"/>
            <a:endParaRPr lang="en-GB" dirty="0" smtClean="0"/>
          </a:p>
        </p:txBody>
      </p:sp>
      <p:sp>
        <p:nvSpPr>
          <p:cNvPr id="151" name="Rectangle 150"/>
          <p:cNvSpPr/>
          <p:nvPr/>
        </p:nvSpPr>
        <p:spPr>
          <a:xfrm>
            <a:off x="6194340" y="4919004"/>
            <a:ext cx="3253537" cy="1320776"/>
          </a:xfrm>
          <a:prstGeom prst="rect">
            <a:avLst/>
          </a:prstGeom>
          <a:noFill/>
          <a:ln w="9525">
            <a:solidFill>
              <a:schemeClr val="accent4"/>
            </a:solidFill>
            <a:prstDash val="dash"/>
          </a:ln>
        </p:spPr>
        <p:txBody>
          <a:bodyPr vert="horz" wrap="square"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A32020"/>
                </a:solidFill>
                <a:effectLst/>
                <a:uLnTx/>
                <a:uFillTx/>
                <a:latin typeface="Georgia"/>
              </a:rPr>
              <a:t>Rising Opportunity to Coal </a:t>
            </a:r>
            <a:r>
              <a:rPr lang="en-GB" sz="1800" b="1" kern="0" dirty="0">
                <a:solidFill>
                  <a:srgbClr val="A32020"/>
                </a:solidFill>
                <a:latin typeface="Georgia"/>
              </a:rPr>
              <a:t>C</a:t>
            </a:r>
            <a:r>
              <a:rPr kumimoji="0" lang="en-GB" sz="1800" b="1" i="0" u="none" strike="noStrike" kern="0" cap="none" spc="0" normalizeH="0" baseline="0" noProof="0" dirty="0" err="1" smtClean="0">
                <a:ln>
                  <a:noFill/>
                </a:ln>
                <a:solidFill>
                  <a:srgbClr val="A32020"/>
                </a:solidFill>
                <a:effectLst/>
                <a:uLnTx/>
                <a:uFillTx/>
                <a:latin typeface="Georgia"/>
              </a:rPr>
              <a:t>arriers</a:t>
            </a:r>
            <a:endParaRPr kumimoji="0" lang="en-GB" sz="1800" b="1" i="0" u="none" strike="noStrike" kern="0" cap="none" spc="0" normalizeH="0" baseline="0" noProof="0" dirty="0" smtClean="0">
              <a:ln>
                <a:noFill/>
              </a:ln>
              <a:solidFill>
                <a:srgbClr val="A32020"/>
              </a:solidFill>
              <a:effectLst/>
              <a:uLnTx/>
              <a:uFillTx/>
              <a:latin typeface="Georgia"/>
            </a:endParaRPr>
          </a:p>
        </p:txBody>
      </p:sp>
    </p:spTree>
    <p:custDataLst>
      <p:tags r:id="rId1"/>
    </p:custDataLst>
    <p:extLst>
      <p:ext uri="{BB962C8B-B14F-4D97-AF65-F5344CB8AC3E}">
        <p14:creationId xmlns:p14="http://schemas.microsoft.com/office/powerpoint/2010/main" val="2199543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a:xfrm>
            <a:off x="495300" y="1069848"/>
            <a:ext cx="9223248" cy="530352"/>
          </a:xfrm>
        </p:spPr>
        <p:txBody>
          <a:bodyPr/>
          <a:lstStyle/>
          <a:p>
            <a:r>
              <a:rPr lang="en-GB" sz="2000" dirty="0"/>
              <a:t>Given this scenario, Port sector is expected to see many opportunities across major and non-major ports</a:t>
            </a:r>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18</a:t>
            </a:r>
            <a:endParaRPr lang="en-GB" sz="1100" noProof="1" smtClean="0"/>
          </a:p>
        </p:txBody>
      </p:sp>
      <p:graphicFrame>
        <p:nvGraphicFramePr>
          <p:cNvPr id="56" name="Table 55"/>
          <p:cNvGraphicFramePr>
            <a:graphicFrameLocks noGrp="1"/>
          </p:cNvGraphicFramePr>
          <p:nvPr>
            <p:custDataLst>
              <p:tags r:id="rId5"/>
            </p:custDataLst>
            <p:extLst/>
          </p:nvPr>
        </p:nvGraphicFramePr>
        <p:xfrm>
          <a:off x="495300" y="1934079"/>
          <a:ext cx="9223248" cy="4463673"/>
        </p:xfrm>
        <a:graphic>
          <a:graphicData uri="http://schemas.openxmlformats.org/drawingml/2006/table">
            <a:tbl>
              <a:tblPr firstRow="1" firstCol="1" bandRow="1">
                <a:tableStyleId>{69012ECD-51FC-41F1-AA8D-1B2483CD663E}</a:tableStyleId>
              </a:tblPr>
              <a:tblGrid>
                <a:gridCol w="2069756"/>
                <a:gridCol w="4375184"/>
                <a:gridCol w="2778308"/>
              </a:tblGrid>
              <a:tr h="728225">
                <a:tc>
                  <a:txBody>
                    <a:bodyPr/>
                    <a:lstStyle/>
                    <a:p>
                      <a:r>
                        <a:rPr lang="en-GB" sz="1200" b="1" dirty="0" smtClean="0">
                          <a:latin typeface="+mj-lt"/>
                        </a:rPr>
                        <a:t>Category</a:t>
                      </a:r>
                      <a:endParaRPr lang="en-GB" sz="1200" b="1" dirty="0">
                        <a:latin typeface="+mj-lt"/>
                      </a:endParaRPr>
                    </a:p>
                  </a:txBody>
                  <a:tcPr anchor="ctr"/>
                </a:tc>
                <a:tc>
                  <a:txBody>
                    <a:bodyPr/>
                    <a:lstStyle/>
                    <a:p>
                      <a:pPr algn="ctr"/>
                      <a:r>
                        <a:rPr lang="en-GB" sz="1200" dirty="0" smtClean="0">
                          <a:latin typeface="+mj-lt"/>
                        </a:rPr>
                        <a:t>Opportunities</a:t>
                      </a:r>
                      <a:endParaRPr lang="en-GB" sz="1200" dirty="0">
                        <a:latin typeface="+mj-lt"/>
                      </a:endParaRPr>
                    </a:p>
                  </a:txBody>
                  <a:tcPr anchor="ctr"/>
                </a:tc>
                <a:tc>
                  <a:txBody>
                    <a:bodyPr/>
                    <a:lstStyle/>
                    <a:p>
                      <a:pPr algn="ctr"/>
                      <a:r>
                        <a:rPr lang="en-GB" sz="1200" dirty="0" smtClean="0">
                          <a:latin typeface="+mj-lt"/>
                        </a:rPr>
                        <a:t>Timelines and Strategies</a:t>
                      </a:r>
                      <a:endParaRPr lang="en-GB" sz="1200" dirty="0">
                        <a:latin typeface="+mj-lt"/>
                      </a:endParaRPr>
                    </a:p>
                  </a:txBody>
                  <a:tcPr anchor="ctr"/>
                </a:tc>
              </a:tr>
              <a:tr h="681544">
                <a:tc>
                  <a:txBody>
                    <a:bodyPr/>
                    <a:lstStyle/>
                    <a:p>
                      <a:r>
                        <a:rPr lang="en-GB" sz="1200" dirty="0" smtClean="0">
                          <a:latin typeface="+mj-lt"/>
                        </a:rPr>
                        <a:t>Major</a:t>
                      </a:r>
                      <a:r>
                        <a:rPr lang="en-GB" sz="1200" baseline="0" dirty="0" smtClean="0">
                          <a:latin typeface="+mj-lt"/>
                        </a:rPr>
                        <a:t> Port Terminals</a:t>
                      </a:r>
                      <a:endParaRPr lang="en-GB" sz="1200" dirty="0">
                        <a:latin typeface="+mj-lt"/>
                      </a:endParaRPr>
                    </a:p>
                  </a:txBody>
                  <a:tcPr anchor="ctr"/>
                </a:tc>
                <a:tc>
                  <a:txBody>
                    <a:bodyPr/>
                    <a:lstStyle/>
                    <a:p>
                      <a:pPr marL="169863" indent="-169863">
                        <a:spcBef>
                          <a:spcPts val="100"/>
                        </a:spcBef>
                        <a:spcAft>
                          <a:spcPts val="100"/>
                        </a:spcAft>
                        <a:buFont typeface="Arial" pitchFamily="34" charset="0"/>
                        <a:buChar char="•"/>
                      </a:pPr>
                      <a:r>
                        <a:rPr lang="en-GB" sz="1200" dirty="0" smtClean="0">
                          <a:latin typeface="+mj-lt"/>
                        </a:rPr>
                        <a:t>Over 17,000 crores</a:t>
                      </a:r>
                      <a:r>
                        <a:rPr lang="en-GB" sz="1200" baseline="0" dirty="0" smtClean="0">
                          <a:latin typeface="+mj-lt"/>
                        </a:rPr>
                        <a:t> across 26 projects under RFQ/RFP stage</a:t>
                      </a:r>
                    </a:p>
                    <a:p>
                      <a:pPr marL="182880" indent="-182880">
                        <a:spcBef>
                          <a:spcPts val="100"/>
                        </a:spcBef>
                        <a:spcAft>
                          <a:spcPts val="100"/>
                        </a:spcAft>
                        <a:buFont typeface="Arial" pitchFamily="34" charset="0"/>
                        <a:buChar char="•"/>
                      </a:pPr>
                      <a:r>
                        <a:rPr lang="en-GB" sz="1200" baseline="0" dirty="0" smtClean="0">
                          <a:latin typeface="+mj-lt"/>
                        </a:rPr>
                        <a:t>2000 </a:t>
                      </a:r>
                      <a:r>
                        <a:rPr lang="en-GB" sz="1200" baseline="0" dirty="0" err="1" smtClean="0">
                          <a:latin typeface="+mj-lt"/>
                        </a:rPr>
                        <a:t>crore</a:t>
                      </a:r>
                      <a:r>
                        <a:rPr lang="en-GB" sz="1200" baseline="0" dirty="0" smtClean="0">
                          <a:latin typeface="+mj-lt"/>
                        </a:rPr>
                        <a:t> projects in the pipeline </a:t>
                      </a:r>
                    </a:p>
                  </a:txBody>
                  <a:tcPr anchor="ctr"/>
                </a:tc>
                <a:tc>
                  <a:txBody>
                    <a:bodyPr/>
                    <a:lstStyle/>
                    <a:p>
                      <a:pPr marL="182880" indent="-182880" algn="l" defTabSz="1018824" rtl="0" eaLnBrk="1" latinLnBrk="0" hangingPunct="1">
                        <a:spcBef>
                          <a:spcPts val="100"/>
                        </a:spcBef>
                        <a:spcAft>
                          <a:spcPts val="100"/>
                        </a:spcAft>
                        <a:buFont typeface="Arial" pitchFamily="34" charset="0"/>
                        <a:buChar char="•"/>
                      </a:pPr>
                      <a:r>
                        <a:rPr lang="en-GB" sz="1200" kern="1200" dirty="0" smtClean="0">
                          <a:solidFill>
                            <a:schemeClr val="tx1"/>
                          </a:solidFill>
                          <a:latin typeface="+mj-lt"/>
                          <a:ea typeface="+mn-ea"/>
                          <a:cs typeface="+mn-cs"/>
                        </a:rPr>
                        <a:t>12 to 24 months.</a:t>
                      </a:r>
                    </a:p>
                    <a:p>
                      <a:pPr marL="182880" indent="-182880" algn="l" defTabSz="1018824" rtl="0" eaLnBrk="1" latinLnBrk="0" hangingPunct="1">
                        <a:spcBef>
                          <a:spcPts val="100"/>
                        </a:spcBef>
                        <a:spcAft>
                          <a:spcPts val="100"/>
                        </a:spcAft>
                        <a:buFont typeface="Arial" pitchFamily="34" charset="0"/>
                        <a:buChar char="•"/>
                      </a:pPr>
                      <a:r>
                        <a:rPr lang="en-GB" sz="1200" kern="1200" dirty="0" smtClean="0">
                          <a:solidFill>
                            <a:schemeClr val="tx1"/>
                          </a:solidFill>
                          <a:latin typeface="+mj-lt"/>
                          <a:ea typeface="+mn-ea"/>
                          <a:cs typeface="+mn-cs"/>
                        </a:rPr>
                        <a:t>To be evaluated on a case-t0-case basis</a:t>
                      </a:r>
                    </a:p>
                  </a:txBody>
                  <a:tcPr anchor="ctr"/>
                </a:tc>
              </a:tr>
              <a:tr h="150615">
                <a:tc>
                  <a:txBody>
                    <a:bodyPr/>
                    <a:lstStyle/>
                    <a:p>
                      <a:r>
                        <a:rPr lang="en-GB" sz="1200" dirty="0" smtClean="0">
                          <a:latin typeface="+mj-lt"/>
                        </a:rPr>
                        <a:t>New Major Ports</a:t>
                      </a:r>
                      <a:endParaRPr lang="en-GB" sz="1200" dirty="0">
                        <a:latin typeface="+mj-lt"/>
                      </a:endParaRPr>
                    </a:p>
                  </a:txBody>
                  <a:tcPr anchor="ctr"/>
                </a:tc>
                <a:tc>
                  <a:txBody>
                    <a:bodyPr/>
                    <a:lstStyle/>
                    <a:p>
                      <a:pPr marL="182880" indent="-182880">
                        <a:spcBef>
                          <a:spcPts val="100"/>
                        </a:spcBef>
                        <a:spcAft>
                          <a:spcPts val="100"/>
                        </a:spcAft>
                        <a:buFont typeface="Arial" pitchFamily="34" charset="0"/>
                        <a:buChar char="•"/>
                      </a:pPr>
                      <a:r>
                        <a:rPr lang="en-GB" sz="1200" kern="1200" dirty="0" err="1" smtClean="0">
                          <a:solidFill>
                            <a:schemeClr val="tx1"/>
                          </a:solidFill>
                          <a:latin typeface="+mj-lt"/>
                          <a:ea typeface="+mn-ea"/>
                          <a:cs typeface="+mn-cs"/>
                        </a:rPr>
                        <a:t>Sagar</a:t>
                      </a:r>
                      <a:r>
                        <a:rPr lang="en-GB" sz="1200" kern="1200" baseline="0" dirty="0" smtClean="0">
                          <a:solidFill>
                            <a:schemeClr val="tx1"/>
                          </a:solidFill>
                          <a:latin typeface="+mj-lt"/>
                          <a:ea typeface="+mn-ea"/>
                          <a:cs typeface="+mn-cs"/>
                        </a:rPr>
                        <a:t> Island and </a:t>
                      </a:r>
                      <a:r>
                        <a:rPr lang="en-GB" sz="1200" kern="1200" baseline="0" dirty="0" err="1" smtClean="0">
                          <a:solidFill>
                            <a:schemeClr val="tx1"/>
                          </a:solidFill>
                          <a:latin typeface="+mj-lt"/>
                          <a:ea typeface="+mn-ea"/>
                          <a:cs typeface="+mn-cs"/>
                        </a:rPr>
                        <a:t>Dugarajapatnam</a:t>
                      </a:r>
                      <a:endParaRPr lang="en-GB" sz="1200" kern="1200" baseline="0" dirty="0" smtClean="0">
                        <a:solidFill>
                          <a:schemeClr val="tx1"/>
                        </a:solidFill>
                        <a:latin typeface="+mj-lt"/>
                        <a:ea typeface="+mn-ea"/>
                        <a:cs typeface="+mn-cs"/>
                      </a:endParaRPr>
                    </a:p>
                    <a:p>
                      <a:pPr marL="182880" indent="-182880">
                        <a:spcBef>
                          <a:spcPts val="100"/>
                        </a:spcBef>
                        <a:spcAft>
                          <a:spcPts val="100"/>
                        </a:spcAft>
                        <a:buFont typeface="Arial" pitchFamily="34" charset="0"/>
                        <a:buChar char="•"/>
                      </a:pPr>
                      <a:r>
                        <a:rPr lang="en-GB" sz="1200" kern="1200" baseline="0" dirty="0" smtClean="0">
                          <a:solidFill>
                            <a:schemeClr val="tx1"/>
                          </a:solidFill>
                          <a:latin typeface="+mj-lt"/>
                          <a:ea typeface="+mn-ea"/>
                          <a:cs typeface="+mn-cs"/>
                        </a:rPr>
                        <a:t>Closer to CBIC and VCIC economic corridors</a:t>
                      </a:r>
                    </a:p>
                    <a:p>
                      <a:pPr marL="182880" indent="-182880">
                        <a:spcBef>
                          <a:spcPts val="100"/>
                        </a:spcBef>
                        <a:spcAft>
                          <a:spcPts val="100"/>
                        </a:spcAft>
                        <a:buFont typeface="Arial" pitchFamily="34" charset="0"/>
                        <a:buChar char="•"/>
                      </a:pPr>
                      <a:r>
                        <a:rPr lang="en-GB" sz="1200" kern="1200" baseline="0" dirty="0" smtClean="0">
                          <a:solidFill>
                            <a:schemeClr val="tx1"/>
                          </a:solidFill>
                          <a:latin typeface="+mj-lt"/>
                          <a:ea typeface="+mn-ea"/>
                          <a:cs typeface="+mn-cs"/>
                        </a:rPr>
                        <a:t>Identification of Port Clusters and new ports for development as part of </a:t>
                      </a:r>
                      <a:r>
                        <a:rPr lang="en-GB" sz="1200" kern="1200" baseline="0" dirty="0" err="1" smtClean="0">
                          <a:solidFill>
                            <a:schemeClr val="tx1"/>
                          </a:solidFill>
                          <a:latin typeface="+mj-lt"/>
                          <a:ea typeface="+mn-ea"/>
                          <a:cs typeface="+mn-cs"/>
                        </a:rPr>
                        <a:t>Sagarmala</a:t>
                      </a:r>
                      <a:r>
                        <a:rPr lang="en-GB" sz="1200" kern="1200" baseline="0" dirty="0" smtClean="0">
                          <a:solidFill>
                            <a:schemeClr val="tx1"/>
                          </a:solidFill>
                          <a:latin typeface="+mj-lt"/>
                          <a:ea typeface="+mn-ea"/>
                          <a:cs typeface="+mn-cs"/>
                        </a:rPr>
                        <a:t> Project</a:t>
                      </a:r>
                      <a:endParaRPr lang="en-GB" sz="1200" dirty="0">
                        <a:latin typeface="+mj-lt"/>
                      </a:endParaRPr>
                    </a:p>
                  </a:txBody>
                  <a:tcPr anchor="ctr"/>
                </a:tc>
                <a:tc>
                  <a:txBody>
                    <a:bodyPr/>
                    <a:lstStyle/>
                    <a:p>
                      <a:pPr marL="182880" marR="0" indent="-182880"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noProof="0" dirty="0" smtClean="0">
                          <a:solidFill>
                            <a:schemeClr val="tx1"/>
                          </a:solidFill>
                          <a:latin typeface="+mj-lt"/>
                          <a:ea typeface="+mn-ea"/>
                          <a:cs typeface="+mn-cs"/>
                        </a:rPr>
                        <a:t>3-5</a:t>
                      </a:r>
                      <a:r>
                        <a:rPr lang="en-GB" sz="1200" kern="1200" baseline="0" noProof="0" dirty="0" smtClean="0">
                          <a:solidFill>
                            <a:schemeClr val="tx1"/>
                          </a:solidFill>
                          <a:latin typeface="+mj-lt"/>
                          <a:ea typeface="+mn-ea"/>
                          <a:cs typeface="+mn-cs"/>
                        </a:rPr>
                        <a:t> years</a:t>
                      </a:r>
                    </a:p>
                  </a:txBody>
                  <a:tcPr anchor="ctr"/>
                </a:tc>
              </a:tr>
              <a:tr h="681544">
                <a:tc>
                  <a:txBody>
                    <a:bodyPr/>
                    <a:lstStyle/>
                    <a:p>
                      <a:r>
                        <a:rPr lang="en-GB" sz="1200" dirty="0" smtClean="0">
                          <a:latin typeface="+mj-lt"/>
                        </a:rPr>
                        <a:t>Existing Non-major</a:t>
                      </a:r>
                      <a:r>
                        <a:rPr lang="en-GB" sz="1200" baseline="0" dirty="0" smtClean="0">
                          <a:latin typeface="+mj-lt"/>
                        </a:rPr>
                        <a:t> ports fronted by non-construction companies</a:t>
                      </a:r>
                      <a:endParaRPr lang="en-GB" sz="1200" dirty="0">
                        <a:latin typeface="+mj-lt"/>
                      </a:endParaRPr>
                    </a:p>
                  </a:txBody>
                  <a:tcPr anchor="ctr"/>
                </a:tc>
                <a:tc>
                  <a:txBody>
                    <a:bodyPr/>
                    <a:lstStyle/>
                    <a:p>
                      <a:pPr marL="182880" marR="0" indent="-182880"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dirty="0" smtClean="0">
                          <a:solidFill>
                            <a:schemeClr val="tx1"/>
                          </a:solidFill>
                          <a:latin typeface="+mj-lt"/>
                          <a:ea typeface="+mn-ea"/>
                          <a:cs typeface="+mn-cs"/>
                        </a:rPr>
                        <a:t>Strategic port</a:t>
                      </a:r>
                      <a:r>
                        <a:rPr lang="en-GB" sz="1200" kern="1200" baseline="0" dirty="0" smtClean="0">
                          <a:solidFill>
                            <a:schemeClr val="tx1"/>
                          </a:solidFill>
                          <a:latin typeface="+mj-lt"/>
                          <a:ea typeface="+mn-ea"/>
                          <a:cs typeface="+mn-cs"/>
                        </a:rPr>
                        <a:t> projects looking to expand massively in coming years</a:t>
                      </a:r>
                      <a:endParaRPr lang="en-GB" sz="1200" kern="1200" dirty="0" smtClean="0">
                        <a:solidFill>
                          <a:schemeClr val="tx1"/>
                        </a:solidFill>
                        <a:latin typeface="+mj-lt"/>
                        <a:ea typeface="+mn-ea"/>
                        <a:cs typeface="+mn-cs"/>
                      </a:endParaRPr>
                    </a:p>
                    <a:p>
                      <a:pPr marL="406400" marR="0" indent="-182563"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dirty="0" err="1" smtClean="0">
                          <a:solidFill>
                            <a:schemeClr val="tx1"/>
                          </a:solidFill>
                          <a:latin typeface="+mj-lt"/>
                          <a:ea typeface="+mn-ea"/>
                          <a:cs typeface="+mn-cs"/>
                        </a:rPr>
                        <a:t>Dhamra</a:t>
                      </a:r>
                      <a:r>
                        <a:rPr lang="en-GB" sz="1200" kern="1200" dirty="0" smtClean="0">
                          <a:solidFill>
                            <a:schemeClr val="tx1"/>
                          </a:solidFill>
                          <a:latin typeface="+mj-lt"/>
                          <a:ea typeface="+mn-ea"/>
                          <a:cs typeface="+mn-cs"/>
                        </a:rPr>
                        <a:t> Port</a:t>
                      </a:r>
                    </a:p>
                    <a:p>
                      <a:pPr marL="406400" marR="0" indent="-182563"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dirty="0" err="1" smtClean="0">
                          <a:solidFill>
                            <a:schemeClr val="tx1"/>
                          </a:solidFill>
                          <a:latin typeface="+mj-lt"/>
                          <a:ea typeface="+mn-ea"/>
                          <a:cs typeface="+mn-cs"/>
                        </a:rPr>
                        <a:t>Krishnapatnam</a:t>
                      </a:r>
                      <a:endParaRPr lang="en-GB" sz="1200" kern="1200" dirty="0" smtClean="0">
                        <a:solidFill>
                          <a:schemeClr val="tx1"/>
                        </a:solidFill>
                        <a:latin typeface="+mj-lt"/>
                        <a:ea typeface="+mn-ea"/>
                        <a:cs typeface="+mn-cs"/>
                      </a:endParaRPr>
                    </a:p>
                    <a:p>
                      <a:pPr marL="406400" marR="0" indent="-182563"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dirty="0" err="1" smtClean="0">
                          <a:solidFill>
                            <a:schemeClr val="tx1"/>
                          </a:solidFill>
                          <a:latin typeface="+mj-lt"/>
                          <a:ea typeface="+mn-ea"/>
                          <a:cs typeface="+mn-cs"/>
                        </a:rPr>
                        <a:t>Gangavaram</a:t>
                      </a:r>
                      <a:endParaRPr lang="en-GB" sz="1200" kern="1200" dirty="0" smtClean="0">
                        <a:solidFill>
                          <a:schemeClr val="tx1"/>
                        </a:solidFill>
                        <a:latin typeface="+mj-lt"/>
                        <a:ea typeface="+mn-ea"/>
                        <a:cs typeface="+mn-cs"/>
                      </a:endParaRPr>
                    </a:p>
                    <a:p>
                      <a:pPr marL="406400" marR="0" indent="-182563"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dirty="0" err="1" smtClean="0">
                          <a:solidFill>
                            <a:schemeClr val="tx1"/>
                          </a:solidFill>
                          <a:latin typeface="+mj-lt"/>
                          <a:ea typeface="+mn-ea"/>
                          <a:cs typeface="+mn-cs"/>
                        </a:rPr>
                        <a:t>Jaigad</a:t>
                      </a:r>
                      <a:r>
                        <a:rPr lang="en-GB" sz="1200" kern="1200" baseline="0" dirty="0" smtClean="0">
                          <a:solidFill>
                            <a:schemeClr val="tx1"/>
                          </a:solidFill>
                          <a:latin typeface="+mj-lt"/>
                          <a:ea typeface="+mn-ea"/>
                          <a:cs typeface="+mn-cs"/>
                        </a:rPr>
                        <a:t> Port</a:t>
                      </a:r>
                    </a:p>
                    <a:p>
                      <a:pPr marL="406400" marR="0" indent="-182563"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baseline="0" dirty="0" err="1" smtClean="0">
                          <a:solidFill>
                            <a:schemeClr val="tx1"/>
                          </a:solidFill>
                          <a:latin typeface="+mj-lt"/>
                          <a:ea typeface="+mn-ea"/>
                          <a:cs typeface="+mn-cs"/>
                        </a:rPr>
                        <a:t>Nargol</a:t>
                      </a:r>
                      <a:r>
                        <a:rPr lang="en-GB" sz="1200" kern="1200" baseline="0" dirty="0" smtClean="0">
                          <a:solidFill>
                            <a:schemeClr val="tx1"/>
                          </a:solidFill>
                          <a:latin typeface="+mj-lt"/>
                          <a:ea typeface="+mn-ea"/>
                          <a:cs typeface="+mn-cs"/>
                        </a:rPr>
                        <a:t> Port</a:t>
                      </a:r>
                      <a:endParaRPr lang="en-GB" sz="1200" kern="1200" dirty="0" smtClean="0">
                        <a:solidFill>
                          <a:schemeClr val="tx1"/>
                        </a:solidFill>
                        <a:latin typeface="+mj-lt"/>
                        <a:ea typeface="+mn-ea"/>
                        <a:cs typeface="+mn-cs"/>
                      </a:endParaRPr>
                    </a:p>
                  </a:txBody>
                  <a:tcPr anchor="ctr"/>
                </a:tc>
                <a:tc>
                  <a:txBody>
                    <a:bodyPr/>
                    <a:lstStyle/>
                    <a:p>
                      <a:pPr marL="182880" marR="0" indent="-182880"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noProof="0" dirty="0" smtClean="0">
                          <a:solidFill>
                            <a:schemeClr val="tx1"/>
                          </a:solidFill>
                          <a:latin typeface="+mj-lt"/>
                          <a:ea typeface="+mn-ea"/>
                          <a:cs typeface="+mn-cs"/>
                        </a:rPr>
                        <a:t>Immediate</a:t>
                      </a:r>
                    </a:p>
                    <a:p>
                      <a:pPr marL="406400" marR="0" lvl="1" indent="-182563"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noProof="0" dirty="0" smtClean="0">
                          <a:solidFill>
                            <a:schemeClr val="tx1"/>
                          </a:solidFill>
                          <a:latin typeface="+mj-lt"/>
                          <a:ea typeface="+mn-ea"/>
                          <a:cs typeface="+mn-cs"/>
                        </a:rPr>
                        <a:t>Sub-concession</a:t>
                      </a:r>
                    </a:p>
                    <a:p>
                      <a:pPr marL="406400" marR="0" lvl="1" indent="-182563"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noProof="0" dirty="0" smtClean="0">
                          <a:solidFill>
                            <a:schemeClr val="tx1"/>
                          </a:solidFill>
                          <a:latin typeface="+mj-lt"/>
                          <a:ea typeface="+mn-ea"/>
                          <a:cs typeface="+mn-cs"/>
                        </a:rPr>
                        <a:t>Minority</a:t>
                      </a:r>
                      <a:r>
                        <a:rPr lang="en-GB" sz="1200" kern="1200" baseline="0" noProof="0" dirty="0" smtClean="0">
                          <a:solidFill>
                            <a:schemeClr val="tx1"/>
                          </a:solidFill>
                          <a:latin typeface="+mj-lt"/>
                          <a:ea typeface="+mn-ea"/>
                          <a:cs typeface="+mn-cs"/>
                        </a:rPr>
                        <a:t> Stake to fund expansion</a:t>
                      </a:r>
                    </a:p>
                    <a:p>
                      <a:pPr marL="406400" marR="0" lvl="1" indent="-182563"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baseline="0" noProof="0" dirty="0" smtClean="0">
                          <a:solidFill>
                            <a:schemeClr val="tx1"/>
                          </a:solidFill>
                          <a:latin typeface="+mj-lt"/>
                          <a:ea typeface="+mn-ea"/>
                          <a:cs typeface="+mn-cs"/>
                        </a:rPr>
                        <a:t>Stake in allied connectivity projects</a:t>
                      </a:r>
                    </a:p>
                  </a:txBody>
                  <a:tcPr anchor="ctr"/>
                </a:tc>
              </a:tr>
              <a:tr h="681544">
                <a:tc>
                  <a:txBody>
                    <a:bodyPr/>
                    <a:lstStyle/>
                    <a:p>
                      <a:r>
                        <a:rPr lang="en-GB" sz="1200" dirty="0" smtClean="0">
                          <a:latin typeface="+mj-lt"/>
                        </a:rPr>
                        <a:t>New</a:t>
                      </a:r>
                      <a:r>
                        <a:rPr lang="en-GB" sz="1200" baseline="0" dirty="0" smtClean="0">
                          <a:latin typeface="+mj-lt"/>
                        </a:rPr>
                        <a:t> non-major ports</a:t>
                      </a:r>
                      <a:endParaRPr lang="en-GB" sz="1200" dirty="0">
                        <a:latin typeface="+mj-lt"/>
                      </a:endParaRPr>
                    </a:p>
                  </a:txBody>
                  <a:tcPr anchor="ctr"/>
                </a:tc>
                <a:tc>
                  <a:txBody>
                    <a:bodyPr/>
                    <a:lstStyle/>
                    <a:p>
                      <a:pPr>
                        <a:spcBef>
                          <a:spcPts val="100"/>
                        </a:spcBef>
                        <a:spcAft>
                          <a:spcPts val="100"/>
                        </a:spcAft>
                      </a:pPr>
                      <a:r>
                        <a:rPr lang="en-GB" sz="1200" dirty="0" smtClean="0">
                          <a:latin typeface="+mj-lt"/>
                        </a:rPr>
                        <a:t>Ports in Andhra Pradesh</a:t>
                      </a:r>
                      <a:r>
                        <a:rPr lang="en-GB" sz="1200" baseline="0" dirty="0" smtClean="0">
                          <a:latin typeface="+mj-lt"/>
                        </a:rPr>
                        <a:t> and Tamil Nadu </a:t>
                      </a:r>
                      <a:br>
                        <a:rPr lang="en-GB" sz="1200" baseline="0" dirty="0" smtClean="0">
                          <a:latin typeface="+mj-lt"/>
                        </a:rPr>
                      </a:br>
                      <a:r>
                        <a:rPr lang="en-GB" sz="1200" i="1" baseline="0" dirty="0" smtClean="0">
                          <a:latin typeface="+mj-lt"/>
                        </a:rPr>
                        <a:t>(mainly driven by coal, liquids and containers)</a:t>
                      </a:r>
                      <a:endParaRPr lang="en-GB" sz="1200" i="1" dirty="0">
                        <a:latin typeface="+mj-lt"/>
                      </a:endParaRPr>
                    </a:p>
                  </a:txBody>
                  <a:tcPr anchor="ctr"/>
                </a:tc>
                <a:tc>
                  <a:txBody>
                    <a:bodyPr/>
                    <a:lstStyle/>
                    <a:p>
                      <a:pPr marL="182880" marR="0" indent="-182880"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noProof="0" dirty="0" smtClean="0">
                          <a:solidFill>
                            <a:schemeClr val="tx1"/>
                          </a:solidFill>
                          <a:latin typeface="+mj-lt"/>
                          <a:ea typeface="+mn-ea"/>
                          <a:cs typeface="+mn-cs"/>
                        </a:rPr>
                        <a:t>12-60 months</a:t>
                      </a:r>
                      <a:endParaRPr lang="en-GB" sz="1200" kern="1200" baseline="0" noProof="0" dirty="0" smtClean="0">
                        <a:solidFill>
                          <a:schemeClr val="tx1"/>
                        </a:solidFill>
                        <a:latin typeface="+mj-lt"/>
                        <a:ea typeface="+mn-ea"/>
                        <a:cs typeface="+mn-cs"/>
                      </a:endParaRPr>
                    </a:p>
                    <a:p>
                      <a:pPr marL="182880" marR="0" indent="-182880" algn="l" defTabSz="1018824" rtl="0" eaLnBrk="1" fontAlgn="auto" latinLnBrk="0" hangingPunct="1">
                        <a:lnSpc>
                          <a:spcPct val="100000"/>
                        </a:lnSpc>
                        <a:spcBef>
                          <a:spcPts val="100"/>
                        </a:spcBef>
                        <a:spcAft>
                          <a:spcPts val="100"/>
                        </a:spcAft>
                        <a:buClrTx/>
                        <a:buSzTx/>
                        <a:buFont typeface="Arial" pitchFamily="34" charset="0"/>
                        <a:buChar char="•"/>
                        <a:tabLst/>
                        <a:defRPr/>
                      </a:pPr>
                      <a:r>
                        <a:rPr lang="en-GB" sz="1200" kern="1200" baseline="0" noProof="0" dirty="0" smtClean="0">
                          <a:solidFill>
                            <a:schemeClr val="tx1"/>
                          </a:solidFill>
                          <a:latin typeface="+mj-lt"/>
                          <a:ea typeface="+mn-ea"/>
                          <a:cs typeface="+mn-cs"/>
                        </a:rPr>
                        <a:t>Opportunistic</a:t>
                      </a:r>
                      <a:endParaRPr lang="en-GB" sz="1200" kern="1200" dirty="0" smtClean="0">
                        <a:solidFill>
                          <a:schemeClr val="tx1"/>
                        </a:solidFill>
                        <a:latin typeface="+mj-lt"/>
                        <a:ea typeface="+mn-ea"/>
                        <a:cs typeface="+mn-cs"/>
                      </a:endParaRPr>
                    </a:p>
                  </a:txBody>
                  <a:tcPr anchor="ctr"/>
                </a:tc>
              </a:tr>
            </a:tbl>
          </a:graphicData>
        </a:graphic>
      </p:graphicFrame>
    </p:spTree>
    <p:custDataLst>
      <p:tags r:id="rId1"/>
    </p:custDataLst>
    <p:extLst>
      <p:ext uri="{BB962C8B-B14F-4D97-AF65-F5344CB8AC3E}">
        <p14:creationId xmlns:p14="http://schemas.microsoft.com/office/powerpoint/2010/main" val="1930364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a:xfrm>
            <a:off x="530352" y="1066800"/>
            <a:ext cx="8997696" cy="530352"/>
          </a:xfrm>
        </p:spPr>
        <p:txBody>
          <a:bodyPr/>
          <a:lstStyle/>
          <a:p>
            <a:r>
              <a:rPr lang="en-GB" sz="2000" dirty="0" smtClean="0"/>
              <a:t>Key Investment Opportunities in Indian Maritime Industry</a:t>
            </a:r>
            <a:endParaRPr lang="en-GB" sz="2000" dirty="0"/>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18</a:t>
            </a:r>
            <a:endParaRPr lang="en-GB" sz="1100" noProof="1" smtClean="0"/>
          </a:p>
        </p:txBody>
      </p:sp>
      <p:sp>
        <p:nvSpPr>
          <p:cNvPr id="56" name="Rectangle 55"/>
          <p:cNvSpPr/>
          <p:nvPr/>
        </p:nvSpPr>
        <p:spPr>
          <a:xfrm>
            <a:off x="853440" y="1751076"/>
            <a:ext cx="8534400" cy="457200"/>
          </a:xfrm>
          <a:prstGeom prst="rect">
            <a:avLst/>
          </a:prstGeom>
          <a:solidFill>
            <a:schemeClr val="tx2">
              <a:lumMod val="50000"/>
            </a:schemeClr>
          </a:solidFill>
          <a:ln w="6350">
            <a:solidFill>
              <a:schemeClr val="tx2">
                <a:lumMod val="50000"/>
              </a:schemeClr>
            </a:solidFill>
          </a:ln>
        </p:spPr>
        <p:txBody>
          <a:bodyPr vert="horz" wrap="square" lIns="182880" tIns="45720" rIns="91440" bIns="45720" rtlCol="0" anchor="ctr">
            <a:noAutofit/>
          </a:bodyPr>
          <a:lstStyle/>
          <a:p>
            <a:r>
              <a:rPr lang="en-US" b="1" i="1" dirty="0">
                <a:solidFill>
                  <a:schemeClr val="bg1"/>
                </a:solidFill>
                <a:latin typeface="+mj-lt"/>
              </a:rPr>
              <a:t>Opportunity for investing in capacity expansion across many vessel classes. VLCCs for POL crude, POL product tankers, </a:t>
            </a:r>
            <a:r>
              <a:rPr lang="en-US" b="1" i="1" dirty="0" smtClean="0">
                <a:solidFill>
                  <a:schemeClr val="bg1"/>
                </a:solidFill>
                <a:latin typeface="+mj-lt"/>
              </a:rPr>
              <a:t>LNG carriers</a:t>
            </a:r>
            <a:r>
              <a:rPr lang="en-US" b="1" i="1" dirty="0">
                <a:solidFill>
                  <a:schemeClr val="bg1"/>
                </a:solidFill>
                <a:latin typeface="+mj-lt"/>
              </a:rPr>
              <a:t>, VLGC for LPG </a:t>
            </a:r>
            <a:r>
              <a:rPr lang="en-US" b="1" i="1" dirty="0" smtClean="0">
                <a:solidFill>
                  <a:schemeClr val="bg1"/>
                </a:solidFill>
                <a:latin typeface="+mj-lt"/>
              </a:rPr>
              <a:t>etc.</a:t>
            </a:r>
            <a:endParaRPr lang="en-GB" b="1" i="1" dirty="0" smtClean="0">
              <a:solidFill>
                <a:schemeClr val="bg1"/>
              </a:solidFill>
              <a:latin typeface="+mj-lt"/>
            </a:endParaRPr>
          </a:p>
        </p:txBody>
      </p:sp>
      <p:sp>
        <p:nvSpPr>
          <p:cNvPr id="57" name="Rectangle 56"/>
          <p:cNvSpPr/>
          <p:nvPr/>
        </p:nvSpPr>
        <p:spPr>
          <a:xfrm>
            <a:off x="853440" y="2513330"/>
            <a:ext cx="8534400" cy="457200"/>
          </a:xfrm>
          <a:prstGeom prst="rect">
            <a:avLst/>
          </a:prstGeom>
          <a:solidFill>
            <a:schemeClr val="accent3">
              <a:lumMod val="75000"/>
            </a:schemeClr>
          </a:solidFill>
          <a:ln w="6350">
            <a:solidFill>
              <a:schemeClr val="accent3">
                <a:lumMod val="75000"/>
              </a:schemeClr>
            </a:solidFill>
          </a:ln>
        </p:spPr>
        <p:txBody>
          <a:bodyPr vert="horz" wrap="square" lIns="182880" tIns="45720" rIns="91440" bIns="45720" rtlCol="0" anchor="ctr">
            <a:noAutofit/>
          </a:bodyPr>
          <a:lstStyle/>
          <a:p>
            <a:r>
              <a:rPr lang="en-US" b="1" i="1" dirty="0">
                <a:solidFill>
                  <a:schemeClr val="bg1"/>
                </a:solidFill>
                <a:latin typeface="+mj-lt"/>
              </a:rPr>
              <a:t>Opportunity to upgrade current bulk carrier and tanker fleets to take advantage of increased draft and higher </a:t>
            </a:r>
            <a:r>
              <a:rPr lang="en-US" b="1" i="1" dirty="0" smtClean="0">
                <a:solidFill>
                  <a:schemeClr val="bg1"/>
                </a:solidFill>
                <a:latin typeface="+mj-lt"/>
              </a:rPr>
              <a:t>productivity equipment </a:t>
            </a:r>
            <a:r>
              <a:rPr lang="en-US" b="1" i="1" dirty="0">
                <a:solidFill>
                  <a:schemeClr val="bg1"/>
                </a:solidFill>
                <a:latin typeface="+mj-lt"/>
              </a:rPr>
              <a:t>upgrades in ports</a:t>
            </a:r>
            <a:endParaRPr lang="en-GB" b="1" i="1" dirty="0" smtClean="0">
              <a:solidFill>
                <a:schemeClr val="bg1"/>
              </a:solidFill>
              <a:latin typeface="+mj-lt"/>
            </a:endParaRPr>
          </a:p>
        </p:txBody>
      </p:sp>
      <p:sp>
        <p:nvSpPr>
          <p:cNvPr id="58" name="Rectangle 57"/>
          <p:cNvSpPr/>
          <p:nvPr/>
        </p:nvSpPr>
        <p:spPr>
          <a:xfrm>
            <a:off x="853440" y="3275584"/>
            <a:ext cx="8534400" cy="457200"/>
          </a:xfrm>
          <a:prstGeom prst="rect">
            <a:avLst/>
          </a:prstGeom>
          <a:solidFill>
            <a:schemeClr val="accent2">
              <a:lumMod val="75000"/>
            </a:schemeClr>
          </a:solidFill>
          <a:ln w="6350">
            <a:solidFill>
              <a:schemeClr val="accent2">
                <a:lumMod val="75000"/>
              </a:schemeClr>
            </a:solidFill>
          </a:ln>
        </p:spPr>
        <p:txBody>
          <a:bodyPr vert="horz" wrap="square" lIns="182880" tIns="45720" rIns="91440" bIns="45720" rtlCol="0" anchor="ctr">
            <a:noAutofit/>
          </a:bodyPr>
          <a:lstStyle/>
          <a:p>
            <a:r>
              <a:rPr lang="en-US" b="1" i="1" dirty="0">
                <a:solidFill>
                  <a:schemeClr val="bg1"/>
                </a:solidFill>
                <a:latin typeface="+mj-lt"/>
              </a:rPr>
              <a:t>Infrastructure expansion in the ports (development of SBM, pipelines &amp; storage facilities)</a:t>
            </a:r>
            <a:endParaRPr lang="en-GB" b="1" i="1" dirty="0" smtClean="0">
              <a:solidFill>
                <a:schemeClr val="bg1"/>
              </a:solidFill>
              <a:latin typeface="+mj-lt"/>
            </a:endParaRPr>
          </a:p>
        </p:txBody>
      </p:sp>
      <p:sp>
        <p:nvSpPr>
          <p:cNvPr id="59" name="Rectangle 58"/>
          <p:cNvSpPr/>
          <p:nvPr/>
        </p:nvSpPr>
        <p:spPr>
          <a:xfrm>
            <a:off x="854050" y="4037838"/>
            <a:ext cx="8534400" cy="457200"/>
          </a:xfrm>
          <a:prstGeom prst="rect">
            <a:avLst/>
          </a:prstGeom>
          <a:solidFill>
            <a:schemeClr val="accent1">
              <a:lumMod val="60000"/>
              <a:lumOff val="40000"/>
            </a:schemeClr>
          </a:solidFill>
          <a:ln w="6350">
            <a:solidFill>
              <a:schemeClr val="accent1">
                <a:lumMod val="60000"/>
                <a:lumOff val="40000"/>
              </a:schemeClr>
            </a:solidFill>
          </a:ln>
        </p:spPr>
        <p:txBody>
          <a:bodyPr vert="horz" wrap="square" lIns="182880" tIns="45720" rIns="91440" bIns="45720" rtlCol="0" anchor="ctr">
            <a:noAutofit/>
          </a:bodyPr>
          <a:lstStyle/>
          <a:p>
            <a:r>
              <a:rPr lang="en-US" b="1" i="1" dirty="0">
                <a:solidFill>
                  <a:schemeClr val="bg1"/>
                </a:solidFill>
                <a:latin typeface="+mj-lt"/>
              </a:rPr>
              <a:t>Investment in new technology solutions (RFID, Container Scanners etc.) in container ports</a:t>
            </a:r>
            <a:endParaRPr lang="en-GB" b="1" i="1" dirty="0" smtClean="0">
              <a:solidFill>
                <a:schemeClr val="bg1"/>
              </a:solidFill>
              <a:latin typeface="+mj-lt"/>
            </a:endParaRPr>
          </a:p>
        </p:txBody>
      </p:sp>
      <p:sp>
        <p:nvSpPr>
          <p:cNvPr id="60" name="Rectangle 59"/>
          <p:cNvSpPr/>
          <p:nvPr/>
        </p:nvSpPr>
        <p:spPr>
          <a:xfrm>
            <a:off x="854050" y="4800092"/>
            <a:ext cx="8534400" cy="457200"/>
          </a:xfrm>
          <a:prstGeom prst="rect">
            <a:avLst/>
          </a:prstGeom>
          <a:solidFill>
            <a:schemeClr val="accent2">
              <a:lumMod val="40000"/>
              <a:lumOff val="60000"/>
            </a:schemeClr>
          </a:solidFill>
          <a:ln w="6350">
            <a:solidFill>
              <a:schemeClr val="accent2">
                <a:lumMod val="40000"/>
                <a:lumOff val="60000"/>
              </a:schemeClr>
            </a:solidFill>
          </a:ln>
        </p:spPr>
        <p:txBody>
          <a:bodyPr vert="horz" wrap="square" lIns="182880" tIns="45720" rIns="91440" bIns="45720" rtlCol="0" anchor="ctr">
            <a:noAutofit/>
          </a:bodyPr>
          <a:lstStyle/>
          <a:p>
            <a:r>
              <a:rPr lang="en-US" b="1" i="1" dirty="0">
                <a:latin typeface="+mj-lt"/>
              </a:rPr>
              <a:t>Opportunity to invest in green field International Trans-shipment hubs in </a:t>
            </a:r>
            <a:r>
              <a:rPr lang="en-US" b="1" i="1" dirty="0" err="1">
                <a:latin typeface="+mj-lt"/>
              </a:rPr>
              <a:t>Enayam</a:t>
            </a:r>
            <a:r>
              <a:rPr lang="en-US" b="1" i="1" dirty="0">
                <a:latin typeface="+mj-lt"/>
              </a:rPr>
              <a:t> (T.N.) and </a:t>
            </a:r>
            <a:r>
              <a:rPr lang="en-US" b="1" i="1" dirty="0" err="1">
                <a:latin typeface="+mj-lt"/>
              </a:rPr>
              <a:t>Vizhinjam</a:t>
            </a:r>
            <a:r>
              <a:rPr lang="en-US" b="1" i="1" dirty="0">
                <a:latin typeface="+mj-lt"/>
              </a:rPr>
              <a:t> (Kerala) by </a:t>
            </a:r>
            <a:r>
              <a:rPr lang="en-US" b="1" i="1" dirty="0" smtClean="0">
                <a:latin typeface="+mj-lt"/>
              </a:rPr>
              <a:t>developing terminals</a:t>
            </a:r>
            <a:r>
              <a:rPr lang="en-US" b="1" i="1" dirty="0">
                <a:latin typeface="+mj-lt"/>
              </a:rPr>
              <a:t>, CFSs, logistic parks, warehousing, Ship repair etc.</a:t>
            </a:r>
            <a:endParaRPr lang="en-GB" b="1" i="1" dirty="0" smtClean="0">
              <a:latin typeface="+mj-lt"/>
            </a:endParaRPr>
          </a:p>
        </p:txBody>
      </p:sp>
      <p:sp>
        <p:nvSpPr>
          <p:cNvPr id="61" name="Rectangle 60"/>
          <p:cNvSpPr/>
          <p:nvPr/>
        </p:nvSpPr>
        <p:spPr>
          <a:xfrm>
            <a:off x="854050" y="5562346"/>
            <a:ext cx="8534400" cy="457200"/>
          </a:xfrm>
          <a:prstGeom prst="rect">
            <a:avLst/>
          </a:prstGeom>
          <a:solidFill>
            <a:schemeClr val="accent5">
              <a:lumMod val="40000"/>
              <a:lumOff val="60000"/>
            </a:schemeClr>
          </a:solidFill>
          <a:ln w="6350">
            <a:solidFill>
              <a:schemeClr val="accent5">
                <a:lumMod val="40000"/>
                <a:lumOff val="60000"/>
              </a:schemeClr>
            </a:solidFill>
          </a:ln>
        </p:spPr>
        <p:txBody>
          <a:bodyPr vert="horz" wrap="square" lIns="182880" tIns="45720" rIns="91440" bIns="45720" rtlCol="0" anchor="ctr">
            <a:noAutofit/>
          </a:bodyPr>
          <a:lstStyle/>
          <a:p>
            <a:r>
              <a:rPr lang="en-US" b="1" i="1" dirty="0">
                <a:latin typeface="+mj-lt"/>
              </a:rPr>
              <a:t>Investment in expanding logistic inter linkages and land side logistics for EXIM cargo, marine logistics, 3PL services for </a:t>
            </a:r>
            <a:r>
              <a:rPr lang="en-US" b="1" i="1" dirty="0" smtClean="0">
                <a:latin typeface="+mj-lt"/>
              </a:rPr>
              <a:t>coal, freight </a:t>
            </a:r>
            <a:r>
              <a:rPr lang="en-US" b="1" i="1" dirty="0">
                <a:latin typeface="+mj-lt"/>
              </a:rPr>
              <a:t>forwarding (FCL, LCL, Ro-Ro, specialize cargo), </a:t>
            </a:r>
            <a:r>
              <a:rPr lang="en-US" b="1" i="1" dirty="0" smtClean="0">
                <a:latin typeface="+mj-lt"/>
              </a:rPr>
              <a:t>warehousing etc.</a:t>
            </a:r>
            <a:endParaRPr lang="en-GB" b="1" i="1" dirty="0" smtClean="0">
              <a:latin typeface="+mj-lt"/>
            </a:endParaRPr>
          </a:p>
        </p:txBody>
      </p:sp>
      <p:sp>
        <p:nvSpPr>
          <p:cNvPr id="62" name="Rectangle 61"/>
          <p:cNvSpPr/>
          <p:nvPr/>
        </p:nvSpPr>
        <p:spPr>
          <a:xfrm>
            <a:off x="854050" y="6324600"/>
            <a:ext cx="8534400" cy="457200"/>
          </a:xfrm>
          <a:prstGeom prst="rect">
            <a:avLst/>
          </a:prstGeom>
          <a:solidFill>
            <a:schemeClr val="accent6">
              <a:lumMod val="40000"/>
              <a:lumOff val="60000"/>
            </a:schemeClr>
          </a:solidFill>
          <a:ln w="6350">
            <a:solidFill>
              <a:schemeClr val="accent6">
                <a:lumMod val="40000"/>
                <a:lumOff val="60000"/>
              </a:schemeClr>
            </a:solidFill>
          </a:ln>
        </p:spPr>
        <p:txBody>
          <a:bodyPr vert="horz" wrap="square" lIns="182880" tIns="45720" rIns="91440" bIns="45720" rtlCol="0" anchor="ctr">
            <a:noAutofit/>
          </a:bodyPr>
          <a:lstStyle/>
          <a:p>
            <a:r>
              <a:rPr lang="en-US" b="1" i="1" dirty="0">
                <a:latin typeface="+mj-lt"/>
              </a:rPr>
              <a:t>Opportunity to invest in expanding market for ship chartering, ship brokerage services</a:t>
            </a:r>
            <a:endParaRPr lang="en-GB" b="1" i="1" dirty="0" smtClean="0">
              <a:latin typeface="+mj-lt"/>
            </a:endParaRPr>
          </a:p>
        </p:txBody>
      </p:sp>
      <p:sp>
        <p:nvSpPr>
          <p:cNvPr id="63" name="Oval 62"/>
          <p:cNvSpPr/>
          <p:nvPr/>
        </p:nvSpPr>
        <p:spPr>
          <a:xfrm>
            <a:off x="699059" y="1571244"/>
            <a:ext cx="309372" cy="309372"/>
          </a:xfrm>
          <a:prstGeom prst="ellipse">
            <a:avLst/>
          </a:prstGeom>
          <a:solidFill>
            <a:schemeClr val="accent4"/>
          </a:solidFill>
          <a:ln w="38100">
            <a:solidFill>
              <a:schemeClr val="bg1"/>
            </a:solidFill>
          </a:ln>
        </p:spPr>
        <p:txBody>
          <a:bodyPr vert="horz" wrap="square" lIns="91440" tIns="45720" rIns="91440" bIns="45720" rtlCol="0" anchor="ctr">
            <a:noAutofit/>
          </a:bodyPr>
          <a:lstStyle/>
          <a:p>
            <a:pPr algn="ctr"/>
            <a:r>
              <a:rPr lang="en-GB" b="1" i="1" dirty="0" smtClean="0">
                <a:solidFill>
                  <a:schemeClr val="bg1"/>
                </a:solidFill>
                <a:latin typeface="+mj-lt"/>
              </a:rPr>
              <a:t>1</a:t>
            </a:r>
          </a:p>
        </p:txBody>
      </p:sp>
      <p:sp>
        <p:nvSpPr>
          <p:cNvPr id="65" name="Oval 64"/>
          <p:cNvSpPr/>
          <p:nvPr/>
        </p:nvSpPr>
        <p:spPr>
          <a:xfrm>
            <a:off x="699059" y="2336546"/>
            <a:ext cx="309372" cy="309372"/>
          </a:xfrm>
          <a:prstGeom prst="ellipse">
            <a:avLst/>
          </a:prstGeom>
          <a:solidFill>
            <a:schemeClr val="accent4"/>
          </a:solidFill>
          <a:ln w="38100">
            <a:solidFill>
              <a:schemeClr val="bg1"/>
            </a:solidFill>
          </a:ln>
        </p:spPr>
        <p:txBody>
          <a:bodyPr vert="horz" wrap="square" lIns="91440" tIns="45720" rIns="91440" bIns="45720" rtlCol="0" anchor="ctr">
            <a:noAutofit/>
          </a:bodyPr>
          <a:lstStyle/>
          <a:p>
            <a:pPr algn="ctr"/>
            <a:r>
              <a:rPr lang="en-GB" b="1" i="1" dirty="0">
                <a:solidFill>
                  <a:schemeClr val="bg1"/>
                </a:solidFill>
                <a:latin typeface="+mj-lt"/>
              </a:rPr>
              <a:t>2</a:t>
            </a:r>
            <a:endParaRPr lang="en-GB" b="1" i="1" dirty="0" smtClean="0">
              <a:solidFill>
                <a:schemeClr val="bg1"/>
              </a:solidFill>
              <a:latin typeface="+mj-lt"/>
            </a:endParaRPr>
          </a:p>
        </p:txBody>
      </p:sp>
      <p:sp>
        <p:nvSpPr>
          <p:cNvPr id="66" name="Oval 65"/>
          <p:cNvSpPr/>
          <p:nvPr/>
        </p:nvSpPr>
        <p:spPr>
          <a:xfrm>
            <a:off x="699059" y="3101848"/>
            <a:ext cx="309372" cy="309372"/>
          </a:xfrm>
          <a:prstGeom prst="ellipse">
            <a:avLst/>
          </a:prstGeom>
          <a:solidFill>
            <a:schemeClr val="accent4"/>
          </a:solidFill>
          <a:ln w="38100">
            <a:solidFill>
              <a:schemeClr val="bg1"/>
            </a:solidFill>
          </a:ln>
        </p:spPr>
        <p:txBody>
          <a:bodyPr vert="horz" wrap="square" lIns="91440" tIns="45720" rIns="91440" bIns="45720" rtlCol="0" anchor="ctr">
            <a:noAutofit/>
          </a:bodyPr>
          <a:lstStyle/>
          <a:p>
            <a:pPr algn="ctr"/>
            <a:r>
              <a:rPr lang="en-GB" b="1" i="1" dirty="0" smtClean="0">
                <a:solidFill>
                  <a:schemeClr val="bg1"/>
                </a:solidFill>
                <a:latin typeface="+mj-lt"/>
              </a:rPr>
              <a:t>3</a:t>
            </a:r>
          </a:p>
        </p:txBody>
      </p:sp>
      <p:sp>
        <p:nvSpPr>
          <p:cNvPr id="67" name="Oval 66"/>
          <p:cNvSpPr/>
          <p:nvPr/>
        </p:nvSpPr>
        <p:spPr>
          <a:xfrm>
            <a:off x="699059" y="3867150"/>
            <a:ext cx="309372" cy="309372"/>
          </a:xfrm>
          <a:prstGeom prst="ellipse">
            <a:avLst/>
          </a:prstGeom>
          <a:solidFill>
            <a:schemeClr val="accent4"/>
          </a:solidFill>
          <a:ln w="38100">
            <a:solidFill>
              <a:schemeClr val="bg1"/>
            </a:solidFill>
          </a:ln>
        </p:spPr>
        <p:txBody>
          <a:bodyPr vert="horz" wrap="square" lIns="91440" tIns="45720" rIns="91440" bIns="45720" rtlCol="0" anchor="ctr">
            <a:noAutofit/>
          </a:bodyPr>
          <a:lstStyle/>
          <a:p>
            <a:pPr algn="ctr"/>
            <a:r>
              <a:rPr lang="en-GB" b="1" i="1" dirty="0" smtClean="0">
                <a:solidFill>
                  <a:schemeClr val="bg1"/>
                </a:solidFill>
                <a:latin typeface="+mj-lt"/>
              </a:rPr>
              <a:t>4</a:t>
            </a:r>
          </a:p>
        </p:txBody>
      </p:sp>
      <p:sp>
        <p:nvSpPr>
          <p:cNvPr id="68" name="Oval 67"/>
          <p:cNvSpPr/>
          <p:nvPr/>
        </p:nvSpPr>
        <p:spPr>
          <a:xfrm>
            <a:off x="699059" y="4632452"/>
            <a:ext cx="309372" cy="309372"/>
          </a:xfrm>
          <a:prstGeom prst="ellipse">
            <a:avLst/>
          </a:prstGeom>
          <a:solidFill>
            <a:schemeClr val="accent4"/>
          </a:solidFill>
          <a:ln w="38100">
            <a:solidFill>
              <a:schemeClr val="bg1"/>
            </a:solidFill>
          </a:ln>
        </p:spPr>
        <p:txBody>
          <a:bodyPr vert="horz" wrap="square" lIns="91440" tIns="45720" rIns="91440" bIns="45720" rtlCol="0" anchor="ctr">
            <a:noAutofit/>
          </a:bodyPr>
          <a:lstStyle/>
          <a:p>
            <a:pPr algn="ctr"/>
            <a:r>
              <a:rPr lang="en-GB" b="1" i="1" dirty="0" smtClean="0">
                <a:solidFill>
                  <a:schemeClr val="bg1"/>
                </a:solidFill>
                <a:latin typeface="+mj-lt"/>
              </a:rPr>
              <a:t>5</a:t>
            </a:r>
          </a:p>
        </p:txBody>
      </p:sp>
      <p:sp>
        <p:nvSpPr>
          <p:cNvPr id="69" name="Oval 68"/>
          <p:cNvSpPr/>
          <p:nvPr/>
        </p:nvSpPr>
        <p:spPr>
          <a:xfrm>
            <a:off x="699059" y="5397754"/>
            <a:ext cx="309372" cy="309372"/>
          </a:xfrm>
          <a:prstGeom prst="ellipse">
            <a:avLst/>
          </a:prstGeom>
          <a:solidFill>
            <a:schemeClr val="accent4"/>
          </a:solidFill>
          <a:ln w="38100">
            <a:solidFill>
              <a:schemeClr val="bg1"/>
            </a:solidFill>
          </a:ln>
        </p:spPr>
        <p:txBody>
          <a:bodyPr vert="horz" wrap="square" lIns="91440" tIns="45720" rIns="91440" bIns="45720" rtlCol="0" anchor="ctr">
            <a:noAutofit/>
          </a:bodyPr>
          <a:lstStyle/>
          <a:p>
            <a:pPr algn="ctr"/>
            <a:r>
              <a:rPr lang="en-GB" b="1" i="1" dirty="0" smtClean="0">
                <a:solidFill>
                  <a:schemeClr val="bg1"/>
                </a:solidFill>
                <a:latin typeface="+mj-lt"/>
              </a:rPr>
              <a:t>6</a:t>
            </a:r>
          </a:p>
        </p:txBody>
      </p:sp>
      <p:sp>
        <p:nvSpPr>
          <p:cNvPr id="70" name="Oval 69"/>
          <p:cNvSpPr/>
          <p:nvPr/>
        </p:nvSpPr>
        <p:spPr>
          <a:xfrm>
            <a:off x="699059" y="6163056"/>
            <a:ext cx="309372" cy="309372"/>
          </a:xfrm>
          <a:prstGeom prst="ellipse">
            <a:avLst/>
          </a:prstGeom>
          <a:solidFill>
            <a:schemeClr val="accent4"/>
          </a:solidFill>
          <a:ln w="38100">
            <a:solidFill>
              <a:schemeClr val="bg1"/>
            </a:solidFill>
          </a:ln>
        </p:spPr>
        <p:txBody>
          <a:bodyPr vert="horz" wrap="square" lIns="91440" tIns="45720" rIns="91440" bIns="45720" rtlCol="0" anchor="ctr">
            <a:noAutofit/>
          </a:bodyPr>
          <a:lstStyle/>
          <a:p>
            <a:pPr algn="ctr"/>
            <a:r>
              <a:rPr lang="en-GB" b="1" i="1" dirty="0" smtClean="0">
                <a:solidFill>
                  <a:schemeClr val="bg1"/>
                </a:solidFill>
                <a:latin typeface="+mj-lt"/>
              </a:rPr>
              <a:t>7</a:t>
            </a:r>
          </a:p>
        </p:txBody>
      </p:sp>
    </p:spTree>
    <p:custDataLst>
      <p:tags r:id="rId1"/>
    </p:custDataLst>
    <p:extLst>
      <p:ext uri="{BB962C8B-B14F-4D97-AF65-F5344CB8AC3E}">
        <p14:creationId xmlns:p14="http://schemas.microsoft.com/office/powerpoint/2010/main" val="237496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sz="2000" dirty="0" smtClean="0"/>
              <a:t>Maritime Financing Landscape</a:t>
            </a:r>
            <a:endParaRPr lang="en-GB" sz="2000" dirty="0"/>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2</a:t>
            </a:r>
          </a:p>
        </p:txBody>
      </p:sp>
      <p:graphicFrame>
        <p:nvGraphicFramePr>
          <p:cNvPr id="56" name="Table 55"/>
          <p:cNvGraphicFramePr>
            <a:graphicFrameLocks noGrp="1"/>
          </p:cNvGraphicFramePr>
          <p:nvPr>
            <p:custDataLst>
              <p:tags r:id="rId5"/>
            </p:custDataLst>
            <p:extLst>
              <p:ext uri="{D42A27DB-BD31-4B8C-83A1-F6EECF244321}">
                <p14:modId xmlns:p14="http://schemas.microsoft.com/office/powerpoint/2010/main" val="471846695"/>
              </p:ext>
            </p:extLst>
          </p:nvPr>
        </p:nvGraphicFramePr>
        <p:xfrm>
          <a:off x="569973" y="1640841"/>
          <a:ext cx="8948930" cy="5052948"/>
        </p:xfrm>
        <a:graphic>
          <a:graphicData uri="http://schemas.openxmlformats.org/drawingml/2006/table">
            <a:tbl>
              <a:tblPr firstRow="1" firstCol="1" bandRow="1">
                <a:tableStyleId>{74ED0A72-4B8E-423B-AE2F-120ADE3C16FB}</a:tableStyleId>
              </a:tblPr>
              <a:tblGrid>
                <a:gridCol w="1502950"/>
                <a:gridCol w="387358"/>
                <a:gridCol w="2248713"/>
                <a:gridCol w="2424747"/>
                <a:gridCol w="2385162"/>
              </a:tblGrid>
              <a:tr h="308229">
                <a:tc>
                  <a:txBody>
                    <a:bodyPr/>
                    <a:lstStyle/>
                    <a:p>
                      <a:endParaRPr lang="en-GB" sz="1000"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dirty="0" smtClean="0">
                          <a:solidFill>
                            <a:schemeClr val="bg1"/>
                          </a:solidFill>
                        </a:rPr>
                        <a:t>Investors / Operating</a:t>
                      </a:r>
                      <a:r>
                        <a:rPr lang="en-GB" sz="1000" baseline="0" dirty="0" smtClean="0">
                          <a:solidFill>
                            <a:schemeClr val="bg1"/>
                          </a:solidFill>
                        </a:rPr>
                        <a:t> Players</a:t>
                      </a:r>
                      <a:endParaRPr lang="en-GB" sz="1000" dirty="0">
                        <a:solidFill>
                          <a:schemeClr val="bg1"/>
                        </a:solidFill>
                      </a:endParaRPr>
                    </a:p>
                  </a:txBody>
                  <a:tcPr anchor="ctr">
                    <a:lnL w="3175" cap="flat" cmpd="sng" algn="ctr">
                      <a:noFill/>
                      <a:prstDash val="solid"/>
                      <a:round/>
                      <a:headEnd type="none" w="med" len="med"/>
                      <a:tailEnd type="none" w="med" len="med"/>
                    </a:lnL>
                    <a:lnR w="5715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GB" sz="1000" dirty="0" smtClean="0">
                          <a:solidFill>
                            <a:schemeClr val="bg1"/>
                          </a:solidFill>
                        </a:rPr>
                        <a:t>Equity</a:t>
                      </a:r>
                      <a:r>
                        <a:rPr lang="en-GB" sz="1000" baseline="0" dirty="0" smtClean="0">
                          <a:solidFill>
                            <a:schemeClr val="bg1"/>
                          </a:solidFill>
                        </a:rPr>
                        <a:t> (</a:t>
                      </a:r>
                      <a:r>
                        <a:rPr lang="en-GB" sz="1000" dirty="0" smtClean="0">
                          <a:solidFill>
                            <a:schemeClr val="bg1"/>
                          </a:solidFill>
                        </a:rPr>
                        <a:t>Project Financing)</a:t>
                      </a:r>
                      <a:endParaRPr lang="en-GB" sz="1000" dirty="0">
                        <a:solidFill>
                          <a:schemeClr val="bg1"/>
                        </a:solidFill>
                      </a:endParaRPr>
                    </a:p>
                  </a:txBody>
                  <a:tcPr anchor="ctr">
                    <a:lnL w="5715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GB" sz="1000" dirty="0" smtClean="0">
                          <a:solidFill>
                            <a:schemeClr val="bg1"/>
                          </a:solidFill>
                        </a:rPr>
                        <a:t>Debt</a:t>
                      </a:r>
                      <a:endParaRPr lang="en-GB" sz="1000" dirty="0">
                        <a:solidFill>
                          <a:schemeClr val="bg1"/>
                        </a:solidFill>
                      </a:endParaRPr>
                    </a:p>
                  </a:txBody>
                  <a:tcPr anchor="ctr">
                    <a:lnL w="57150" cap="flat" cmpd="sng" algn="ctr">
                      <a:solidFill>
                        <a:schemeClr val="bg1"/>
                      </a:solidFill>
                      <a:prstDash val="solid"/>
                      <a:round/>
                      <a:headEnd type="none" w="med" len="med"/>
                      <a:tailEnd type="none" w="med" len="med"/>
                    </a:lnL>
                    <a:lnR w="6350" cap="flat" cmpd="sng" algn="ctr">
                      <a:solidFill>
                        <a:schemeClr val="bg1"/>
                      </a:solidFill>
                      <a:prstDash val="sysDot"/>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248919">
                <a:tc>
                  <a:txBody>
                    <a:bodyPr/>
                    <a:lstStyle/>
                    <a:p>
                      <a:endParaRPr lang="en-GB" sz="1000" dirty="0">
                        <a:solidFill>
                          <a:schemeClr val="bg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p>
                  </a:txBody>
                  <a:tcPr anchor="ctr">
                    <a:lnL w="3175" cap="flat" cmpd="sng" algn="ctr">
                      <a:noFill/>
                      <a:prstDash val="solid"/>
                      <a:round/>
                      <a:headEnd type="none" w="med" len="med"/>
                      <a:tailEnd type="none" w="med" len="med"/>
                    </a:lnL>
                    <a:lnR w="5715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GB" sz="1000" dirty="0"/>
                    </a:p>
                  </a:txBody>
                  <a:tcPr anchor="ctr">
                    <a:lnL w="5715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endParaRPr lang="en-GB" sz="1000" b="1" i="1" dirty="0"/>
                    </a:p>
                  </a:txBody>
                  <a:tcPr anchor="ctr">
                    <a:lnL w="57150" cap="flat" cmpd="sng" algn="ctr">
                      <a:solidFill>
                        <a:schemeClr val="bg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1066800">
                <a:tc>
                  <a:txBody>
                    <a:bodyPr/>
                    <a:lstStyle/>
                    <a:p>
                      <a:r>
                        <a:rPr lang="en-GB" sz="1000" dirty="0" smtClean="0">
                          <a:solidFill>
                            <a:schemeClr val="bg1"/>
                          </a:solidFill>
                        </a:rPr>
                        <a:t>Assets / Infrastructure</a:t>
                      </a:r>
                      <a:endParaRPr lang="en-GB" sz="1000" dirty="0">
                        <a:solidFill>
                          <a:schemeClr val="bg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1000"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1000" dirty="0"/>
                    </a:p>
                  </a:txBody>
                  <a:tcPr anchor="ctr">
                    <a:lnL w="3175" cap="flat" cmpd="sng" algn="ctr">
                      <a:noFill/>
                      <a:prstDash val="solid"/>
                      <a:round/>
                      <a:headEnd type="none" w="med" len="med"/>
                      <a:tailEnd type="none" w="med" len="med"/>
                    </a:lnL>
                    <a:lnR w="6350" cap="flat" cmpd="sng" algn="ctr">
                      <a:solidFill>
                        <a:schemeClr val="accent4"/>
                      </a:solidFill>
                      <a:prstDash val="sysDot"/>
                      <a:round/>
                      <a:headEnd type="none" w="med" len="med"/>
                      <a:tailEnd type="none" w="med" len="med"/>
                    </a:lnR>
                    <a:lnT w="3175" cap="flat" cmpd="sng" algn="ctr">
                      <a:noFill/>
                      <a:prstDash val="solid"/>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3175" cap="flat" cmpd="sng" algn="ctr">
                      <a:noFill/>
                      <a:prstDash val="solid"/>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3175" cap="flat" cmpd="sng" algn="ctr">
                      <a:noFill/>
                      <a:prstDash val="solid"/>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r>
              <a:tr h="571500">
                <a:tc rowSpan="2">
                  <a:txBody>
                    <a:bodyPr/>
                    <a:lstStyle/>
                    <a:p>
                      <a:r>
                        <a:rPr lang="en-GB" sz="1000" dirty="0" smtClean="0">
                          <a:solidFill>
                            <a:schemeClr val="bg1"/>
                          </a:solidFill>
                        </a:rPr>
                        <a:t>Channel</a:t>
                      </a:r>
                      <a:endParaRPr lang="en-GB" sz="1000" dirty="0">
                        <a:solidFill>
                          <a:schemeClr val="bg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000" b="1" i="1" dirty="0" smtClean="0"/>
                        <a:t>River</a:t>
                      </a:r>
                      <a:endParaRPr lang="en-GB" sz="1000" b="1" i="1" dirty="0"/>
                    </a:p>
                  </a:txBody>
                  <a:tcPr vert="vert27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000" dirty="0"/>
                    </a:p>
                  </a:txBody>
                  <a:tcPr anchor="ctr">
                    <a:lnL w="3175" cap="flat" cmpd="sng" algn="ctr">
                      <a:noFill/>
                      <a:prstDash val="solid"/>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r>
              <a:tr h="571500">
                <a:tc vMerge="1">
                  <a:txBody>
                    <a:bodyPr/>
                    <a:lstStyle/>
                    <a:p>
                      <a:endParaRPr lang="en-GB" sz="1000" dirty="0">
                        <a:solidFill>
                          <a:schemeClr val="bg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000" b="1" i="1" dirty="0" smtClean="0"/>
                        <a:t>Sea</a:t>
                      </a:r>
                      <a:endParaRPr lang="en-GB" sz="1000" b="1" i="1" dirty="0"/>
                    </a:p>
                  </a:txBody>
                  <a:tcPr vert="vert27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000" dirty="0"/>
                    </a:p>
                  </a:txBody>
                  <a:tcPr anchor="ctr">
                    <a:lnL w="3175" cap="flat" cmpd="sng" algn="ctr">
                      <a:noFill/>
                      <a:prstDash val="solid"/>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r>
              <a:tr h="762000">
                <a:tc>
                  <a:txBody>
                    <a:bodyPr/>
                    <a:lstStyle/>
                    <a:p>
                      <a:r>
                        <a:rPr lang="en-GB" sz="1000" dirty="0" smtClean="0">
                          <a:solidFill>
                            <a:schemeClr val="bg1"/>
                          </a:solidFill>
                        </a:rPr>
                        <a:t>Industrial</a:t>
                      </a:r>
                      <a:r>
                        <a:rPr lang="en-GB" sz="1000" baseline="0" dirty="0" smtClean="0">
                          <a:solidFill>
                            <a:schemeClr val="bg1"/>
                          </a:solidFill>
                        </a:rPr>
                        <a:t> – </a:t>
                      </a:r>
                      <a:r>
                        <a:rPr lang="en-GB" sz="1000" dirty="0" smtClean="0">
                          <a:solidFill>
                            <a:schemeClr val="bg1"/>
                          </a:solidFill>
                        </a:rPr>
                        <a:t>Shipyards</a:t>
                      </a:r>
                      <a:endParaRPr lang="en-GB" sz="1000" dirty="0">
                        <a:solidFill>
                          <a:schemeClr val="bg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1000"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1000" dirty="0"/>
                    </a:p>
                  </a:txBody>
                  <a:tcPr anchor="ctr">
                    <a:lnL w="3175" cap="flat" cmpd="sng" algn="ctr">
                      <a:noFill/>
                      <a:prstDash val="solid"/>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r>
              <a:tr h="762000">
                <a:tc>
                  <a:txBody>
                    <a:bodyPr/>
                    <a:lstStyle/>
                    <a:p>
                      <a:r>
                        <a:rPr lang="en-GB" sz="1000" dirty="0" smtClean="0">
                          <a:solidFill>
                            <a:schemeClr val="bg1"/>
                          </a:solidFill>
                        </a:rPr>
                        <a:t>Vessels</a:t>
                      </a:r>
                      <a:endParaRPr lang="en-GB" sz="1000" dirty="0">
                        <a:solidFill>
                          <a:schemeClr val="bg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1000"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1000" dirty="0"/>
                    </a:p>
                  </a:txBody>
                  <a:tcPr anchor="ctr">
                    <a:lnL w="3175" cap="flat" cmpd="sng" algn="ctr">
                      <a:noFill/>
                      <a:prstDash val="solid"/>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r>
              <a:tr h="762000">
                <a:tc>
                  <a:txBody>
                    <a:bodyPr/>
                    <a:lstStyle/>
                    <a:p>
                      <a:r>
                        <a:rPr lang="en-GB" sz="1000" dirty="0" smtClean="0">
                          <a:solidFill>
                            <a:schemeClr val="bg1"/>
                          </a:solidFill>
                        </a:rPr>
                        <a:t>Cargo</a:t>
                      </a:r>
                      <a:endParaRPr lang="en-GB" sz="1000" dirty="0">
                        <a:solidFill>
                          <a:schemeClr val="bg1"/>
                        </a:solidFill>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1000" dirty="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63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GB" sz="1000" dirty="0"/>
                    </a:p>
                  </a:txBody>
                  <a:tcPr anchor="ctr">
                    <a:lnL w="3175" cap="flat" cmpd="sng" algn="ctr">
                      <a:noFill/>
                      <a:prstDash val="solid"/>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000" dirty="0"/>
                    </a:p>
                  </a:txBody>
                  <a:tcPr anchor="ct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lnTlToBr w="12700" cmpd="sng">
                      <a:noFill/>
                      <a:prstDash val="solid"/>
                    </a:lnTlToBr>
                    <a:lnBlToTr w="12700" cmpd="sng">
                      <a:noFill/>
                      <a:prstDash val="solid"/>
                    </a:lnBlToTr>
                  </a:tcPr>
                </a:tc>
              </a:tr>
            </a:tbl>
          </a:graphicData>
        </a:graphic>
      </p:graphicFrame>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9043" y="2936684"/>
            <a:ext cx="619941" cy="195282"/>
          </a:xfrm>
          <a:prstGeom prst="rect">
            <a:avLst/>
          </a:prstGeom>
        </p:spPr>
      </p:pic>
      <p:pic>
        <p:nvPicPr>
          <p:cNvPr id="58" name="Picture 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7926" y="2972814"/>
            <a:ext cx="807719" cy="187506"/>
          </a:xfrm>
          <a:prstGeom prst="rect">
            <a:avLst/>
          </a:prstGeom>
        </p:spPr>
      </p:pic>
      <p:pic>
        <p:nvPicPr>
          <p:cNvPr id="59" name="Picture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7140" y="2267416"/>
            <a:ext cx="545054" cy="200679"/>
          </a:xfrm>
          <a:prstGeom prst="rect">
            <a:avLst/>
          </a:prstGeom>
        </p:spPr>
      </p:pic>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73506" y="2658852"/>
            <a:ext cx="679267" cy="176192"/>
          </a:xfrm>
          <a:prstGeom prst="rect">
            <a:avLst/>
          </a:prstGeom>
        </p:spPr>
      </p:pic>
      <p:pic>
        <p:nvPicPr>
          <p:cNvPr id="61" name="Picture 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59548" y="2300013"/>
            <a:ext cx="259011" cy="270666"/>
          </a:xfrm>
          <a:prstGeom prst="rect">
            <a:avLst/>
          </a:prstGeom>
        </p:spPr>
      </p:pic>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89013" y="2270175"/>
            <a:ext cx="309506" cy="309506"/>
          </a:xfrm>
          <a:prstGeom prst="rect">
            <a:avLst/>
          </a:prstGeom>
        </p:spPr>
      </p:pic>
      <p:pic>
        <p:nvPicPr>
          <p:cNvPr id="63" name="Picture 6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73506" y="2270175"/>
            <a:ext cx="340773" cy="336269"/>
          </a:xfrm>
          <a:prstGeom prst="rect">
            <a:avLst/>
          </a:prstGeom>
        </p:spPr>
      </p:pic>
      <p:pic>
        <p:nvPicPr>
          <p:cNvPr id="64" name="Picture 6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39865" y="2618787"/>
            <a:ext cx="386030" cy="283362"/>
          </a:xfrm>
          <a:prstGeom prst="rect">
            <a:avLst/>
          </a:prstGeom>
        </p:spPr>
      </p:pic>
      <p:pic>
        <p:nvPicPr>
          <p:cNvPr id="72" name="Picture 7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10050" y="4572000"/>
            <a:ext cx="405713" cy="421169"/>
          </a:xfrm>
          <a:prstGeom prst="rect">
            <a:avLst/>
          </a:prstGeom>
        </p:spPr>
      </p:pic>
      <p:pic>
        <p:nvPicPr>
          <p:cNvPr id="73" name="Picture 7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57926" y="4498524"/>
            <a:ext cx="1085008" cy="212945"/>
          </a:xfrm>
          <a:prstGeom prst="rect">
            <a:avLst/>
          </a:prstGeom>
        </p:spPr>
      </p:pic>
      <p:pic>
        <p:nvPicPr>
          <p:cNvPr id="74" name="Picture 7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47814" y="4800616"/>
            <a:ext cx="634500" cy="255256"/>
          </a:xfrm>
          <a:prstGeom prst="rect">
            <a:avLst/>
          </a:prstGeom>
        </p:spPr>
      </p:pic>
      <p:pic>
        <p:nvPicPr>
          <p:cNvPr id="75" name="Picture 7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74447" y="4750973"/>
            <a:ext cx="451133" cy="342861"/>
          </a:xfrm>
          <a:prstGeom prst="rect">
            <a:avLst/>
          </a:prstGeom>
        </p:spPr>
      </p:pic>
      <p:pic>
        <p:nvPicPr>
          <p:cNvPr id="81" name="Picture 177"/>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396198" y="5241033"/>
            <a:ext cx="337063" cy="47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20"/>
          <a:stretch>
            <a:fillRect/>
          </a:stretch>
        </p:blipFill>
        <p:spPr>
          <a:xfrm>
            <a:off x="2653216" y="5677536"/>
            <a:ext cx="1181100" cy="186489"/>
          </a:xfrm>
          <a:prstGeom prst="rect">
            <a:avLst/>
          </a:prstGeom>
        </p:spPr>
      </p:pic>
      <p:pic>
        <p:nvPicPr>
          <p:cNvPr id="83" name="Picture 8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673506" y="5246352"/>
            <a:ext cx="603000" cy="321600"/>
          </a:xfrm>
          <a:prstGeom prst="rect">
            <a:avLst/>
          </a:prstGeom>
        </p:spPr>
      </p:pic>
      <p:pic>
        <p:nvPicPr>
          <p:cNvPr id="84" name="Picture 8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660964" y="6021939"/>
            <a:ext cx="594360" cy="295656"/>
          </a:xfrm>
          <a:prstGeom prst="rect">
            <a:avLst/>
          </a:prstGeom>
        </p:spPr>
      </p:pic>
      <p:pic>
        <p:nvPicPr>
          <p:cNvPr id="85" name="Picture 8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281867" y="6035385"/>
            <a:ext cx="610048" cy="272762"/>
          </a:xfrm>
          <a:prstGeom prst="rect">
            <a:avLst/>
          </a:prstGeom>
        </p:spPr>
      </p:pic>
      <p:pic>
        <p:nvPicPr>
          <p:cNvPr id="86" name="Picture 8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012746" y="6348773"/>
            <a:ext cx="329778" cy="342969"/>
          </a:xfrm>
          <a:prstGeom prst="rect">
            <a:avLst/>
          </a:prstGeom>
        </p:spPr>
      </p:pic>
      <p:pic>
        <p:nvPicPr>
          <p:cNvPr id="87" name="Picture 8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055229" y="6017545"/>
            <a:ext cx="266726" cy="266726"/>
          </a:xfrm>
          <a:prstGeom prst="rect">
            <a:avLst/>
          </a:prstGeom>
        </p:spPr>
      </p:pic>
      <p:pic>
        <p:nvPicPr>
          <p:cNvPr id="88" name="Picture 87"/>
          <p:cNvPicPr>
            <a:picLocks noChangeAspect="1"/>
          </p:cNvPicPr>
          <p:nvPr/>
        </p:nvPicPr>
        <p:blipFill>
          <a:blip r:embed="rId26"/>
          <a:stretch>
            <a:fillRect/>
          </a:stretch>
        </p:blipFill>
        <p:spPr>
          <a:xfrm>
            <a:off x="2767964" y="6445019"/>
            <a:ext cx="990600" cy="203007"/>
          </a:xfrm>
          <a:prstGeom prst="rect">
            <a:avLst/>
          </a:prstGeom>
        </p:spPr>
      </p:pic>
      <p:pic>
        <p:nvPicPr>
          <p:cNvPr id="89" name="Picture 88"/>
          <p:cNvPicPr>
            <a:picLocks noChangeAspect="1"/>
          </p:cNvPicPr>
          <p:nvPr/>
        </p:nvPicPr>
        <p:blipFill>
          <a:blip r:embed="rId27"/>
          <a:stretch>
            <a:fillRect/>
          </a:stretch>
        </p:blipFill>
        <p:spPr>
          <a:xfrm>
            <a:off x="4892059" y="5244200"/>
            <a:ext cx="1027978" cy="252979"/>
          </a:xfrm>
          <a:prstGeom prst="rect">
            <a:avLst/>
          </a:prstGeom>
        </p:spPr>
      </p:pic>
      <p:pic>
        <p:nvPicPr>
          <p:cNvPr id="91" name="Picture 90"/>
          <p:cNvPicPr>
            <a:picLocks noChangeAspect="1"/>
          </p:cNvPicPr>
          <p:nvPr/>
        </p:nvPicPr>
        <p:blipFill>
          <a:blip r:embed="rId28"/>
          <a:stretch>
            <a:fillRect/>
          </a:stretch>
        </p:blipFill>
        <p:spPr>
          <a:xfrm>
            <a:off x="5009026" y="4483341"/>
            <a:ext cx="1343025" cy="219075"/>
          </a:xfrm>
          <a:prstGeom prst="rect">
            <a:avLst/>
          </a:prstGeom>
        </p:spPr>
      </p:pic>
      <p:pic>
        <p:nvPicPr>
          <p:cNvPr id="92" name="Picture 91"/>
          <p:cNvPicPr>
            <a:picLocks noChangeAspect="1"/>
          </p:cNvPicPr>
          <p:nvPr/>
        </p:nvPicPr>
        <p:blipFill>
          <a:blip r:embed="rId29"/>
          <a:stretch>
            <a:fillRect/>
          </a:stretch>
        </p:blipFill>
        <p:spPr>
          <a:xfrm>
            <a:off x="4887106" y="4774445"/>
            <a:ext cx="983129" cy="327709"/>
          </a:xfrm>
          <a:prstGeom prst="rect">
            <a:avLst/>
          </a:prstGeom>
        </p:spPr>
      </p:pic>
      <p:pic>
        <p:nvPicPr>
          <p:cNvPr id="93" name="Picture 9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055536" y="4814847"/>
            <a:ext cx="756743" cy="311600"/>
          </a:xfrm>
          <a:prstGeom prst="rect">
            <a:avLst/>
          </a:prstGeom>
        </p:spPr>
      </p:pic>
      <p:pic>
        <p:nvPicPr>
          <p:cNvPr id="94" name="Picture 9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901494" y="5349240"/>
            <a:ext cx="1060442" cy="340720"/>
          </a:xfrm>
          <a:prstGeom prst="rect">
            <a:avLst/>
          </a:prstGeom>
        </p:spPr>
      </p:pic>
      <p:pic>
        <p:nvPicPr>
          <p:cNvPr id="95" name="Picture 9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45542" y="5775634"/>
            <a:ext cx="1296703" cy="117526"/>
          </a:xfrm>
          <a:prstGeom prst="rect">
            <a:avLst/>
          </a:prstGeom>
        </p:spPr>
      </p:pic>
      <p:pic>
        <p:nvPicPr>
          <p:cNvPr id="96" name="Picture 9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840285" y="6039753"/>
            <a:ext cx="1001420" cy="308340"/>
          </a:xfrm>
          <a:prstGeom prst="rect">
            <a:avLst/>
          </a:prstGeom>
        </p:spPr>
      </p:pic>
      <p:pic>
        <p:nvPicPr>
          <p:cNvPr id="98" name="Picture 97"/>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911285" y="5478960"/>
            <a:ext cx="605690" cy="305884"/>
          </a:xfrm>
          <a:prstGeom prst="rect">
            <a:avLst/>
          </a:prstGeom>
        </p:spPr>
      </p:pic>
      <p:pic>
        <p:nvPicPr>
          <p:cNvPr id="99" name="Picture 98"/>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848516" y="2286163"/>
            <a:ext cx="785647" cy="241903"/>
          </a:xfrm>
          <a:prstGeom prst="rect">
            <a:avLst/>
          </a:prstGeom>
        </p:spPr>
      </p:pic>
      <p:pic>
        <p:nvPicPr>
          <p:cNvPr id="100" name="Picture 99"/>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809241" y="2324459"/>
            <a:ext cx="409874" cy="448129"/>
          </a:xfrm>
          <a:prstGeom prst="rect">
            <a:avLst/>
          </a:prstGeom>
        </p:spPr>
      </p:pic>
      <p:pic>
        <p:nvPicPr>
          <p:cNvPr id="101" name="Picture 100"/>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899742" y="2680132"/>
            <a:ext cx="803360" cy="160672"/>
          </a:xfrm>
          <a:prstGeom prst="rect">
            <a:avLst/>
          </a:prstGeom>
        </p:spPr>
      </p:pic>
      <p:pic>
        <p:nvPicPr>
          <p:cNvPr id="102" name="Picture 10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4896096" y="3058604"/>
            <a:ext cx="1228649" cy="147905"/>
          </a:xfrm>
          <a:prstGeom prst="rect">
            <a:avLst/>
          </a:prstGeom>
        </p:spPr>
      </p:pic>
      <p:pic>
        <p:nvPicPr>
          <p:cNvPr id="104" name="Picture 103"/>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352051" y="2577873"/>
            <a:ext cx="603270" cy="301635"/>
          </a:xfrm>
          <a:prstGeom prst="rect">
            <a:avLst/>
          </a:prstGeom>
        </p:spPr>
      </p:pic>
      <p:pic>
        <p:nvPicPr>
          <p:cNvPr id="106" name="Picture 105"/>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384171" y="2257443"/>
            <a:ext cx="568638" cy="355805"/>
          </a:xfrm>
          <a:prstGeom prst="rect">
            <a:avLst/>
          </a:prstGeom>
        </p:spPr>
      </p:pic>
      <p:pic>
        <p:nvPicPr>
          <p:cNvPr id="107" name="Picture 106"/>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6292843" y="2924710"/>
            <a:ext cx="677994" cy="260604"/>
          </a:xfrm>
          <a:prstGeom prst="rect">
            <a:avLst/>
          </a:prstGeom>
        </p:spPr>
      </p:pic>
      <p:pic>
        <p:nvPicPr>
          <p:cNvPr id="108" name="Picture 107"/>
          <p:cNvPicPr>
            <a:picLocks noChangeAspect="1"/>
          </p:cNvPicPr>
          <p:nvPr/>
        </p:nvPicPr>
        <p:blipFill>
          <a:blip r:embed="rId42"/>
          <a:stretch>
            <a:fillRect/>
          </a:stretch>
        </p:blipFill>
        <p:spPr>
          <a:xfrm>
            <a:off x="3758564" y="5368018"/>
            <a:ext cx="920308" cy="298696"/>
          </a:xfrm>
          <a:prstGeom prst="rect">
            <a:avLst/>
          </a:prstGeom>
        </p:spPr>
      </p:pic>
      <p:pic>
        <p:nvPicPr>
          <p:cNvPr id="110" name="Picture 109"/>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6093893" y="6063621"/>
            <a:ext cx="677994" cy="260604"/>
          </a:xfrm>
          <a:prstGeom prst="rect">
            <a:avLst/>
          </a:prstGeom>
        </p:spPr>
      </p:pic>
      <p:pic>
        <p:nvPicPr>
          <p:cNvPr id="111" name="Picture 110"/>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724644" y="6387109"/>
            <a:ext cx="800201" cy="267663"/>
          </a:xfrm>
          <a:prstGeom prst="rect">
            <a:avLst/>
          </a:prstGeom>
        </p:spPr>
      </p:pic>
      <p:pic>
        <p:nvPicPr>
          <p:cNvPr id="112" name="Picture 111"/>
          <p:cNvPicPr>
            <a:picLocks noChangeAspect="1"/>
          </p:cNvPicPr>
          <p:nvPr/>
        </p:nvPicPr>
        <p:blipFill>
          <a:blip r:embed="rId44"/>
          <a:stretch>
            <a:fillRect/>
          </a:stretch>
        </p:blipFill>
        <p:spPr>
          <a:xfrm>
            <a:off x="7283011" y="6042117"/>
            <a:ext cx="870070" cy="341813"/>
          </a:xfrm>
          <a:prstGeom prst="rect">
            <a:avLst/>
          </a:prstGeom>
        </p:spPr>
      </p:pic>
      <p:pic>
        <p:nvPicPr>
          <p:cNvPr id="113" name="Picture 112"/>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8264354" y="2807130"/>
            <a:ext cx="990600" cy="251474"/>
          </a:xfrm>
          <a:prstGeom prst="rect">
            <a:avLst/>
          </a:prstGeom>
        </p:spPr>
      </p:pic>
      <p:pic>
        <p:nvPicPr>
          <p:cNvPr id="114" name="Picture 113"/>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7241383" y="2354166"/>
            <a:ext cx="927257" cy="250359"/>
          </a:xfrm>
          <a:prstGeom prst="rect">
            <a:avLst/>
          </a:prstGeom>
        </p:spPr>
      </p:pic>
      <p:pic>
        <p:nvPicPr>
          <p:cNvPr id="115" name="Picture 114"/>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283011" y="4483722"/>
            <a:ext cx="1066800" cy="218694"/>
          </a:xfrm>
          <a:prstGeom prst="rect">
            <a:avLst/>
          </a:prstGeom>
        </p:spPr>
      </p:pic>
      <p:pic>
        <p:nvPicPr>
          <p:cNvPr id="116" name="Picture 115"/>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8551846" y="4702416"/>
            <a:ext cx="656162" cy="339394"/>
          </a:xfrm>
          <a:prstGeom prst="rect">
            <a:avLst/>
          </a:prstGeom>
        </p:spPr>
      </p:pic>
      <p:pic>
        <p:nvPicPr>
          <p:cNvPr id="117" name="Picture 116"/>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8142434" y="5278211"/>
            <a:ext cx="1066800" cy="218694"/>
          </a:xfrm>
          <a:prstGeom prst="rect">
            <a:avLst/>
          </a:prstGeom>
        </p:spPr>
      </p:pic>
      <p:pic>
        <p:nvPicPr>
          <p:cNvPr id="119" name="Picture 118"/>
          <p:cNvPicPr>
            <a:picLocks noChangeAspect="1"/>
          </p:cNvPicPr>
          <p:nvPr/>
        </p:nvPicPr>
        <p:blipFill>
          <a:blip r:embed="rId49"/>
          <a:stretch>
            <a:fillRect/>
          </a:stretch>
        </p:blipFill>
        <p:spPr>
          <a:xfrm>
            <a:off x="7393506" y="5303042"/>
            <a:ext cx="558924" cy="549118"/>
          </a:xfrm>
          <a:prstGeom prst="rect">
            <a:avLst/>
          </a:prstGeom>
        </p:spPr>
      </p:pic>
      <p:pic>
        <p:nvPicPr>
          <p:cNvPr id="120" name="Picture 119"/>
          <p:cNvPicPr>
            <a:picLocks noChangeAspect="1"/>
          </p:cNvPicPr>
          <p:nvPr/>
        </p:nvPicPr>
        <p:blipFill>
          <a:blip r:embed="rId50"/>
          <a:stretch>
            <a:fillRect/>
          </a:stretch>
        </p:blipFill>
        <p:spPr>
          <a:xfrm>
            <a:off x="8443913" y="5528176"/>
            <a:ext cx="562927" cy="318176"/>
          </a:xfrm>
          <a:prstGeom prst="rect">
            <a:avLst/>
          </a:prstGeom>
        </p:spPr>
      </p:pic>
      <p:pic>
        <p:nvPicPr>
          <p:cNvPr id="121" name="Picture 120"/>
          <p:cNvPicPr>
            <a:picLocks noChangeAspect="1"/>
          </p:cNvPicPr>
          <p:nvPr/>
        </p:nvPicPr>
        <p:blipFill>
          <a:blip r:embed="rId51"/>
          <a:stretch>
            <a:fillRect/>
          </a:stretch>
        </p:blipFill>
        <p:spPr>
          <a:xfrm>
            <a:off x="8224705" y="6169767"/>
            <a:ext cx="1143000" cy="400050"/>
          </a:xfrm>
          <a:prstGeom prst="rect">
            <a:avLst/>
          </a:prstGeom>
        </p:spPr>
      </p:pic>
    </p:spTree>
    <p:custDataLst>
      <p:tags r:id="rId1"/>
    </p:custDataLst>
    <p:extLst>
      <p:ext uri="{BB962C8B-B14F-4D97-AF65-F5344CB8AC3E}">
        <p14:creationId xmlns:p14="http://schemas.microsoft.com/office/powerpoint/2010/main" val="230861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sz="2000" dirty="0"/>
              <a:t>Port Sector in India</a:t>
            </a:r>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3</a:t>
            </a:r>
          </a:p>
        </p:txBody>
      </p:sp>
      <p:sp>
        <p:nvSpPr>
          <p:cNvPr id="90" name="Content Placeholder 4"/>
          <p:cNvSpPr txBox="1">
            <a:spLocks/>
          </p:cNvSpPr>
          <p:nvPr/>
        </p:nvSpPr>
        <p:spPr>
          <a:xfrm>
            <a:off x="609599" y="1600200"/>
            <a:ext cx="4346447" cy="381000"/>
          </a:xfrm>
          <a:prstGeom prst="rect">
            <a:avLst/>
          </a:prstGeom>
          <a:noFill/>
          <a:ln>
            <a:solidFill>
              <a:schemeClr val="tx2"/>
            </a:solidFill>
            <a:prstDash val="sys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marR="0" lvl="0" indent="0" defTabSz="914400" rtl="0" eaLnBrk="1" fontAlgn="auto" latinLnBrk="0" hangingPunct="1">
              <a:lnSpc>
                <a:spcPct val="95000"/>
              </a:lnSpc>
              <a:spcBef>
                <a:spcPts val="0"/>
              </a:spcBef>
              <a:spcAft>
                <a:spcPts val="900"/>
              </a:spcAft>
              <a:buClrTx/>
              <a:buSzTx/>
              <a:buFontTx/>
              <a:buNone/>
              <a:tabLst/>
              <a:defRPr/>
            </a:pPr>
            <a:r>
              <a:rPr kumimoji="0" lang="en-GB" altLang="ja-JP" sz="1000" b="1" i="1" u="none" strike="noStrike" kern="1200" cap="none" spc="0" normalizeH="0" baseline="0" noProof="0" dirty="0" smtClean="0">
                <a:ln>
                  <a:noFill/>
                </a:ln>
                <a:solidFill>
                  <a:schemeClr val="tx2"/>
                </a:solidFill>
                <a:effectLst/>
                <a:uLnTx/>
                <a:uFillTx/>
                <a:latin typeface="Georgia"/>
                <a:ea typeface="+mn-ea"/>
                <a:cs typeface="+mn-cs"/>
              </a:rPr>
              <a:t>Thirteen major ports and 186 minor ports spread across a coastline of 7,500 km </a:t>
            </a:r>
          </a:p>
        </p:txBody>
      </p:sp>
      <p:sp>
        <p:nvSpPr>
          <p:cNvPr id="91" name="Content Placeholder 4"/>
          <p:cNvSpPr txBox="1">
            <a:spLocks/>
          </p:cNvSpPr>
          <p:nvPr/>
        </p:nvSpPr>
        <p:spPr>
          <a:xfrm>
            <a:off x="609599" y="2097864"/>
            <a:ext cx="4346447" cy="381000"/>
          </a:xfrm>
          <a:prstGeom prst="rect">
            <a:avLst/>
          </a:prstGeom>
          <a:noFill/>
          <a:ln>
            <a:solidFill>
              <a:schemeClr val="tx2"/>
            </a:solidFill>
            <a:prstDash val="sys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marR="0" lvl="0" indent="0" defTabSz="914400" rtl="0" eaLnBrk="1" fontAlgn="auto" latinLnBrk="0" hangingPunct="1">
              <a:lnSpc>
                <a:spcPct val="95000"/>
              </a:lnSpc>
              <a:spcBef>
                <a:spcPts val="0"/>
              </a:spcBef>
              <a:spcAft>
                <a:spcPts val="900"/>
              </a:spcAft>
              <a:buClrTx/>
              <a:buSzTx/>
              <a:buFontTx/>
              <a:buNone/>
              <a:tabLst/>
              <a:defRPr/>
            </a:pPr>
            <a:r>
              <a:rPr kumimoji="0" lang="en-GB" altLang="ja-JP" sz="1000" b="1" i="1" u="none" strike="noStrike" kern="1200" cap="none" spc="0" normalizeH="0" baseline="0" noProof="0" dirty="0" smtClean="0">
                <a:ln>
                  <a:noFill/>
                </a:ln>
                <a:solidFill>
                  <a:schemeClr val="tx2"/>
                </a:solidFill>
                <a:effectLst/>
                <a:uLnTx/>
                <a:uFillTx/>
                <a:latin typeface="Georgia"/>
                <a:ea typeface="+mn-ea"/>
                <a:cs typeface="+mn-cs"/>
              </a:rPr>
              <a:t>Account for ~ 70% by value and ~ 90% by volume of country’s international trade</a:t>
            </a:r>
          </a:p>
        </p:txBody>
      </p:sp>
      <p:sp>
        <p:nvSpPr>
          <p:cNvPr id="92" name="Content Placeholder 4"/>
          <p:cNvSpPr txBox="1">
            <a:spLocks/>
          </p:cNvSpPr>
          <p:nvPr/>
        </p:nvSpPr>
        <p:spPr>
          <a:xfrm>
            <a:off x="609599" y="3093192"/>
            <a:ext cx="4346447" cy="381000"/>
          </a:xfrm>
          <a:prstGeom prst="rect">
            <a:avLst/>
          </a:prstGeom>
          <a:noFill/>
          <a:ln>
            <a:solidFill>
              <a:schemeClr val="tx2"/>
            </a:solidFill>
            <a:prstDash val="sys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marR="0" lvl="0" indent="0" defTabSz="914400" rtl="0" eaLnBrk="1" fontAlgn="auto" latinLnBrk="0" hangingPunct="1">
              <a:lnSpc>
                <a:spcPct val="95000"/>
              </a:lnSpc>
              <a:spcBef>
                <a:spcPts val="0"/>
              </a:spcBef>
              <a:spcAft>
                <a:spcPts val="900"/>
              </a:spcAft>
              <a:buClrTx/>
              <a:buSzTx/>
              <a:buFontTx/>
              <a:buNone/>
              <a:tabLst/>
              <a:defRPr/>
            </a:pPr>
            <a:r>
              <a:rPr kumimoji="0" lang="en-GB" altLang="ja-JP" sz="1000" b="1" i="1" u="none" strike="noStrike" kern="1200" cap="none" spc="0" normalizeH="0" baseline="0" noProof="0" dirty="0" smtClean="0">
                <a:ln>
                  <a:noFill/>
                </a:ln>
                <a:solidFill>
                  <a:schemeClr val="tx2"/>
                </a:solidFill>
                <a:effectLst/>
                <a:uLnTx/>
                <a:uFillTx/>
                <a:latin typeface="Georgia"/>
                <a:ea typeface="+mn-ea"/>
                <a:cs typeface="+mn-cs"/>
              </a:rPr>
              <a:t>Capacity utilization at major ports ~</a:t>
            </a:r>
            <a:r>
              <a:rPr lang="en-GB" altLang="ja-JP" sz="1000" b="1" i="1" dirty="0" smtClean="0">
                <a:solidFill>
                  <a:schemeClr val="tx2"/>
                </a:solidFill>
                <a:latin typeface="Georgia"/>
              </a:rPr>
              <a:t>63</a:t>
            </a:r>
            <a:r>
              <a:rPr kumimoji="0" lang="en-GB" altLang="ja-JP" sz="1000" b="1" i="1" u="none" strike="noStrike" kern="1200" cap="none" spc="0" normalizeH="0" baseline="0" noProof="0" dirty="0" smtClean="0">
                <a:ln>
                  <a:noFill/>
                </a:ln>
                <a:solidFill>
                  <a:schemeClr val="tx2"/>
                </a:solidFill>
                <a:effectLst/>
                <a:uLnTx/>
                <a:uFillTx/>
                <a:latin typeface="Georgia"/>
                <a:ea typeface="+mn-ea"/>
                <a:cs typeface="+mn-cs"/>
              </a:rPr>
              <a:t>%, at minor ports ~</a:t>
            </a:r>
            <a:r>
              <a:rPr lang="en-GB" altLang="ja-JP" sz="1000" b="1" i="1" dirty="0" smtClean="0">
                <a:solidFill>
                  <a:schemeClr val="tx2"/>
                </a:solidFill>
                <a:latin typeface="Georgia"/>
              </a:rPr>
              <a:t>56</a:t>
            </a:r>
            <a:r>
              <a:rPr kumimoji="0" lang="en-GB" altLang="ja-JP" sz="1000" b="1" i="1" u="none" strike="noStrike" kern="1200" cap="none" spc="0" normalizeH="0" baseline="0" noProof="0" dirty="0" smtClean="0">
                <a:ln>
                  <a:noFill/>
                </a:ln>
                <a:solidFill>
                  <a:schemeClr val="tx2"/>
                </a:solidFill>
                <a:effectLst/>
                <a:uLnTx/>
                <a:uFillTx/>
                <a:latin typeface="Georgia"/>
                <a:ea typeface="+mn-ea"/>
                <a:cs typeface="+mn-cs"/>
              </a:rPr>
              <a:t>% in 2015-16</a:t>
            </a:r>
          </a:p>
        </p:txBody>
      </p:sp>
      <p:sp>
        <p:nvSpPr>
          <p:cNvPr id="93" name="Content Placeholder 4"/>
          <p:cNvSpPr txBox="1">
            <a:spLocks/>
          </p:cNvSpPr>
          <p:nvPr/>
        </p:nvSpPr>
        <p:spPr>
          <a:xfrm>
            <a:off x="609599" y="2595528"/>
            <a:ext cx="4346447" cy="381000"/>
          </a:xfrm>
          <a:prstGeom prst="rect">
            <a:avLst/>
          </a:prstGeom>
          <a:noFill/>
          <a:ln>
            <a:solidFill>
              <a:schemeClr val="tx2"/>
            </a:solidFill>
            <a:prstDash val="sys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marR="0" lvl="0" indent="0" defTabSz="914400" rtl="0" eaLnBrk="1" fontAlgn="auto" latinLnBrk="0" hangingPunct="1">
              <a:lnSpc>
                <a:spcPct val="95000"/>
              </a:lnSpc>
              <a:spcBef>
                <a:spcPts val="0"/>
              </a:spcBef>
              <a:spcAft>
                <a:spcPts val="900"/>
              </a:spcAft>
              <a:buClrTx/>
              <a:buSzTx/>
              <a:buFontTx/>
              <a:buNone/>
              <a:tabLst/>
              <a:defRPr/>
            </a:pPr>
            <a:r>
              <a:rPr kumimoji="0" lang="en-GB" altLang="ja-JP" sz="1000" b="1" i="1" u="none" strike="noStrike" kern="1200" cap="none" spc="0" normalizeH="0" baseline="0" noProof="0" dirty="0" smtClean="0">
                <a:ln>
                  <a:noFill/>
                </a:ln>
                <a:solidFill>
                  <a:schemeClr val="tx2"/>
                </a:solidFill>
                <a:effectLst/>
                <a:uLnTx/>
                <a:uFillTx/>
                <a:latin typeface="Georgia"/>
                <a:ea typeface="+mn-ea"/>
                <a:cs typeface="+mn-cs"/>
              </a:rPr>
              <a:t>Total traffic handled </a:t>
            </a:r>
            <a:r>
              <a:rPr lang="en-GB" altLang="ja-JP" sz="1000" b="1" i="1" dirty="0" smtClean="0">
                <a:solidFill>
                  <a:schemeClr val="tx2"/>
                </a:solidFill>
                <a:latin typeface="Georgia"/>
              </a:rPr>
              <a:t>1,072</a:t>
            </a:r>
            <a:r>
              <a:rPr kumimoji="0" lang="en-GB" altLang="ja-JP" sz="1000" b="1" i="1" u="none" strike="noStrike" kern="1200" cap="none" spc="0" normalizeH="0" baseline="0" noProof="0" dirty="0" smtClean="0">
                <a:ln>
                  <a:noFill/>
                </a:ln>
                <a:solidFill>
                  <a:schemeClr val="tx2"/>
                </a:solidFill>
                <a:effectLst/>
                <a:uLnTx/>
                <a:uFillTx/>
                <a:latin typeface="Georgia"/>
                <a:ea typeface="+mn-ea"/>
                <a:cs typeface="+mn-cs"/>
              </a:rPr>
              <a:t> MMT, total capacity ~ 1,800 MMT in 2015-16</a:t>
            </a:r>
          </a:p>
        </p:txBody>
      </p:sp>
      <p:sp>
        <p:nvSpPr>
          <p:cNvPr id="94" name="Content Placeholder 4"/>
          <p:cNvSpPr txBox="1">
            <a:spLocks/>
          </p:cNvSpPr>
          <p:nvPr/>
        </p:nvSpPr>
        <p:spPr>
          <a:xfrm>
            <a:off x="609599" y="3590856"/>
            <a:ext cx="4346447" cy="381000"/>
          </a:xfrm>
          <a:prstGeom prst="rect">
            <a:avLst/>
          </a:prstGeom>
          <a:noFill/>
          <a:ln>
            <a:solidFill>
              <a:schemeClr val="tx2"/>
            </a:solidFill>
            <a:prstDash val="sys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marR="0" lvl="0" indent="0" defTabSz="914400" rtl="0" eaLnBrk="1" fontAlgn="auto" latinLnBrk="0" hangingPunct="1">
              <a:lnSpc>
                <a:spcPct val="95000"/>
              </a:lnSpc>
              <a:spcBef>
                <a:spcPts val="0"/>
              </a:spcBef>
              <a:spcAft>
                <a:spcPts val="900"/>
              </a:spcAft>
              <a:buClrTx/>
              <a:buSzTx/>
              <a:buFontTx/>
              <a:buNone/>
              <a:tabLst/>
              <a:defRPr/>
            </a:pPr>
            <a:r>
              <a:rPr kumimoji="0" lang="en-GB" altLang="ja-JP" sz="1000" b="1" i="1" u="none" strike="noStrike" kern="1200" cap="none" spc="0" normalizeH="0" baseline="0" noProof="0" dirty="0" smtClean="0">
                <a:ln>
                  <a:noFill/>
                </a:ln>
                <a:solidFill>
                  <a:schemeClr val="tx2"/>
                </a:solidFill>
                <a:effectLst/>
                <a:uLnTx/>
                <a:uFillTx/>
                <a:latin typeface="Georgia"/>
                <a:ea typeface="+mn-ea"/>
                <a:cs typeface="+mn-cs"/>
              </a:rPr>
              <a:t>Increasing share of non-major ports – currently ~43% expected to reach 50% by 2020</a:t>
            </a:r>
          </a:p>
        </p:txBody>
      </p:sp>
      <p:sp>
        <p:nvSpPr>
          <p:cNvPr id="95" name="Content Placeholder 4"/>
          <p:cNvSpPr txBox="1">
            <a:spLocks/>
          </p:cNvSpPr>
          <p:nvPr/>
        </p:nvSpPr>
        <p:spPr>
          <a:xfrm>
            <a:off x="609599" y="4088520"/>
            <a:ext cx="4346447" cy="381000"/>
          </a:xfrm>
          <a:prstGeom prst="rect">
            <a:avLst/>
          </a:prstGeom>
          <a:noFill/>
          <a:ln>
            <a:solidFill>
              <a:schemeClr val="tx2"/>
            </a:solidFill>
            <a:prstDash val="sys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lvl="0">
              <a:lnSpc>
                <a:spcPct val="95000"/>
              </a:lnSpc>
              <a:spcAft>
                <a:spcPts val="900"/>
              </a:spcAft>
              <a:defRPr/>
            </a:pPr>
            <a:r>
              <a:rPr lang="en-GB" sz="1000" b="1" i="1" dirty="0">
                <a:solidFill>
                  <a:schemeClr val="tx2"/>
                </a:solidFill>
                <a:latin typeface="Georgia"/>
              </a:rPr>
              <a:t>As per the Twelfth Five Year Plan, investment opportunities worth USD 21 </a:t>
            </a:r>
            <a:r>
              <a:rPr lang="en-GB" sz="1000" b="1" i="1" dirty="0" err="1">
                <a:solidFill>
                  <a:schemeClr val="tx2"/>
                </a:solidFill>
                <a:latin typeface="Georgia"/>
              </a:rPr>
              <a:t>Bn</a:t>
            </a:r>
            <a:r>
              <a:rPr lang="en-GB" sz="1000" b="1" i="1" dirty="0">
                <a:solidFill>
                  <a:schemeClr val="tx2"/>
                </a:solidFill>
                <a:latin typeface="Georgia"/>
              </a:rPr>
              <a:t> expected in Indian ports</a:t>
            </a:r>
            <a:endParaRPr kumimoji="0" lang="en-GB" altLang="ja-JP" sz="1000" b="1" i="1" u="none" strike="noStrike" kern="1200" cap="none" spc="0" normalizeH="0" baseline="0" noProof="0" dirty="0" smtClean="0">
              <a:ln>
                <a:noFill/>
              </a:ln>
              <a:solidFill>
                <a:schemeClr val="tx2"/>
              </a:solidFill>
              <a:effectLst/>
              <a:uLnTx/>
              <a:uFillTx/>
              <a:latin typeface="Georgia"/>
              <a:ea typeface="+mn-ea"/>
              <a:cs typeface="+mn-cs"/>
            </a:endParaRPr>
          </a:p>
        </p:txBody>
      </p:sp>
      <p:sp>
        <p:nvSpPr>
          <p:cNvPr id="96" name="Content Placeholder 4"/>
          <p:cNvSpPr txBox="1">
            <a:spLocks/>
          </p:cNvSpPr>
          <p:nvPr/>
        </p:nvSpPr>
        <p:spPr>
          <a:xfrm>
            <a:off x="609599" y="4586184"/>
            <a:ext cx="4346447" cy="381000"/>
          </a:xfrm>
          <a:prstGeom prst="rect">
            <a:avLst/>
          </a:prstGeom>
          <a:noFill/>
          <a:ln>
            <a:solidFill>
              <a:schemeClr val="tx2"/>
            </a:solidFill>
            <a:prstDash val="sys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marR="0" lvl="0" indent="0" defTabSz="914400" rtl="0" eaLnBrk="1" fontAlgn="auto" latinLnBrk="0" hangingPunct="1">
              <a:lnSpc>
                <a:spcPct val="95000"/>
              </a:lnSpc>
              <a:spcBef>
                <a:spcPts val="0"/>
              </a:spcBef>
              <a:spcAft>
                <a:spcPts val="900"/>
              </a:spcAft>
              <a:buClrTx/>
              <a:buSzTx/>
              <a:buFontTx/>
              <a:buNone/>
              <a:tabLst/>
              <a:defRPr/>
            </a:pPr>
            <a:r>
              <a:rPr kumimoji="0" lang="en-GB" sz="1000" b="1" i="1" u="none" strike="noStrike" kern="1200" cap="none" spc="0" normalizeH="0" baseline="0" noProof="0" dirty="0" smtClean="0">
                <a:ln>
                  <a:noFill/>
                </a:ln>
                <a:solidFill>
                  <a:schemeClr val="tx2"/>
                </a:solidFill>
                <a:effectLst/>
                <a:uLnTx/>
                <a:uFillTx/>
                <a:latin typeface="Georgia"/>
                <a:ea typeface="+mn-ea"/>
                <a:cs typeface="+mn-cs"/>
              </a:rPr>
              <a:t>Return profiles of the port sector is highest amongst Indian infra space – Citi Research</a:t>
            </a:r>
          </a:p>
        </p:txBody>
      </p:sp>
      <p:sp>
        <p:nvSpPr>
          <p:cNvPr id="97" name="Content Placeholder 4"/>
          <p:cNvSpPr txBox="1">
            <a:spLocks/>
          </p:cNvSpPr>
          <p:nvPr/>
        </p:nvSpPr>
        <p:spPr>
          <a:xfrm>
            <a:off x="609599" y="5083848"/>
            <a:ext cx="4346447" cy="381000"/>
          </a:xfrm>
          <a:prstGeom prst="rect">
            <a:avLst/>
          </a:prstGeom>
          <a:noFill/>
          <a:ln>
            <a:solidFill>
              <a:schemeClr val="tx2"/>
            </a:solidFill>
            <a:prstDash val="sys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marR="0" lvl="0" indent="0" defTabSz="914400" rtl="0" eaLnBrk="1" fontAlgn="auto" latinLnBrk="0" hangingPunct="1">
              <a:lnSpc>
                <a:spcPct val="95000"/>
              </a:lnSpc>
              <a:spcBef>
                <a:spcPts val="0"/>
              </a:spcBef>
              <a:spcAft>
                <a:spcPts val="900"/>
              </a:spcAft>
              <a:buClrTx/>
              <a:buSzTx/>
              <a:buFontTx/>
              <a:buNone/>
              <a:tabLst/>
              <a:defRPr/>
            </a:pPr>
            <a:r>
              <a:rPr kumimoji="0" lang="en-GB" sz="1000" b="1" i="1" u="none" strike="noStrike" kern="1200" cap="none" spc="0" normalizeH="0" baseline="0" noProof="0" dirty="0" smtClean="0">
                <a:ln>
                  <a:noFill/>
                </a:ln>
                <a:solidFill>
                  <a:schemeClr val="tx2"/>
                </a:solidFill>
                <a:effectLst/>
                <a:uLnTx/>
                <a:uFillTx/>
                <a:latin typeface="Georgia"/>
                <a:ea typeface="+mn-ea"/>
                <a:cs typeface="+mn-cs"/>
              </a:rPr>
              <a:t>Minor ports are favoured by investors because of less regulatory intervention in the operations (tariff fixation)</a:t>
            </a:r>
          </a:p>
        </p:txBody>
      </p:sp>
      <p:sp>
        <p:nvSpPr>
          <p:cNvPr id="98" name="Content Placeholder 4"/>
          <p:cNvSpPr txBox="1">
            <a:spLocks/>
          </p:cNvSpPr>
          <p:nvPr/>
        </p:nvSpPr>
        <p:spPr>
          <a:xfrm>
            <a:off x="609599" y="5581514"/>
            <a:ext cx="4346447" cy="381000"/>
          </a:xfrm>
          <a:prstGeom prst="rect">
            <a:avLst/>
          </a:prstGeom>
          <a:noFill/>
          <a:ln>
            <a:solidFill>
              <a:schemeClr val="tx2"/>
            </a:solidFill>
            <a:prstDash val="sys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marR="0" lvl="0" indent="0" defTabSz="914400" rtl="0" eaLnBrk="1" fontAlgn="auto" latinLnBrk="0" hangingPunct="1">
              <a:lnSpc>
                <a:spcPct val="95000"/>
              </a:lnSpc>
              <a:spcBef>
                <a:spcPts val="0"/>
              </a:spcBef>
              <a:spcAft>
                <a:spcPts val="900"/>
              </a:spcAft>
              <a:buClrTx/>
              <a:buSzTx/>
              <a:buFontTx/>
              <a:buNone/>
              <a:tabLst/>
              <a:defRPr/>
            </a:pPr>
            <a:r>
              <a:rPr kumimoji="0" lang="en-GB" sz="1000" b="1" i="1" u="none" strike="noStrike" kern="1200" cap="none" spc="0" normalizeH="0" baseline="0" noProof="0" dirty="0" smtClean="0">
                <a:ln>
                  <a:noFill/>
                </a:ln>
                <a:solidFill>
                  <a:schemeClr val="tx2"/>
                </a:solidFill>
                <a:effectLst/>
                <a:uLnTx/>
                <a:uFillTx/>
                <a:latin typeface="Georgia"/>
                <a:ea typeface="+mn-ea"/>
                <a:cs typeface="+mn-cs"/>
              </a:rPr>
              <a:t>Major port development plans on anvil as per National Maritime Agenda 2020</a:t>
            </a:r>
          </a:p>
        </p:txBody>
      </p:sp>
      <p:sp>
        <p:nvSpPr>
          <p:cNvPr id="99" name="Content Placeholder 4"/>
          <p:cNvSpPr>
            <a:spLocks noGrp="1"/>
          </p:cNvSpPr>
          <p:nvPr/>
        </p:nvSpPr>
        <p:spPr>
          <a:xfrm>
            <a:off x="612625" y="6350956"/>
            <a:ext cx="8757350" cy="621030"/>
          </a:xfrm>
          <a:prstGeom prst="rect">
            <a:avLst/>
          </a:prstGeom>
          <a:solidFill>
            <a:srgbClr val="E0301E">
              <a:lumMod val="20000"/>
              <a:lumOff val="80000"/>
            </a:srgbClr>
          </a:solidFill>
        </p:spPr>
        <p:txBody>
          <a:bodyPr vert="horz" lIns="0" tIns="0" rIns="0" bIns="0" rtlCol="0" anchor="ctr">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3200" kern="1200" baseline="0">
                <a:solidFill>
                  <a:schemeClr val="tx2"/>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2"/>
              </a:buClr>
              <a:buFont typeface="Georgia" pitchFamily="18" charset="0"/>
              <a:buChar char="•"/>
              <a:defRPr sz="3200" kern="1200">
                <a:solidFill>
                  <a:schemeClr val="tx2"/>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2"/>
              </a:buClr>
              <a:buFont typeface="Georgia" pitchFamily="18" charset="0"/>
              <a:buChar char="-"/>
              <a:defRPr sz="3200" kern="1200">
                <a:solidFill>
                  <a:schemeClr val="tx2"/>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2"/>
              </a:buClr>
              <a:buFont typeface="Georgia" pitchFamily="18" charset="0"/>
              <a:buChar char="◦"/>
              <a:defRPr sz="3200" kern="1200">
                <a:solidFill>
                  <a:schemeClr val="tx2"/>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2"/>
              </a:buClr>
              <a:buFont typeface="Georgia" pitchFamily="18" charset="0"/>
              <a:buChar char="›"/>
              <a:defRPr sz="3200" kern="1200" baseline="0">
                <a:solidFill>
                  <a:schemeClr val="tx2"/>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2"/>
              </a:buClr>
              <a:buSzPct val="100000"/>
              <a:buFont typeface="+mj-lt"/>
              <a:buAutoNum type="arabicPeriod"/>
              <a:tabLst/>
              <a:defRPr sz="3200" kern="1200" baseline="0">
                <a:solidFill>
                  <a:schemeClr val="tx2"/>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Clr>
                <a:schemeClr val="tx2"/>
              </a:buClr>
              <a:buSzPct val="100000"/>
              <a:buFont typeface="+mj-lt"/>
              <a:buAutoNum type="alphaLcPeriod"/>
              <a:defRPr sz="3200" kern="1200" baseline="0">
                <a:solidFill>
                  <a:schemeClr val="tx2"/>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Clr>
                <a:schemeClr val="tx2"/>
              </a:buClr>
              <a:buSzPct val="100000"/>
              <a:buFont typeface="+mj-lt"/>
              <a:buNone/>
              <a:defRPr sz="3200" kern="1200" baseline="0">
                <a:solidFill>
                  <a:schemeClr val="tx2"/>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3200" b="1" kern="1200" baseline="0">
                <a:solidFill>
                  <a:schemeClr val="tx2"/>
                </a:solidFill>
                <a:latin typeface="Georgia" pitchFamily="18" charset="0"/>
                <a:ea typeface="+mn-ea"/>
                <a:cs typeface="+mn-cs"/>
              </a:defRPr>
            </a:lvl9pPr>
          </a:lstStyle>
          <a:p>
            <a:pPr marL="109538" marR="0" lvl="0" indent="0" algn="l" defTabSz="914400" rtl="0" eaLnBrk="0" fontAlgn="auto" latinLnBrk="0" hangingPunct="0">
              <a:lnSpc>
                <a:spcPct val="95000"/>
              </a:lnSpc>
              <a:spcBef>
                <a:spcPts val="0"/>
              </a:spcBef>
              <a:spcAft>
                <a:spcPts val="900"/>
              </a:spcAft>
              <a:buClrTx/>
              <a:buSzTx/>
              <a:buFontTx/>
              <a:buNone/>
              <a:tabLst/>
              <a:defRPr/>
            </a:pPr>
            <a:r>
              <a:rPr kumimoji="0" lang="en-GB" sz="1000" b="0" i="1" u="none" strike="noStrike" kern="1200" cap="none" spc="0" normalizeH="0" baseline="0" noProof="0" dirty="0" smtClean="0">
                <a:ln>
                  <a:noFill/>
                </a:ln>
                <a:solidFill>
                  <a:srgbClr val="000000"/>
                </a:solidFill>
                <a:effectLst/>
                <a:uLnTx/>
                <a:uFillTx/>
                <a:latin typeface="Georgia"/>
                <a:ea typeface="+mn-ea"/>
                <a:cs typeface="+mn-cs"/>
              </a:rPr>
              <a:t>Indian ports today are </a:t>
            </a:r>
            <a:r>
              <a:rPr lang="en-GB" sz="1000" i="1" dirty="0" smtClean="0">
                <a:solidFill>
                  <a:srgbClr val="000000"/>
                </a:solidFill>
                <a:latin typeface="Georgia"/>
              </a:rPr>
              <a:t>facing issues in raising </a:t>
            </a:r>
            <a:r>
              <a:rPr kumimoji="0" lang="en-GB" sz="1000" b="0" i="1" u="none" strike="noStrike" kern="1200" cap="none" spc="0" normalizeH="0" baseline="0" noProof="0" dirty="0" smtClean="0">
                <a:ln>
                  <a:noFill/>
                </a:ln>
                <a:solidFill>
                  <a:srgbClr val="000000"/>
                </a:solidFill>
                <a:effectLst/>
                <a:uLnTx/>
                <a:uFillTx/>
                <a:latin typeface="Georgia"/>
                <a:ea typeface="+mn-ea"/>
                <a:cs typeface="+mn-cs"/>
              </a:rPr>
              <a:t>capacity utilization. As against world average of 70-75%, Indian Major ports are operating at ~</a:t>
            </a:r>
            <a:r>
              <a:rPr lang="en-GB" sz="1000" i="1" dirty="0" smtClean="0">
                <a:solidFill>
                  <a:srgbClr val="000000"/>
                </a:solidFill>
                <a:latin typeface="Georgia"/>
              </a:rPr>
              <a:t>63</a:t>
            </a:r>
            <a:r>
              <a:rPr kumimoji="0" lang="en-GB" sz="1000" b="0" i="1" u="none" strike="noStrike" kern="1200" cap="none" spc="0" normalizeH="0" baseline="0" noProof="0" dirty="0" smtClean="0">
                <a:ln>
                  <a:noFill/>
                </a:ln>
                <a:solidFill>
                  <a:srgbClr val="000000"/>
                </a:solidFill>
                <a:effectLst/>
                <a:uLnTx/>
                <a:uFillTx/>
                <a:latin typeface="Georgia"/>
                <a:ea typeface="+mn-ea"/>
                <a:cs typeface="+mn-cs"/>
              </a:rPr>
              <a:t>% capacity utilization. The turnaround time stands at 4.5 days as against 1 day at Singapore port. Recognizing this and a near term expected increase in traffic by 2020, the government has embarked upon an ambitious plan of </a:t>
            </a:r>
            <a:r>
              <a:rPr lang="en-GB" sz="1000" i="1" dirty="0" smtClean="0">
                <a:solidFill>
                  <a:srgbClr val="000000"/>
                </a:solidFill>
                <a:latin typeface="Georgia"/>
              </a:rPr>
              <a:t>increasing</a:t>
            </a:r>
            <a:r>
              <a:rPr kumimoji="0" lang="en-GB" sz="1000" b="0" i="1" u="none" strike="noStrike" kern="1200" cap="none" spc="0" normalizeH="0" baseline="0" noProof="0" dirty="0" smtClean="0">
                <a:ln>
                  <a:noFill/>
                </a:ln>
                <a:solidFill>
                  <a:srgbClr val="000000"/>
                </a:solidFill>
                <a:effectLst/>
                <a:uLnTx/>
                <a:uFillTx/>
                <a:latin typeface="Georgia"/>
                <a:ea typeface="+mn-ea"/>
                <a:cs typeface="+mn-cs"/>
              </a:rPr>
              <a:t> the capacity to 2,400 MMT in next five years. </a:t>
            </a:r>
          </a:p>
        </p:txBody>
      </p:sp>
      <p:sp>
        <p:nvSpPr>
          <p:cNvPr id="100" name="Content Placeholder 4"/>
          <p:cNvSpPr txBox="1">
            <a:spLocks/>
          </p:cNvSpPr>
          <p:nvPr/>
        </p:nvSpPr>
        <p:spPr>
          <a:xfrm>
            <a:off x="3065502" y="6113690"/>
            <a:ext cx="4079748" cy="274320"/>
          </a:xfrm>
          <a:prstGeom prst="rect">
            <a:avLst/>
          </a:prstGeom>
          <a:solidFill>
            <a:schemeClr val="accent4"/>
          </a:solidFill>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marR="0" lvl="0" indent="0" algn="ctr" defTabSz="914400" rtl="0" eaLnBrk="0" fontAlgn="auto" latinLnBrk="0" hangingPunct="0">
              <a:lnSpc>
                <a:spcPct val="95000"/>
              </a:lnSpc>
              <a:spcBef>
                <a:spcPts val="0"/>
              </a:spcBef>
              <a:spcAft>
                <a:spcPts val="900"/>
              </a:spcAft>
              <a:buClrTx/>
              <a:buSzTx/>
              <a:buFontTx/>
              <a:buNone/>
              <a:tabLst/>
              <a:defRPr/>
            </a:pPr>
            <a:r>
              <a:rPr kumimoji="0" lang="en-GB" sz="1200" b="1" i="1" u="none" strike="noStrike" kern="1200" cap="none" spc="0" normalizeH="0" baseline="0" noProof="0" dirty="0" smtClean="0">
                <a:ln>
                  <a:noFill/>
                </a:ln>
                <a:solidFill>
                  <a:srgbClr val="FFFFFF"/>
                </a:solidFill>
                <a:effectLst/>
                <a:uLnTx/>
                <a:uFillTx/>
                <a:latin typeface="Georgia"/>
                <a:ea typeface="+mn-ea"/>
                <a:cs typeface="+mn-cs"/>
              </a:rPr>
              <a:t>Investment Opportunity in Ports</a:t>
            </a:r>
          </a:p>
        </p:txBody>
      </p:sp>
      <p:sp>
        <p:nvSpPr>
          <p:cNvPr id="101" name="TextBox 100"/>
          <p:cNvSpPr txBox="1"/>
          <p:nvPr/>
        </p:nvSpPr>
        <p:spPr>
          <a:xfrm>
            <a:off x="5184367" y="1516163"/>
            <a:ext cx="4689604" cy="184666"/>
          </a:xfrm>
          <a:prstGeom prst="rect">
            <a:avLst/>
          </a:prstGeom>
          <a:noFill/>
        </p:spPr>
        <p:txBody>
          <a:bodyPr wrap="square" lIns="0" tIns="0" rIns="0" bIns="0" rtlCol="0">
            <a:spAutoFit/>
          </a:bodyPr>
          <a:lstStyle/>
          <a:p>
            <a:pPr indent="-274320" algn="ctr"/>
            <a:r>
              <a:rPr lang="en-GB" sz="1200" b="1" dirty="0" smtClean="0">
                <a:latin typeface="Georgia" pitchFamily="18" charset="0"/>
                <a:cs typeface="Arial" pitchFamily="34" charset="0"/>
              </a:rPr>
              <a:t>Traffic Growth in Major &amp; Non Major ports (MMT)</a:t>
            </a:r>
          </a:p>
        </p:txBody>
      </p:sp>
      <p:graphicFrame>
        <p:nvGraphicFramePr>
          <p:cNvPr id="102" name="Chart 101"/>
          <p:cNvGraphicFramePr/>
          <p:nvPr>
            <p:extLst/>
          </p:nvPr>
        </p:nvGraphicFramePr>
        <p:xfrm>
          <a:off x="5337305" y="1643943"/>
          <a:ext cx="4536665" cy="22633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3" name="Chart 102"/>
          <p:cNvGraphicFramePr/>
          <p:nvPr>
            <p:extLst/>
          </p:nvPr>
        </p:nvGraphicFramePr>
        <p:xfrm>
          <a:off x="5562600" y="3850305"/>
          <a:ext cx="4114800" cy="2051963"/>
        </p:xfrm>
        <a:graphic>
          <a:graphicData uri="http://schemas.openxmlformats.org/drawingml/2006/chart">
            <c:chart xmlns:c="http://schemas.openxmlformats.org/drawingml/2006/chart" xmlns:r="http://schemas.openxmlformats.org/officeDocument/2006/relationships" r:id="rId7"/>
          </a:graphicData>
        </a:graphic>
      </p:graphicFrame>
      <p:sp>
        <p:nvSpPr>
          <p:cNvPr id="104" name="TextBox 103"/>
          <p:cNvSpPr txBox="1"/>
          <p:nvPr/>
        </p:nvSpPr>
        <p:spPr>
          <a:xfrm>
            <a:off x="7467600" y="5895055"/>
            <a:ext cx="2483772" cy="276999"/>
          </a:xfrm>
          <a:prstGeom prst="rect">
            <a:avLst/>
          </a:prstGeom>
          <a:noFill/>
        </p:spPr>
        <p:txBody>
          <a:bodyPr wrap="square" lIns="0" tIns="0" rIns="0" bIns="0" rtlCol="0">
            <a:spAutoFit/>
          </a:bodyPr>
          <a:lstStyle/>
          <a:p>
            <a:pPr indent="-274320"/>
            <a:r>
              <a:rPr lang="en-GB" sz="900" i="1" dirty="0" smtClean="0">
                <a:latin typeface="Georgia" pitchFamily="18" charset="0"/>
                <a:cs typeface="Arial" pitchFamily="34" charset="0"/>
              </a:rPr>
              <a:t>Source: Industry; Ministry of Shipping (WS) and ICRA's Analysis</a:t>
            </a:r>
          </a:p>
        </p:txBody>
      </p:sp>
      <p:cxnSp>
        <p:nvCxnSpPr>
          <p:cNvPr id="105" name="Straight Arrow Connector 104"/>
          <p:cNvCxnSpPr/>
          <p:nvPr/>
        </p:nvCxnSpPr>
        <p:spPr>
          <a:xfrm flipV="1">
            <a:off x="5867400" y="1898904"/>
            <a:ext cx="3349752" cy="500464"/>
          </a:xfrm>
          <a:prstGeom prst="straightConnector1">
            <a:avLst/>
          </a:prstGeom>
          <a:ln w="12700">
            <a:solidFill>
              <a:srgbClr val="DC6900"/>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rot="21086369">
            <a:off x="6972300" y="2067070"/>
            <a:ext cx="990600" cy="153888"/>
          </a:xfrm>
          <a:prstGeom prst="rect">
            <a:avLst/>
          </a:prstGeom>
          <a:solidFill>
            <a:schemeClr val="bg1"/>
          </a:solidFill>
          <a:ln>
            <a:noFill/>
          </a:ln>
        </p:spPr>
        <p:txBody>
          <a:bodyPr wrap="square" lIns="0" tIns="0" rIns="0" bIns="0" rtlCol="0">
            <a:spAutoFit/>
          </a:bodyPr>
          <a:lstStyle/>
          <a:p>
            <a:pPr algn="ctr"/>
            <a:r>
              <a:rPr lang="en-GB" sz="1000" b="1" i="1" noProof="0" dirty="0" smtClean="0">
                <a:solidFill>
                  <a:schemeClr val="tx1"/>
                </a:solidFill>
                <a:latin typeface="Georgia" pitchFamily="18" charset="0"/>
                <a:cs typeface="Arial" pitchFamily="34" charset="0"/>
              </a:rPr>
              <a:t>CAGR 12.1%</a:t>
            </a:r>
          </a:p>
        </p:txBody>
      </p:sp>
    </p:spTree>
    <p:custDataLst>
      <p:tags r:id="rId1"/>
    </p:custDataLst>
    <p:extLst>
      <p:ext uri="{BB962C8B-B14F-4D97-AF65-F5344CB8AC3E}">
        <p14:creationId xmlns:p14="http://schemas.microsoft.com/office/powerpoint/2010/main" val="1708700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a:xfrm>
            <a:off x="530352" y="1069848"/>
            <a:ext cx="8997696" cy="530352"/>
          </a:xfrm>
        </p:spPr>
        <p:txBody>
          <a:bodyPr/>
          <a:lstStyle/>
          <a:p>
            <a:r>
              <a:rPr lang="en-GB" sz="2000" dirty="0" smtClean="0"/>
              <a:t>Typical Project Financing Structure for Port </a:t>
            </a:r>
            <a:endParaRPr lang="en-GB" sz="2000" dirty="0"/>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5</a:t>
            </a:r>
            <a:endParaRPr lang="en-GB" sz="1100" noProof="1" smtClean="0"/>
          </a:p>
        </p:txBody>
      </p:sp>
      <p:grpSp>
        <p:nvGrpSpPr>
          <p:cNvPr id="78" name="Group 77"/>
          <p:cNvGrpSpPr/>
          <p:nvPr/>
        </p:nvGrpSpPr>
        <p:grpSpPr>
          <a:xfrm>
            <a:off x="588517" y="2928838"/>
            <a:ext cx="8834630" cy="2748026"/>
            <a:chOff x="563879" y="1828800"/>
            <a:chExt cx="8834630" cy="2748026"/>
          </a:xfrm>
        </p:grpSpPr>
        <p:sp>
          <p:nvSpPr>
            <p:cNvPr id="56" name="Rectangle 55"/>
            <p:cNvSpPr/>
            <p:nvPr/>
          </p:nvSpPr>
          <p:spPr>
            <a:xfrm>
              <a:off x="3810000" y="3005328"/>
              <a:ext cx="2438399" cy="499872"/>
            </a:xfrm>
            <a:prstGeom prst="rect">
              <a:avLst/>
            </a:prstGeom>
            <a:noFill/>
            <a:ln w="3175">
              <a:solidFill>
                <a:schemeClr val="accent4">
                  <a:lumMod val="75000"/>
                </a:schemeClr>
              </a:solidFill>
              <a:prstDash val="sysDash"/>
            </a:ln>
          </p:spPr>
          <p:txBody>
            <a:bodyPr vert="horz" wrap="square" lIns="91440" tIns="45720" rIns="91440" bIns="45720" rtlCol="0" anchor="ctr">
              <a:noAutofit/>
            </a:bodyPr>
            <a:lstStyle/>
            <a:p>
              <a:pPr algn="ctr"/>
              <a:r>
                <a:rPr lang="en-GB" sz="1200" b="1" i="1" dirty="0" smtClean="0">
                  <a:solidFill>
                    <a:schemeClr val="accent4">
                      <a:lumMod val="75000"/>
                    </a:schemeClr>
                  </a:solidFill>
                  <a:latin typeface="+mj-lt"/>
                </a:rPr>
                <a:t>Special Purpose Vehicle (“SPV”) as Concessionaire</a:t>
              </a:r>
            </a:p>
          </p:txBody>
        </p:sp>
        <p:sp>
          <p:nvSpPr>
            <p:cNvPr id="57" name="Rectangle 56"/>
            <p:cNvSpPr/>
            <p:nvPr/>
          </p:nvSpPr>
          <p:spPr>
            <a:xfrm>
              <a:off x="3810000" y="1828800"/>
              <a:ext cx="2438399" cy="467614"/>
            </a:xfrm>
            <a:prstGeom prst="rect">
              <a:avLst/>
            </a:prstGeom>
            <a:solidFill>
              <a:schemeClr val="accent4"/>
            </a:solidFill>
            <a:ln w="6350">
              <a:solidFill>
                <a:schemeClr val="accent4"/>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GB" sz="1200" b="1" i="1" dirty="0" err="1" smtClean="0">
                  <a:solidFill>
                    <a:schemeClr val="bg2"/>
                  </a:solidFill>
                  <a:latin typeface="+mj-lt"/>
                </a:rPr>
                <a:t>Concessioning</a:t>
              </a:r>
              <a:r>
                <a:rPr lang="en-GB" sz="1200" b="1" i="1" dirty="0" smtClean="0">
                  <a:solidFill>
                    <a:schemeClr val="bg2"/>
                  </a:solidFill>
                  <a:latin typeface="+mj-lt"/>
                </a:rPr>
                <a:t> Authority</a:t>
              </a:r>
            </a:p>
          </p:txBody>
        </p:sp>
        <p:sp>
          <p:nvSpPr>
            <p:cNvPr id="58" name="Rectangle 57"/>
            <p:cNvSpPr/>
            <p:nvPr/>
          </p:nvSpPr>
          <p:spPr>
            <a:xfrm>
              <a:off x="563879" y="3021457"/>
              <a:ext cx="2438399" cy="467614"/>
            </a:xfrm>
            <a:prstGeom prst="rect">
              <a:avLst/>
            </a:prstGeom>
            <a:solidFill>
              <a:schemeClr val="accent4"/>
            </a:solidFill>
            <a:ln w="6350">
              <a:solidFill>
                <a:schemeClr val="accent4"/>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GB" sz="1200" b="1" i="1" dirty="0" smtClean="0">
                  <a:solidFill>
                    <a:schemeClr val="bg2"/>
                  </a:solidFill>
                  <a:latin typeface="+mj-lt"/>
                </a:rPr>
                <a:t>Banks / FI s Lenders</a:t>
              </a:r>
            </a:p>
          </p:txBody>
        </p:sp>
        <p:sp>
          <p:nvSpPr>
            <p:cNvPr id="59" name="Rectangle 58"/>
            <p:cNvSpPr/>
            <p:nvPr/>
          </p:nvSpPr>
          <p:spPr>
            <a:xfrm>
              <a:off x="6960109" y="3021457"/>
              <a:ext cx="2438399" cy="467614"/>
            </a:xfrm>
            <a:prstGeom prst="rect">
              <a:avLst/>
            </a:prstGeom>
            <a:solidFill>
              <a:schemeClr val="accent4"/>
            </a:solidFill>
            <a:ln w="6350">
              <a:solidFill>
                <a:schemeClr val="accent4"/>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GB" sz="1200" b="1" i="1" dirty="0" smtClean="0">
                  <a:solidFill>
                    <a:schemeClr val="bg2"/>
                  </a:solidFill>
                  <a:latin typeface="+mj-lt"/>
                </a:rPr>
                <a:t>Sponsor Company</a:t>
              </a:r>
            </a:p>
          </p:txBody>
        </p:sp>
        <p:sp>
          <p:nvSpPr>
            <p:cNvPr id="60" name="Rectangle 59"/>
            <p:cNvSpPr/>
            <p:nvPr/>
          </p:nvSpPr>
          <p:spPr>
            <a:xfrm>
              <a:off x="2027530" y="4198874"/>
              <a:ext cx="2438400" cy="377952"/>
            </a:xfrm>
            <a:prstGeom prst="rect">
              <a:avLst/>
            </a:prstGeom>
            <a:solidFill>
              <a:srgbClr val="FFC000"/>
            </a:solidFill>
            <a:ln w="6350">
              <a:solidFill>
                <a:srgbClr val="FFC000"/>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GB" sz="1200" b="1" i="1" dirty="0" smtClean="0">
                  <a:solidFill>
                    <a:schemeClr val="accent3"/>
                  </a:solidFill>
                  <a:latin typeface="+mj-lt"/>
                </a:rPr>
                <a:t>Sub Contractor - I</a:t>
              </a:r>
            </a:p>
          </p:txBody>
        </p:sp>
        <p:sp>
          <p:nvSpPr>
            <p:cNvPr id="61" name="Rectangle 60"/>
            <p:cNvSpPr/>
            <p:nvPr/>
          </p:nvSpPr>
          <p:spPr>
            <a:xfrm>
              <a:off x="5702808" y="4198874"/>
              <a:ext cx="2438400" cy="377952"/>
            </a:xfrm>
            <a:prstGeom prst="rect">
              <a:avLst/>
            </a:prstGeom>
            <a:solidFill>
              <a:srgbClr val="FFC000"/>
            </a:solidFill>
            <a:ln w="6350">
              <a:solidFill>
                <a:srgbClr val="FFC000"/>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GB" sz="1200" b="1" i="1" dirty="0" smtClean="0">
                  <a:solidFill>
                    <a:schemeClr val="accent3"/>
                  </a:solidFill>
                  <a:latin typeface="+mj-lt"/>
                </a:rPr>
                <a:t>Sub Contractor - II</a:t>
              </a:r>
            </a:p>
          </p:txBody>
        </p:sp>
        <p:cxnSp>
          <p:nvCxnSpPr>
            <p:cNvPr id="63" name="Elbow Connector 62"/>
            <p:cNvCxnSpPr>
              <a:stCxn id="60" idx="0"/>
              <a:endCxn id="61" idx="0"/>
            </p:cNvCxnSpPr>
            <p:nvPr/>
          </p:nvCxnSpPr>
          <p:spPr>
            <a:xfrm rot="5400000" flipH="1" flipV="1">
              <a:off x="5084369" y="2361235"/>
              <a:ext cx="12700" cy="3675278"/>
            </a:xfrm>
            <a:prstGeom prst="bentConnector3">
              <a:avLst>
                <a:gd name="adj1" fmla="val 2760000"/>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66" name="Straight Connector 65"/>
            <p:cNvCxnSpPr>
              <a:stCxn id="56" idx="2"/>
            </p:cNvCxnSpPr>
            <p:nvPr/>
          </p:nvCxnSpPr>
          <p:spPr>
            <a:xfrm flipH="1">
              <a:off x="5029199" y="3505200"/>
              <a:ext cx="1" cy="340487"/>
            </a:xfrm>
            <a:prstGeom prst="line">
              <a:avLst/>
            </a:prstGeom>
            <a:ln w="12700">
              <a:solidFill>
                <a:srgbClr val="DC6900"/>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6960109" y="2432050"/>
              <a:ext cx="2438400" cy="377952"/>
            </a:xfrm>
            <a:prstGeom prst="rect">
              <a:avLst/>
            </a:prstGeom>
            <a:solidFill>
              <a:schemeClr val="accent5"/>
            </a:solidFill>
            <a:ln w="6350">
              <a:solidFill>
                <a:schemeClr val="accent5"/>
              </a:solidFill>
            </a:ln>
            <a:effectLst>
              <a:outerShdw blurRad="50800" dist="38100" dir="2700000" algn="tl" rotWithShape="0">
                <a:prstClr val="black">
                  <a:alpha val="40000"/>
                </a:prstClr>
              </a:outerShdw>
            </a:effectLst>
          </p:spPr>
          <p:txBody>
            <a:bodyPr vert="horz" wrap="square" lIns="91440" tIns="45720" rIns="91440" bIns="45720" rtlCol="0" anchor="ctr">
              <a:noAutofit/>
            </a:bodyPr>
            <a:lstStyle/>
            <a:p>
              <a:pPr algn="ctr"/>
              <a:r>
                <a:rPr lang="en-GB" sz="1200" b="1" i="1" dirty="0" smtClean="0">
                  <a:solidFill>
                    <a:schemeClr val="bg1"/>
                  </a:solidFill>
                  <a:latin typeface="+mj-lt"/>
                </a:rPr>
                <a:t>Independent Engineer</a:t>
              </a:r>
            </a:p>
          </p:txBody>
        </p:sp>
        <p:cxnSp>
          <p:nvCxnSpPr>
            <p:cNvPr id="69" name="Straight Arrow Connector 68"/>
            <p:cNvCxnSpPr>
              <a:stCxn id="58" idx="3"/>
              <a:endCxn id="56" idx="1"/>
            </p:cNvCxnSpPr>
            <p:nvPr/>
          </p:nvCxnSpPr>
          <p:spPr>
            <a:xfrm>
              <a:off x="3002278" y="3255264"/>
              <a:ext cx="807722"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9" idx="1"/>
              <a:endCxn id="56" idx="3"/>
            </p:cNvCxnSpPr>
            <p:nvPr/>
          </p:nvCxnSpPr>
          <p:spPr>
            <a:xfrm flipH="1">
              <a:off x="6248399" y="3255264"/>
              <a:ext cx="711710"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7" idx="2"/>
              <a:endCxn id="56" idx="0"/>
            </p:cNvCxnSpPr>
            <p:nvPr/>
          </p:nvCxnSpPr>
          <p:spPr>
            <a:xfrm>
              <a:off x="5029200" y="2296414"/>
              <a:ext cx="0" cy="708914"/>
            </a:xfrm>
            <a:prstGeom prst="straightConnector1">
              <a:avLst/>
            </a:prstGeom>
            <a:ln w="1270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7" idx="1"/>
            </p:cNvCxnSpPr>
            <p:nvPr/>
          </p:nvCxnSpPr>
          <p:spPr>
            <a:xfrm flipH="1">
              <a:off x="5029200" y="2621026"/>
              <a:ext cx="1930909" cy="0"/>
            </a:xfrm>
            <a:prstGeom prst="straightConnector1">
              <a:avLst/>
            </a:prstGeom>
            <a:ln w="12700">
              <a:solidFill>
                <a:srgbClr val="DC6900"/>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588518" y="1737359"/>
            <a:ext cx="8834630" cy="577851"/>
          </a:xfrm>
          <a:prstGeom prst="rect">
            <a:avLst/>
          </a:prstGeom>
          <a:noFill/>
          <a:ln w="3175">
            <a:solidFill>
              <a:schemeClr val="accent3"/>
            </a:solidFill>
            <a:prstDash val="lgDash"/>
          </a:ln>
        </p:spPr>
        <p:txBody>
          <a:bodyPr vert="horz" wrap="square" lIns="91440" tIns="45720" rIns="91440" bIns="45720" rtlCol="0" anchor="ctr">
            <a:noAutofit/>
          </a:bodyPr>
          <a:lstStyle/>
          <a:p>
            <a:pPr algn="ctr"/>
            <a:r>
              <a:rPr lang="en-US" sz="1200" i="1" dirty="0">
                <a:latin typeface="+mj-lt"/>
              </a:rPr>
              <a:t>Generally the Sponsors form a </a:t>
            </a:r>
            <a:r>
              <a:rPr lang="en-US" sz="1200" i="1" dirty="0" smtClean="0">
                <a:latin typeface="+mj-lt"/>
              </a:rPr>
              <a:t>Special Purpose </a:t>
            </a:r>
            <a:r>
              <a:rPr lang="en-US" sz="1200" i="1" dirty="0">
                <a:latin typeface="+mj-lt"/>
              </a:rPr>
              <a:t>Vehicle ('SPV') </a:t>
            </a:r>
            <a:r>
              <a:rPr lang="en-US" sz="1200" i="1" dirty="0" smtClean="0">
                <a:latin typeface="+mj-lt"/>
              </a:rPr>
              <a:t>towards development </a:t>
            </a:r>
            <a:r>
              <a:rPr lang="en-US" sz="1200" i="1" dirty="0">
                <a:latin typeface="+mj-lt"/>
              </a:rPr>
              <a:t>of a Berth/Terminal </a:t>
            </a:r>
            <a:r>
              <a:rPr lang="en-US" sz="1200" i="1" dirty="0" smtClean="0">
                <a:latin typeface="+mj-lt"/>
              </a:rPr>
              <a:t>at Major </a:t>
            </a:r>
            <a:r>
              <a:rPr lang="en-US" sz="1200" i="1" dirty="0">
                <a:latin typeface="+mj-lt"/>
              </a:rPr>
              <a:t>Port or </a:t>
            </a:r>
            <a:r>
              <a:rPr lang="en-US" sz="1200" i="1" dirty="0" smtClean="0">
                <a:latin typeface="+mj-lt"/>
              </a:rPr>
              <a:t>development of </a:t>
            </a:r>
            <a:r>
              <a:rPr lang="en-US" sz="1200" i="1" dirty="0">
                <a:latin typeface="+mj-lt"/>
              </a:rPr>
              <a:t>Private Port</a:t>
            </a:r>
            <a:endParaRPr lang="en-GB" sz="1200" i="1" dirty="0" smtClean="0">
              <a:latin typeface="+mj-lt"/>
            </a:endParaRPr>
          </a:p>
        </p:txBody>
      </p:sp>
    </p:spTree>
    <p:custDataLst>
      <p:tags r:id="rId1"/>
    </p:custDataLst>
    <p:extLst>
      <p:ext uri="{BB962C8B-B14F-4D97-AF65-F5344CB8AC3E}">
        <p14:creationId xmlns:p14="http://schemas.microsoft.com/office/powerpoint/2010/main" val="2112296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a:xfrm>
            <a:off x="530352" y="1069848"/>
            <a:ext cx="9223248" cy="530352"/>
          </a:xfrm>
        </p:spPr>
        <p:txBody>
          <a:bodyPr/>
          <a:lstStyle/>
          <a:p>
            <a:r>
              <a:rPr lang="en-GB" sz="1950" dirty="0"/>
              <a:t>Comparative infrastructure asset </a:t>
            </a:r>
            <a:r>
              <a:rPr lang="en-GB" sz="1950" dirty="0" smtClean="0"/>
              <a:t>economics </a:t>
            </a:r>
            <a:r>
              <a:rPr lang="en-GB" sz="1950" dirty="0"/>
              <a:t>– A project planning view</a:t>
            </a:r>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6</a:t>
            </a:r>
            <a:endParaRPr lang="en-GB" sz="1100" noProof="1" smtClean="0"/>
          </a:p>
        </p:txBody>
      </p:sp>
      <p:sp>
        <p:nvSpPr>
          <p:cNvPr id="118" name="Rectangle 38"/>
          <p:cNvSpPr>
            <a:spLocks noChangeArrowheads="1"/>
          </p:cNvSpPr>
          <p:nvPr/>
        </p:nvSpPr>
        <p:spPr bwMode="auto">
          <a:xfrm>
            <a:off x="4176870" y="1828809"/>
            <a:ext cx="1765788" cy="3686623"/>
          </a:xfrm>
          <a:prstGeom prst="rect">
            <a:avLst/>
          </a:prstGeom>
          <a:noFill/>
          <a:ln w="19050">
            <a:solidFill>
              <a:srgbClr val="FF0000"/>
            </a:solidFill>
            <a:prstDash val="dash"/>
            <a:miter lim="800000"/>
            <a:headEnd/>
            <a:tailEnd/>
          </a:ln>
        </p:spPr>
        <p:txBody>
          <a:bodyPr wrap="none" anchor="ctr"/>
          <a:lstStyle/>
          <a:p>
            <a:pPr algn="ctr" defTabSz="914400"/>
            <a:endParaRPr lang="en-GB" sz="900" dirty="0">
              <a:solidFill>
                <a:prstClr val="white"/>
              </a:solidFill>
              <a:latin typeface="Georgia"/>
              <a:ea typeface="ＭＳ Ｐゴシック" pitchFamily="34" charset="-128"/>
            </a:endParaRPr>
          </a:p>
        </p:txBody>
      </p:sp>
      <p:sp>
        <p:nvSpPr>
          <p:cNvPr id="119" name="Rectangle 37"/>
          <p:cNvSpPr>
            <a:spLocks noChangeArrowheads="1"/>
          </p:cNvSpPr>
          <p:nvPr/>
        </p:nvSpPr>
        <p:spPr bwMode="auto">
          <a:xfrm>
            <a:off x="6000961" y="1828809"/>
            <a:ext cx="1778529" cy="3686623"/>
          </a:xfrm>
          <a:prstGeom prst="rect">
            <a:avLst/>
          </a:prstGeom>
          <a:noFill/>
          <a:ln w="19050">
            <a:solidFill>
              <a:srgbClr val="FF0000"/>
            </a:solidFill>
            <a:prstDash val="dash"/>
            <a:miter lim="800000"/>
            <a:headEnd/>
            <a:tailEnd/>
          </a:ln>
        </p:spPr>
        <p:txBody>
          <a:bodyPr wrap="none" anchor="ctr"/>
          <a:lstStyle/>
          <a:p>
            <a:pPr algn="ctr" defTabSz="914400"/>
            <a:endParaRPr lang="en-GB" sz="900" dirty="0">
              <a:solidFill>
                <a:prstClr val="white"/>
              </a:solidFill>
              <a:latin typeface="Georgia"/>
              <a:ea typeface="ＭＳ Ｐゴシック" pitchFamily="34" charset="-128"/>
            </a:endParaRPr>
          </a:p>
        </p:txBody>
      </p:sp>
      <p:sp>
        <p:nvSpPr>
          <p:cNvPr id="120" name="Rectangle 38"/>
          <p:cNvSpPr>
            <a:spLocks noChangeArrowheads="1"/>
          </p:cNvSpPr>
          <p:nvPr/>
        </p:nvSpPr>
        <p:spPr bwMode="auto">
          <a:xfrm>
            <a:off x="7827691" y="1828809"/>
            <a:ext cx="1773509" cy="3686623"/>
          </a:xfrm>
          <a:prstGeom prst="rect">
            <a:avLst/>
          </a:prstGeom>
          <a:noFill/>
          <a:ln w="19050">
            <a:solidFill>
              <a:srgbClr val="FF0000"/>
            </a:solidFill>
            <a:prstDash val="dash"/>
            <a:miter lim="800000"/>
            <a:headEnd/>
            <a:tailEnd/>
          </a:ln>
        </p:spPr>
        <p:txBody>
          <a:bodyPr wrap="none" anchor="ctr"/>
          <a:lstStyle/>
          <a:p>
            <a:pPr algn="ctr" defTabSz="914400"/>
            <a:endParaRPr lang="en-GB" sz="900" dirty="0">
              <a:solidFill>
                <a:prstClr val="white"/>
              </a:solidFill>
              <a:latin typeface="Georgia"/>
              <a:ea typeface="ＭＳ Ｐゴシック" pitchFamily="34" charset="-128"/>
            </a:endParaRPr>
          </a:p>
        </p:txBody>
      </p:sp>
      <p:sp>
        <p:nvSpPr>
          <p:cNvPr id="121" name="Rectangle 37"/>
          <p:cNvSpPr>
            <a:spLocks noChangeArrowheads="1"/>
          </p:cNvSpPr>
          <p:nvPr/>
        </p:nvSpPr>
        <p:spPr bwMode="auto">
          <a:xfrm>
            <a:off x="2300240" y="1828805"/>
            <a:ext cx="1791534" cy="3686623"/>
          </a:xfrm>
          <a:prstGeom prst="rect">
            <a:avLst/>
          </a:prstGeom>
          <a:noFill/>
          <a:ln w="19050">
            <a:solidFill>
              <a:srgbClr val="FF0000"/>
            </a:solidFill>
            <a:prstDash val="dash"/>
            <a:miter lim="800000"/>
            <a:headEnd/>
            <a:tailEnd/>
          </a:ln>
        </p:spPr>
        <p:txBody>
          <a:bodyPr wrap="none" anchor="ctr"/>
          <a:lstStyle/>
          <a:p>
            <a:pPr algn="ctr" defTabSz="914400"/>
            <a:endParaRPr lang="en-GB" sz="900" dirty="0">
              <a:solidFill>
                <a:prstClr val="black"/>
              </a:solidFill>
              <a:latin typeface="Georgia"/>
              <a:ea typeface="ＭＳ Ｐゴシック" pitchFamily="34" charset="-128"/>
            </a:endParaRPr>
          </a:p>
        </p:txBody>
      </p:sp>
      <p:sp>
        <p:nvSpPr>
          <p:cNvPr id="122" name="Text Box 21"/>
          <p:cNvSpPr txBox="1">
            <a:spLocks noChangeArrowheads="1"/>
          </p:cNvSpPr>
          <p:nvPr/>
        </p:nvSpPr>
        <p:spPr bwMode="auto">
          <a:xfrm>
            <a:off x="2330589" y="1524000"/>
            <a:ext cx="1709476" cy="274638"/>
          </a:xfrm>
          <a:prstGeom prst="rect">
            <a:avLst/>
          </a:prstGeom>
          <a:solidFill>
            <a:srgbClr val="A32020"/>
          </a:solidFill>
          <a:ln w="9525">
            <a:noFill/>
            <a:miter lim="800000"/>
            <a:headEnd/>
            <a:tailEnd/>
          </a:ln>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smtClean="0">
                <a:ln>
                  <a:noFill/>
                </a:ln>
                <a:solidFill>
                  <a:srgbClr val="FFFFFF"/>
                </a:solidFill>
                <a:effectLst/>
                <a:uLnTx/>
                <a:uFillTx/>
                <a:latin typeface="Georgia"/>
                <a:ea typeface="ＭＳ Ｐゴシック" pitchFamily="34" charset="-128"/>
              </a:rPr>
              <a:t>Port  </a:t>
            </a:r>
          </a:p>
        </p:txBody>
      </p:sp>
      <p:sp>
        <p:nvSpPr>
          <p:cNvPr id="123" name="Rectangle 19"/>
          <p:cNvSpPr>
            <a:spLocks noChangeArrowheads="1"/>
          </p:cNvSpPr>
          <p:nvPr/>
        </p:nvSpPr>
        <p:spPr bwMode="auto">
          <a:xfrm>
            <a:off x="2330589" y="1890726"/>
            <a:ext cx="1709476" cy="344475"/>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Font typeface="Wingdings" pitchFamily="2" charset="2"/>
              <a:buChar char="è"/>
              <a:defRPr/>
            </a:pPr>
            <a:r>
              <a:rPr lang="en-GB" sz="800" b="1" kern="0" dirty="0" smtClean="0">
                <a:solidFill>
                  <a:prstClr val="black"/>
                </a:solidFill>
                <a:latin typeface="Georgia"/>
              </a:rPr>
              <a:t>100 million tonnes  </a:t>
            </a:r>
          </a:p>
        </p:txBody>
      </p:sp>
      <p:sp>
        <p:nvSpPr>
          <p:cNvPr id="124" name="Rectangle 23"/>
          <p:cNvSpPr>
            <a:spLocks noChangeArrowheads="1"/>
          </p:cNvSpPr>
          <p:nvPr/>
        </p:nvSpPr>
        <p:spPr bwMode="auto">
          <a:xfrm>
            <a:off x="2330589" y="2266165"/>
            <a:ext cx="1709476" cy="344475"/>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Font typeface="Wingdings" pitchFamily="2" charset="2"/>
              <a:buChar char="è"/>
              <a:defRPr/>
            </a:pPr>
            <a:r>
              <a:rPr lang="en-GB" sz="800" b="1" kern="0" dirty="0" smtClean="0">
                <a:solidFill>
                  <a:prstClr val="black"/>
                </a:solidFill>
                <a:latin typeface="Georgia"/>
              </a:rPr>
              <a:t>INR 100,000 million</a:t>
            </a:r>
          </a:p>
        </p:txBody>
      </p:sp>
      <p:sp>
        <p:nvSpPr>
          <p:cNvPr id="125" name="Rectangle 25"/>
          <p:cNvSpPr>
            <a:spLocks noChangeArrowheads="1"/>
          </p:cNvSpPr>
          <p:nvPr/>
        </p:nvSpPr>
        <p:spPr bwMode="auto">
          <a:xfrm>
            <a:off x="2330589" y="3021012"/>
            <a:ext cx="1709476" cy="259216"/>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10% </a:t>
            </a:r>
          </a:p>
        </p:txBody>
      </p:sp>
      <p:sp>
        <p:nvSpPr>
          <p:cNvPr id="126" name="AutoShape 39"/>
          <p:cNvSpPr>
            <a:spLocks noChangeArrowheads="1"/>
          </p:cNvSpPr>
          <p:nvPr/>
        </p:nvSpPr>
        <p:spPr bwMode="auto">
          <a:xfrm rot="5400000">
            <a:off x="3059917" y="5361720"/>
            <a:ext cx="250825" cy="474785"/>
          </a:xfrm>
          <a:prstGeom prst="rightArrow">
            <a:avLst>
              <a:gd name="adj1" fmla="val 57537"/>
              <a:gd name="adj2" fmla="val 60139"/>
            </a:avLst>
          </a:prstGeom>
          <a:solidFill>
            <a:sysClr val="window" lastClr="FFFFFF">
              <a:lumMod val="65000"/>
            </a:sysClr>
          </a:solidFill>
          <a:ln w="9525">
            <a:noFill/>
            <a:miter lim="800000"/>
            <a:headEnd/>
            <a:tailEnd/>
          </a:ln>
        </p:spPr>
        <p:txBody>
          <a:bodyPr rot="10800000" vert="eaVert" wrap="none" anchor="ctr"/>
          <a:lstStyle/>
          <a:p>
            <a:pPr algn="ctr" defTabSz="914400">
              <a:defRPr/>
            </a:pPr>
            <a:endParaRPr lang="en-GB" sz="900" kern="0" dirty="0" smtClean="0">
              <a:solidFill>
                <a:prstClr val="black"/>
              </a:solidFill>
              <a:latin typeface="Georgia"/>
              <a:ea typeface="ＭＳ Ｐゴシック" pitchFamily="34" charset="-128"/>
            </a:endParaRPr>
          </a:p>
        </p:txBody>
      </p:sp>
      <p:sp>
        <p:nvSpPr>
          <p:cNvPr id="127" name="Rectangle 25"/>
          <p:cNvSpPr>
            <a:spLocks noChangeArrowheads="1"/>
          </p:cNvSpPr>
          <p:nvPr/>
        </p:nvSpPr>
        <p:spPr bwMode="auto">
          <a:xfrm>
            <a:off x="2356757" y="3338512"/>
            <a:ext cx="1709476" cy="259216"/>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60% </a:t>
            </a:r>
          </a:p>
        </p:txBody>
      </p:sp>
      <p:sp>
        <p:nvSpPr>
          <p:cNvPr id="128" name="Rectangle 25"/>
          <p:cNvSpPr>
            <a:spLocks noChangeArrowheads="1"/>
          </p:cNvSpPr>
          <p:nvPr/>
        </p:nvSpPr>
        <p:spPr bwMode="auto">
          <a:xfrm>
            <a:off x="2330589" y="3643312"/>
            <a:ext cx="1709476" cy="395288"/>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30% </a:t>
            </a:r>
          </a:p>
        </p:txBody>
      </p:sp>
      <p:sp>
        <p:nvSpPr>
          <p:cNvPr id="129" name="Rectangle 23"/>
          <p:cNvSpPr>
            <a:spLocks noChangeArrowheads="1"/>
          </p:cNvSpPr>
          <p:nvPr/>
        </p:nvSpPr>
        <p:spPr bwMode="auto">
          <a:xfrm>
            <a:off x="2330589" y="4178299"/>
            <a:ext cx="1709476" cy="673102"/>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INR 45,000  million</a:t>
            </a:r>
          </a:p>
          <a:p>
            <a:pPr marL="223838" indent="-223838" defTabSz="914400">
              <a:buClr>
                <a:prstClr val="black"/>
              </a:buClr>
              <a:buFont typeface="Wingdings" pitchFamily="2" charset="2"/>
              <a:buChar char="è"/>
              <a:defRPr/>
            </a:pPr>
            <a:r>
              <a:rPr lang="en-GB" sz="800" b="1" kern="0" dirty="0" smtClean="0">
                <a:solidFill>
                  <a:prstClr val="black"/>
                </a:solidFill>
                <a:latin typeface="Georgia"/>
              </a:rPr>
              <a:t>100 million tonnes of cargo @blended traffic of INR 450 per tonne</a:t>
            </a:r>
          </a:p>
        </p:txBody>
      </p:sp>
      <p:sp>
        <p:nvSpPr>
          <p:cNvPr id="130" name="Rectangle 23"/>
          <p:cNvSpPr>
            <a:spLocks noChangeArrowheads="1"/>
          </p:cNvSpPr>
          <p:nvPr/>
        </p:nvSpPr>
        <p:spPr bwMode="auto">
          <a:xfrm>
            <a:off x="2330589" y="4889500"/>
            <a:ext cx="1709476" cy="533400"/>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Operating costs @35% of revenues</a:t>
            </a:r>
          </a:p>
        </p:txBody>
      </p:sp>
      <p:sp>
        <p:nvSpPr>
          <p:cNvPr id="131" name="Rectangle 40"/>
          <p:cNvSpPr>
            <a:spLocks noChangeArrowheads="1"/>
          </p:cNvSpPr>
          <p:nvPr/>
        </p:nvSpPr>
        <p:spPr bwMode="auto">
          <a:xfrm>
            <a:off x="2351498" y="5730191"/>
            <a:ext cx="1709476" cy="306388"/>
          </a:xfrm>
          <a:prstGeom prst="ellipse">
            <a:avLst/>
          </a:prstGeom>
          <a:solidFill>
            <a:sysClr val="window" lastClr="FFFFFF">
              <a:lumMod val="95000"/>
            </a:sysClr>
          </a:solidFill>
          <a:ln w="9525" algn="ctr">
            <a:solidFill>
              <a:sysClr val="window" lastClr="FFFFFF">
                <a:lumMod val="50000"/>
              </a:sysClr>
            </a:solidFill>
            <a:round/>
            <a:headEnd/>
            <a:tailEnd/>
          </a:ln>
          <a:effectLst>
            <a:outerShdw blurRad="50800" dist="38100" dir="2700000" algn="tl" rotWithShape="0">
              <a:prstClr val="black">
                <a:alpha val="40000"/>
              </a:prstClr>
            </a:outerShdw>
          </a:effectLst>
        </p:spPr>
        <p:txBody>
          <a:bodyPr anchor="ctr"/>
          <a:lstStyle/>
          <a:p>
            <a:pPr marL="223838" indent="-223838" algn="ctr" defTabSz="914400">
              <a:buClr>
                <a:srgbClr val="EEECE1"/>
              </a:buClr>
              <a:buFont typeface="Wingdings" pitchFamily="2" charset="2"/>
              <a:buNone/>
              <a:defRPr/>
            </a:pPr>
            <a:r>
              <a:rPr lang="en-GB" sz="900" b="1" kern="0" dirty="0" smtClean="0">
                <a:solidFill>
                  <a:prstClr val="black"/>
                </a:solidFill>
                <a:latin typeface="Georgia"/>
                <a:ea typeface="ＭＳ Ｐゴシック" pitchFamily="34" charset="-128"/>
              </a:rPr>
              <a:t>22%</a:t>
            </a:r>
          </a:p>
        </p:txBody>
      </p:sp>
      <p:sp>
        <p:nvSpPr>
          <p:cNvPr id="132" name="Text Box 22"/>
          <p:cNvSpPr txBox="1">
            <a:spLocks noChangeArrowheads="1"/>
          </p:cNvSpPr>
          <p:nvPr/>
        </p:nvSpPr>
        <p:spPr bwMode="auto">
          <a:xfrm>
            <a:off x="4184197" y="1524000"/>
            <a:ext cx="1709476" cy="274638"/>
          </a:xfrm>
          <a:prstGeom prst="rect">
            <a:avLst/>
          </a:prstGeom>
          <a:solidFill>
            <a:srgbClr val="A32020"/>
          </a:solidFill>
          <a:ln w="9525">
            <a:noFill/>
            <a:miter lim="800000"/>
            <a:headEnd/>
            <a:tailEnd/>
          </a:ln>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smtClean="0">
                <a:ln>
                  <a:noFill/>
                </a:ln>
                <a:solidFill>
                  <a:srgbClr val="FFFFFF"/>
                </a:solidFill>
                <a:effectLst/>
                <a:uLnTx/>
                <a:uFillTx/>
                <a:latin typeface="Georgia"/>
                <a:ea typeface="ＭＳ Ｐゴシック" pitchFamily="34" charset="-128"/>
              </a:rPr>
              <a:t>Airport </a:t>
            </a:r>
          </a:p>
        </p:txBody>
      </p:sp>
      <p:sp>
        <p:nvSpPr>
          <p:cNvPr id="133" name="Rectangle 20"/>
          <p:cNvSpPr>
            <a:spLocks noChangeArrowheads="1"/>
          </p:cNvSpPr>
          <p:nvPr/>
        </p:nvSpPr>
        <p:spPr bwMode="auto">
          <a:xfrm>
            <a:off x="4209109" y="1890726"/>
            <a:ext cx="1709476" cy="344475"/>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90 million passengers </a:t>
            </a:r>
          </a:p>
        </p:txBody>
      </p:sp>
      <p:sp>
        <p:nvSpPr>
          <p:cNvPr id="134" name="Rectangle 24"/>
          <p:cNvSpPr>
            <a:spLocks noChangeArrowheads="1"/>
          </p:cNvSpPr>
          <p:nvPr/>
        </p:nvSpPr>
        <p:spPr bwMode="auto">
          <a:xfrm>
            <a:off x="4209109" y="2266165"/>
            <a:ext cx="1709476" cy="344475"/>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INR 200,000 million</a:t>
            </a:r>
          </a:p>
        </p:txBody>
      </p:sp>
      <p:sp>
        <p:nvSpPr>
          <p:cNvPr id="135" name="AutoShape 40">
            <a:hlinkClick r:id="" action="ppaction://noaction"/>
          </p:cNvPr>
          <p:cNvSpPr>
            <a:spLocks noChangeArrowheads="1"/>
          </p:cNvSpPr>
          <p:nvPr/>
        </p:nvSpPr>
        <p:spPr bwMode="auto">
          <a:xfrm rot="5400000">
            <a:off x="4934353" y="5360986"/>
            <a:ext cx="250825" cy="476250"/>
          </a:xfrm>
          <a:prstGeom prst="rightArrow">
            <a:avLst>
              <a:gd name="adj1" fmla="val 57537"/>
              <a:gd name="adj2" fmla="val 60139"/>
            </a:avLst>
          </a:prstGeom>
          <a:solidFill>
            <a:sysClr val="window" lastClr="FFFFFF">
              <a:lumMod val="65000"/>
            </a:sysClr>
          </a:solidFill>
          <a:ln w="9525">
            <a:noFill/>
            <a:miter lim="800000"/>
            <a:headEnd/>
            <a:tailEnd/>
          </a:ln>
        </p:spPr>
        <p:txBody>
          <a:bodyPr rot="10800000" vert="eaVert" wrap="none" anchor="ctr"/>
          <a:lstStyle/>
          <a:p>
            <a:pPr algn="ctr" defTabSz="914400">
              <a:defRPr/>
            </a:pPr>
            <a:endParaRPr lang="en-GB" sz="900" kern="0" dirty="0" smtClean="0">
              <a:solidFill>
                <a:prstClr val="white"/>
              </a:solidFill>
              <a:latin typeface="Georgia"/>
              <a:ea typeface="ＭＳ Ｐゴシック" pitchFamily="34" charset="-128"/>
            </a:endParaRPr>
          </a:p>
        </p:txBody>
      </p:sp>
      <p:sp>
        <p:nvSpPr>
          <p:cNvPr id="136" name="Rectangle 25"/>
          <p:cNvSpPr>
            <a:spLocks noChangeArrowheads="1"/>
          </p:cNvSpPr>
          <p:nvPr/>
        </p:nvSpPr>
        <p:spPr bwMode="auto">
          <a:xfrm>
            <a:off x="4209109" y="3021012"/>
            <a:ext cx="1709476" cy="259216"/>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12% </a:t>
            </a:r>
          </a:p>
        </p:txBody>
      </p:sp>
      <p:sp>
        <p:nvSpPr>
          <p:cNvPr id="137" name="Rectangle 25"/>
          <p:cNvSpPr>
            <a:spLocks noChangeArrowheads="1"/>
          </p:cNvSpPr>
          <p:nvPr/>
        </p:nvSpPr>
        <p:spPr bwMode="auto">
          <a:xfrm>
            <a:off x="4209109" y="3338512"/>
            <a:ext cx="1709476" cy="259216"/>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48% </a:t>
            </a:r>
          </a:p>
        </p:txBody>
      </p:sp>
      <p:sp>
        <p:nvSpPr>
          <p:cNvPr id="138" name="Rectangle 25"/>
          <p:cNvSpPr>
            <a:spLocks noChangeArrowheads="1"/>
          </p:cNvSpPr>
          <p:nvPr/>
        </p:nvSpPr>
        <p:spPr bwMode="auto">
          <a:xfrm>
            <a:off x="4209109" y="3643312"/>
            <a:ext cx="1709476" cy="395288"/>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40% </a:t>
            </a:r>
          </a:p>
        </p:txBody>
      </p:sp>
      <p:sp>
        <p:nvSpPr>
          <p:cNvPr id="139" name="Rectangle 24"/>
          <p:cNvSpPr>
            <a:spLocks noChangeArrowheads="1"/>
          </p:cNvSpPr>
          <p:nvPr/>
        </p:nvSpPr>
        <p:spPr bwMode="auto">
          <a:xfrm>
            <a:off x="4209109" y="4178299"/>
            <a:ext cx="1709476" cy="673102"/>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INR 94500 million</a:t>
            </a:r>
          </a:p>
          <a:p>
            <a:pPr marL="223838" indent="-223838" defTabSz="914400">
              <a:buClr>
                <a:prstClr val="black"/>
              </a:buClr>
              <a:buFont typeface="Wingdings" pitchFamily="2" charset="2"/>
              <a:buChar char="è"/>
              <a:defRPr/>
            </a:pPr>
            <a:r>
              <a:rPr lang="en-GB" sz="800" b="1" kern="0" dirty="0" smtClean="0">
                <a:solidFill>
                  <a:prstClr val="black"/>
                </a:solidFill>
                <a:latin typeface="Georgia"/>
              </a:rPr>
              <a:t>90 million passengers  @blended revenue share of INR 1200 per passenger  </a:t>
            </a:r>
          </a:p>
        </p:txBody>
      </p:sp>
      <p:sp>
        <p:nvSpPr>
          <p:cNvPr id="140" name="Rectangle 24"/>
          <p:cNvSpPr>
            <a:spLocks noChangeArrowheads="1"/>
          </p:cNvSpPr>
          <p:nvPr/>
        </p:nvSpPr>
        <p:spPr bwMode="auto">
          <a:xfrm>
            <a:off x="4209109" y="4889500"/>
            <a:ext cx="1709476" cy="533400"/>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Revenue share of 46% </a:t>
            </a:r>
          </a:p>
          <a:p>
            <a:pPr marL="223838" indent="-223838" defTabSz="914400">
              <a:buClr>
                <a:prstClr val="black"/>
              </a:buClr>
              <a:buFont typeface="Wingdings" pitchFamily="2" charset="2"/>
              <a:buChar char="è"/>
              <a:defRPr/>
            </a:pPr>
            <a:r>
              <a:rPr lang="en-GB" sz="800" b="1" kern="0" dirty="0" smtClean="0">
                <a:solidFill>
                  <a:prstClr val="black"/>
                </a:solidFill>
                <a:latin typeface="Georgia"/>
              </a:rPr>
              <a:t>Operating Costs @12% of revenues </a:t>
            </a:r>
          </a:p>
        </p:txBody>
      </p:sp>
      <p:sp>
        <p:nvSpPr>
          <p:cNvPr id="141" name="Rectangle 41"/>
          <p:cNvSpPr>
            <a:spLocks noChangeArrowheads="1"/>
          </p:cNvSpPr>
          <p:nvPr/>
        </p:nvSpPr>
        <p:spPr bwMode="auto">
          <a:xfrm>
            <a:off x="4240195" y="5730191"/>
            <a:ext cx="1709476" cy="306388"/>
          </a:xfrm>
          <a:prstGeom prst="ellipse">
            <a:avLst/>
          </a:prstGeom>
          <a:solidFill>
            <a:sysClr val="window" lastClr="FFFFFF">
              <a:lumMod val="95000"/>
            </a:sysClr>
          </a:solidFill>
          <a:ln w="9525" algn="ctr">
            <a:solidFill>
              <a:sysClr val="window" lastClr="FFFFFF">
                <a:lumMod val="50000"/>
              </a:sysClr>
            </a:solidFill>
            <a:round/>
            <a:headEnd/>
            <a:tailEnd/>
          </a:ln>
          <a:effectLst>
            <a:outerShdw blurRad="50800" dist="38100" dir="2700000" algn="tl" rotWithShape="0">
              <a:prstClr val="black">
                <a:alpha val="40000"/>
              </a:prstClr>
            </a:outerShdw>
          </a:effectLst>
        </p:spPr>
        <p:txBody>
          <a:bodyPr anchor="ctr"/>
          <a:lstStyle/>
          <a:p>
            <a:pPr marL="223838" indent="-223838" algn="ctr" defTabSz="914400">
              <a:buClr>
                <a:srgbClr val="EEECE1"/>
              </a:buClr>
              <a:buFont typeface="Wingdings" pitchFamily="2" charset="2"/>
              <a:buNone/>
              <a:defRPr/>
            </a:pPr>
            <a:r>
              <a:rPr lang="en-GB" sz="900" b="1" kern="0" dirty="0" smtClean="0">
                <a:solidFill>
                  <a:prstClr val="black"/>
                </a:solidFill>
                <a:latin typeface="Georgia"/>
                <a:ea typeface="ＭＳ Ｐゴシック" pitchFamily="34" charset="-128"/>
              </a:rPr>
              <a:t>17% </a:t>
            </a:r>
          </a:p>
        </p:txBody>
      </p:sp>
      <p:sp>
        <p:nvSpPr>
          <p:cNvPr id="142" name="Rectangle 5"/>
          <p:cNvSpPr>
            <a:spLocks noChangeArrowheads="1"/>
          </p:cNvSpPr>
          <p:nvPr/>
        </p:nvSpPr>
        <p:spPr bwMode="auto">
          <a:xfrm>
            <a:off x="647725" y="1890726"/>
            <a:ext cx="1574217" cy="344475"/>
          </a:xfrm>
          <a:prstGeom prst="rect">
            <a:avLst/>
          </a:prstGeom>
          <a:solidFill>
            <a:srgbClr val="A32020"/>
          </a:solidFill>
          <a:ln w="9525" cap="flat" cmpd="sng" algn="ctr">
            <a:noFill/>
            <a:prstDash val="solid"/>
          </a:ln>
          <a:effectLst>
            <a:outerShdw blurRad="40000" dist="23000" dir="5400000" rotWithShape="0">
              <a:srgbClr val="000000">
                <a:alpha val="35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GB" sz="900" b="1" i="1" u="none" strike="noStrike" kern="0" cap="none" spc="0" normalizeH="0" baseline="0" noProof="0" dirty="0" smtClean="0">
                <a:ln>
                  <a:noFill/>
                </a:ln>
                <a:solidFill>
                  <a:prstClr val="white"/>
                </a:solidFill>
                <a:effectLst/>
                <a:uLnTx/>
                <a:uFillTx/>
                <a:latin typeface="Georgia"/>
              </a:rPr>
              <a:t>Capacity </a:t>
            </a:r>
          </a:p>
        </p:txBody>
      </p:sp>
      <p:sp>
        <p:nvSpPr>
          <p:cNvPr id="143" name="Text Box 8"/>
          <p:cNvSpPr txBox="1">
            <a:spLocks noChangeArrowheads="1"/>
          </p:cNvSpPr>
          <p:nvPr/>
        </p:nvSpPr>
        <p:spPr bwMode="auto">
          <a:xfrm>
            <a:off x="647725" y="2641604"/>
            <a:ext cx="1574217" cy="344475"/>
          </a:xfrm>
          <a:prstGeom prst="rect">
            <a:avLst/>
          </a:prstGeom>
          <a:solidFill>
            <a:srgbClr val="A32020"/>
          </a:solidFill>
          <a:ln w="9525" cap="flat" cmpd="sng" algn="ctr">
            <a:noFill/>
            <a:prstDash val="solid"/>
          </a:ln>
          <a:effectLst>
            <a:outerShdw blurRad="40000" dist="23000" dir="5400000" rotWithShape="0">
              <a:srgbClr val="000000">
                <a:alpha val="35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GB" sz="900" b="1" i="1" u="none" strike="noStrike" kern="0" cap="none" spc="0" normalizeH="0" baseline="0" noProof="0" dirty="0" smtClean="0">
                <a:ln>
                  <a:noFill/>
                </a:ln>
                <a:solidFill>
                  <a:prstClr val="white"/>
                </a:solidFill>
                <a:effectLst/>
                <a:uLnTx/>
                <a:uFillTx/>
                <a:latin typeface="Georgia"/>
              </a:rPr>
              <a:t>Funding</a:t>
            </a:r>
          </a:p>
        </p:txBody>
      </p:sp>
      <p:cxnSp>
        <p:nvCxnSpPr>
          <p:cNvPr id="144" name="AutoShape 13"/>
          <p:cNvCxnSpPr>
            <a:cxnSpLocks noChangeShapeType="1"/>
            <a:stCxn id="142" idx="2"/>
          </p:cNvCxnSpPr>
          <p:nvPr/>
        </p:nvCxnSpPr>
        <p:spPr bwMode="auto">
          <a:xfrm>
            <a:off x="1434834" y="2235201"/>
            <a:ext cx="76002" cy="212737"/>
          </a:xfrm>
          <a:prstGeom prst="straightConnector1">
            <a:avLst/>
          </a:prstGeom>
          <a:noFill/>
          <a:ln w="9525">
            <a:solidFill>
              <a:sysClr val="window" lastClr="FFFFFF"/>
            </a:solidFill>
            <a:round/>
            <a:headEnd/>
            <a:tailEnd type="triangle" w="med" len="med"/>
          </a:ln>
        </p:spPr>
      </p:cxnSp>
      <p:sp>
        <p:nvSpPr>
          <p:cNvPr id="145" name="Text Box 8"/>
          <p:cNvSpPr txBox="1">
            <a:spLocks noChangeArrowheads="1"/>
          </p:cNvSpPr>
          <p:nvPr/>
        </p:nvSpPr>
        <p:spPr bwMode="auto">
          <a:xfrm>
            <a:off x="695011" y="3021012"/>
            <a:ext cx="1532792" cy="259216"/>
          </a:xfrm>
          <a:prstGeom prst="rect">
            <a:avLst/>
          </a:prstGeom>
          <a:noFill/>
          <a:ln w="9525" algn="ctr">
            <a:solidFill>
              <a:srgbClr val="1F497D"/>
            </a:solidFill>
            <a:miter lim="800000"/>
            <a:headEnd/>
            <a:tailEnd/>
          </a:ln>
        </p:spPr>
        <p:txBody>
          <a:bodyPr lIns="45720" rIns="45720" anchor="ctr"/>
          <a:lstStyle>
            <a:defPPr>
              <a:defRPr lang="en-US"/>
            </a:defPPr>
            <a:lvl1pPr algn="ctr">
              <a:defRPr sz="1100" b="1">
                <a:solidFill>
                  <a:schemeClr val="bg1"/>
                </a:solidFill>
                <a:latin typeface="Calibri"/>
                <a:ea typeface="ＭＳ Ｐゴシック" pitchFamily="34" charset="-128"/>
              </a:defRPr>
            </a:lvl1pPr>
          </a:lstStyle>
          <a:p>
            <a:pPr algn="l" defTabSz="914400">
              <a:defRPr/>
            </a:pPr>
            <a:r>
              <a:rPr lang="en-GB" sz="800" kern="0" dirty="0" smtClean="0">
                <a:solidFill>
                  <a:prstClr val="black"/>
                </a:solidFill>
                <a:latin typeface="Georgia"/>
              </a:rPr>
              <a:t>Equity </a:t>
            </a:r>
            <a:endParaRPr lang="en-GB" sz="800" kern="0" dirty="0">
              <a:solidFill>
                <a:prstClr val="black"/>
              </a:solidFill>
              <a:latin typeface="Georgia"/>
            </a:endParaRPr>
          </a:p>
        </p:txBody>
      </p:sp>
      <p:sp>
        <p:nvSpPr>
          <p:cNvPr id="146" name="Text Box 8"/>
          <p:cNvSpPr txBox="1">
            <a:spLocks noChangeArrowheads="1"/>
          </p:cNvSpPr>
          <p:nvPr/>
        </p:nvSpPr>
        <p:spPr bwMode="auto">
          <a:xfrm>
            <a:off x="685800" y="3352800"/>
            <a:ext cx="1526931" cy="304800"/>
          </a:xfrm>
          <a:prstGeom prst="rect">
            <a:avLst/>
          </a:prstGeom>
          <a:noFill/>
          <a:ln w="9525" algn="ctr">
            <a:solidFill>
              <a:srgbClr val="1F497D"/>
            </a:solidFill>
            <a:miter lim="800000"/>
            <a:headEnd/>
            <a:tailEnd/>
          </a:ln>
        </p:spPr>
        <p:txBody>
          <a:bodyPr lIns="45720" rIns="45720" anchor="ctr"/>
          <a:lstStyle>
            <a:defPPr>
              <a:defRPr lang="en-US"/>
            </a:defPPr>
            <a:lvl1pPr algn="ctr">
              <a:defRPr sz="1100" b="1">
                <a:solidFill>
                  <a:schemeClr val="bg1"/>
                </a:solidFill>
                <a:latin typeface="Calibri"/>
                <a:ea typeface="ＭＳ Ｐゴシック" pitchFamily="34" charset="-128"/>
              </a:defRPr>
            </a:lvl1pPr>
          </a:lstStyle>
          <a:p>
            <a:pPr algn="l" defTabSz="914400">
              <a:defRPr/>
            </a:pPr>
            <a:r>
              <a:rPr lang="en-GB" sz="800" kern="0" dirty="0" smtClean="0">
                <a:solidFill>
                  <a:prstClr val="black"/>
                </a:solidFill>
                <a:latin typeface="Georgia"/>
              </a:rPr>
              <a:t>Debt </a:t>
            </a:r>
            <a:endParaRPr lang="en-GB" sz="800" kern="0" dirty="0">
              <a:solidFill>
                <a:prstClr val="black"/>
              </a:solidFill>
              <a:latin typeface="Georgia"/>
            </a:endParaRPr>
          </a:p>
        </p:txBody>
      </p:sp>
      <p:sp>
        <p:nvSpPr>
          <p:cNvPr id="147" name="Text Box 8"/>
          <p:cNvSpPr txBox="1">
            <a:spLocks noChangeArrowheads="1"/>
          </p:cNvSpPr>
          <p:nvPr/>
        </p:nvSpPr>
        <p:spPr bwMode="auto">
          <a:xfrm>
            <a:off x="695011" y="3719512"/>
            <a:ext cx="1532792" cy="319088"/>
          </a:xfrm>
          <a:prstGeom prst="rect">
            <a:avLst/>
          </a:prstGeom>
          <a:noFill/>
          <a:ln w="9525" algn="ctr">
            <a:solidFill>
              <a:srgbClr val="1F497D"/>
            </a:solidFill>
            <a:miter lim="800000"/>
            <a:headEnd/>
            <a:tailEnd/>
          </a:ln>
        </p:spPr>
        <p:txBody>
          <a:bodyPr lIns="45720" rIns="45720" anchor="ctr"/>
          <a:lstStyle>
            <a:defPPr>
              <a:defRPr lang="en-US"/>
            </a:defPPr>
            <a:lvl1pPr algn="ctr">
              <a:defRPr sz="1100" b="1">
                <a:solidFill>
                  <a:schemeClr val="bg1"/>
                </a:solidFill>
                <a:latin typeface="Calibri"/>
                <a:ea typeface="ＭＳ Ｐゴシック" pitchFamily="34" charset="-128"/>
              </a:defRPr>
            </a:lvl1pPr>
          </a:lstStyle>
          <a:p>
            <a:pPr algn="l" defTabSz="914400">
              <a:defRPr/>
            </a:pPr>
            <a:r>
              <a:rPr lang="en-GB" sz="800" kern="0" dirty="0" smtClean="0">
                <a:solidFill>
                  <a:prstClr val="black"/>
                </a:solidFill>
                <a:latin typeface="Georgia"/>
              </a:rPr>
              <a:t>Internal accrual &amp; deferred customer usage rights</a:t>
            </a:r>
            <a:endParaRPr lang="en-GB" sz="800" kern="0" dirty="0">
              <a:solidFill>
                <a:prstClr val="black"/>
              </a:solidFill>
              <a:latin typeface="Georgia"/>
            </a:endParaRPr>
          </a:p>
        </p:txBody>
      </p:sp>
      <p:sp>
        <p:nvSpPr>
          <p:cNvPr id="148" name="Rectangle 6"/>
          <p:cNvSpPr>
            <a:spLocks noChangeArrowheads="1"/>
          </p:cNvSpPr>
          <p:nvPr/>
        </p:nvSpPr>
        <p:spPr bwMode="auto">
          <a:xfrm>
            <a:off x="683835" y="4178299"/>
            <a:ext cx="1574217" cy="673101"/>
          </a:xfrm>
          <a:prstGeom prst="rect">
            <a:avLst/>
          </a:prstGeom>
          <a:solidFill>
            <a:srgbClr val="A32020"/>
          </a:solidFill>
          <a:ln w="9525" cap="flat" cmpd="sng" algn="ctr">
            <a:noFill/>
            <a:prstDash val="solid"/>
          </a:ln>
          <a:effectLst>
            <a:outerShdw blurRad="40000" dist="23000" dir="5400000" rotWithShape="0">
              <a:srgbClr val="000000">
                <a:alpha val="35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GB" sz="900" b="1" i="1" u="none" strike="noStrike" kern="0" cap="none" spc="0" normalizeH="0" baseline="0" noProof="0" dirty="0" smtClean="0">
                <a:ln>
                  <a:noFill/>
                </a:ln>
                <a:solidFill>
                  <a:prstClr val="white"/>
                </a:solidFill>
                <a:effectLst/>
                <a:uLnTx/>
                <a:uFillTx/>
                <a:latin typeface="Georgia"/>
              </a:rPr>
              <a:t>Revenues </a:t>
            </a:r>
          </a:p>
        </p:txBody>
      </p:sp>
      <p:sp>
        <p:nvSpPr>
          <p:cNvPr id="149" name="Rectangle 6"/>
          <p:cNvSpPr>
            <a:spLocks noChangeArrowheads="1"/>
          </p:cNvSpPr>
          <p:nvPr/>
        </p:nvSpPr>
        <p:spPr bwMode="auto">
          <a:xfrm>
            <a:off x="682896" y="4889500"/>
            <a:ext cx="1574217" cy="533400"/>
          </a:xfrm>
          <a:prstGeom prst="rect">
            <a:avLst/>
          </a:prstGeom>
          <a:solidFill>
            <a:srgbClr val="A32020"/>
          </a:solidFill>
          <a:ln w="9525" cap="flat" cmpd="sng" algn="ctr">
            <a:noFill/>
            <a:prstDash val="solid"/>
          </a:ln>
          <a:effectLst>
            <a:outerShdw blurRad="40000" dist="23000" dir="5400000" rotWithShape="0">
              <a:srgbClr val="000000">
                <a:alpha val="35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GB" sz="900" b="1" i="1" u="none" strike="noStrike" kern="0" cap="none" spc="0" normalizeH="0" baseline="0" noProof="0" dirty="0" smtClean="0">
                <a:ln>
                  <a:noFill/>
                </a:ln>
                <a:solidFill>
                  <a:prstClr val="white"/>
                </a:solidFill>
                <a:effectLst/>
                <a:uLnTx/>
                <a:uFillTx/>
                <a:latin typeface="Georgia"/>
              </a:rPr>
              <a:t>Costs / EBITDA margins </a:t>
            </a:r>
          </a:p>
        </p:txBody>
      </p:sp>
      <p:sp>
        <p:nvSpPr>
          <p:cNvPr id="150" name="Rectangle 39"/>
          <p:cNvSpPr>
            <a:spLocks noChangeArrowheads="1"/>
          </p:cNvSpPr>
          <p:nvPr/>
        </p:nvSpPr>
        <p:spPr bwMode="auto">
          <a:xfrm>
            <a:off x="682896" y="5604329"/>
            <a:ext cx="1574217" cy="478970"/>
          </a:xfrm>
          <a:prstGeom prst="rect">
            <a:avLst/>
          </a:prstGeom>
          <a:solidFill>
            <a:srgbClr val="A32020"/>
          </a:solidFill>
          <a:ln w="9525" cap="flat" cmpd="sng" algn="ctr">
            <a:noFill/>
            <a:prstDash val="solid"/>
          </a:ln>
          <a:effectLst>
            <a:outerShdw blurRad="40000" dist="23000" dir="5400000" rotWithShape="0">
              <a:srgbClr val="000000">
                <a:alpha val="35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GB" sz="900" b="1" i="1" u="none" strike="noStrike" kern="0" cap="none" spc="0" normalizeH="0" baseline="0" noProof="0" dirty="0" smtClean="0">
                <a:ln>
                  <a:noFill/>
                </a:ln>
                <a:solidFill>
                  <a:prstClr val="white"/>
                </a:solidFill>
                <a:effectLst/>
                <a:uLnTx/>
                <a:uFillTx/>
                <a:latin typeface="Georgia"/>
              </a:rPr>
              <a:t>Resultant Return on Invested Capital  </a:t>
            </a:r>
          </a:p>
        </p:txBody>
      </p:sp>
      <p:sp>
        <p:nvSpPr>
          <p:cNvPr id="151" name="Rectangle 6"/>
          <p:cNvSpPr>
            <a:spLocks noChangeArrowheads="1"/>
          </p:cNvSpPr>
          <p:nvPr/>
        </p:nvSpPr>
        <p:spPr bwMode="auto">
          <a:xfrm>
            <a:off x="647725" y="2266165"/>
            <a:ext cx="1574217" cy="344475"/>
          </a:xfrm>
          <a:prstGeom prst="rect">
            <a:avLst/>
          </a:prstGeom>
          <a:solidFill>
            <a:srgbClr val="A32020"/>
          </a:solidFill>
          <a:ln w="9525" cap="flat" cmpd="sng" algn="ctr">
            <a:noFill/>
            <a:prstDash val="solid"/>
          </a:ln>
          <a:effectLst>
            <a:outerShdw blurRad="40000" dist="23000" dir="5400000" rotWithShape="0">
              <a:srgbClr val="000000">
                <a:alpha val="35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GB" sz="900" b="1" i="1" u="none" strike="noStrike" kern="0" cap="none" spc="0" normalizeH="0" baseline="0" noProof="0" dirty="0" smtClean="0">
                <a:ln>
                  <a:noFill/>
                </a:ln>
                <a:solidFill>
                  <a:prstClr val="white"/>
                </a:solidFill>
                <a:effectLst/>
                <a:uLnTx/>
                <a:uFillTx/>
                <a:latin typeface="Georgia"/>
              </a:rPr>
              <a:t>Capital Expenditure </a:t>
            </a:r>
          </a:p>
        </p:txBody>
      </p:sp>
      <p:sp>
        <p:nvSpPr>
          <p:cNvPr id="152" name="Text Box 21"/>
          <p:cNvSpPr txBox="1">
            <a:spLocks noChangeArrowheads="1"/>
          </p:cNvSpPr>
          <p:nvPr/>
        </p:nvSpPr>
        <p:spPr bwMode="auto">
          <a:xfrm>
            <a:off x="6031310" y="1524000"/>
            <a:ext cx="1709476" cy="274638"/>
          </a:xfrm>
          <a:prstGeom prst="rect">
            <a:avLst/>
          </a:prstGeom>
          <a:solidFill>
            <a:srgbClr val="A32020"/>
          </a:solidFill>
          <a:ln w="9525">
            <a:noFill/>
            <a:miter lim="800000"/>
            <a:headEnd/>
            <a:tailEnd/>
          </a:ln>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smtClean="0">
                <a:ln>
                  <a:noFill/>
                </a:ln>
                <a:solidFill>
                  <a:srgbClr val="FFFFFF"/>
                </a:solidFill>
                <a:effectLst/>
                <a:uLnTx/>
                <a:uFillTx/>
                <a:latin typeface="Georgia"/>
                <a:ea typeface="ＭＳ Ｐゴシック" pitchFamily="34" charset="-128"/>
              </a:rPr>
              <a:t>Road </a:t>
            </a:r>
          </a:p>
        </p:txBody>
      </p:sp>
      <p:sp>
        <p:nvSpPr>
          <p:cNvPr id="153" name="Rectangle 19"/>
          <p:cNvSpPr>
            <a:spLocks noChangeArrowheads="1"/>
          </p:cNvSpPr>
          <p:nvPr/>
        </p:nvSpPr>
        <p:spPr bwMode="auto">
          <a:xfrm>
            <a:off x="6031310" y="1890726"/>
            <a:ext cx="1709476" cy="344475"/>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100 Km </a:t>
            </a:r>
          </a:p>
        </p:txBody>
      </p:sp>
      <p:sp>
        <p:nvSpPr>
          <p:cNvPr id="154" name="Rectangle 23"/>
          <p:cNvSpPr>
            <a:spLocks noChangeArrowheads="1"/>
          </p:cNvSpPr>
          <p:nvPr/>
        </p:nvSpPr>
        <p:spPr bwMode="auto">
          <a:xfrm>
            <a:off x="6031310" y="2266165"/>
            <a:ext cx="1709476" cy="344475"/>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INR 10,000</a:t>
            </a:r>
          </a:p>
        </p:txBody>
      </p:sp>
      <p:sp>
        <p:nvSpPr>
          <p:cNvPr id="155" name="Rectangle 25"/>
          <p:cNvSpPr>
            <a:spLocks noChangeArrowheads="1"/>
          </p:cNvSpPr>
          <p:nvPr/>
        </p:nvSpPr>
        <p:spPr bwMode="auto">
          <a:xfrm>
            <a:off x="6031310" y="3021012"/>
            <a:ext cx="1709476" cy="259216"/>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25% </a:t>
            </a:r>
          </a:p>
        </p:txBody>
      </p:sp>
      <p:sp>
        <p:nvSpPr>
          <p:cNvPr id="156" name="AutoShape 39"/>
          <p:cNvSpPr>
            <a:spLocks noChangeArrowheads="1"/>
          </p:cNvSpPr>
          <p:nvPr/>
        </p:nvSpPr>
        <p:spPr bwMode="auto">
          <a:xfrm rot="5400000">
            <a:off x="6760638" y="5361720"/>
            <a:ext cx="250825" cy="474785"/>
          </a:xfrm>
          <a:prstGeom prst="rightArrow">
            <a:avLst>
              <a:gd name="adj1" fmla="val 57537"/>
              <a:gd name="adj2" fmla="val 60139"/>
            </a:avLst>
          </a:prstGeom>
          <a:solidFill>
            <a:sysClr val="window" lastClr="FFFFFF">
              <a:lumMod val="65000"/>
            </a:sysClr>
          </a:solidFill>
          <a:ln w="9525">
            <a:noFill/>
            <a:miter lim="800000"/>
            <a:headEnd/>
            <a:tailEnd/>
          </a:ln>
        </p:spPr>
        <p:txBody>
          <a:bodyPr rot="10800000" vert="eaVert" wrap="none" anchor="ctr"/>
          <a:lstStyle/>
          <a:p>
            <a:pPr algn="ctr" defTabSz="914400">
              <a:defRPr/>
            </a:pPr>
            <a:endParaRPr lang="en-GB" sz="900" kern="0" dirty="0" smtClean="0">
              <a:solidFill>
                <a:prstClr val="white"/>
              </a:solidFill>
              <a:latin typeface="Georgia"/>
              <a:ea typeface="ＭＳ Ｐゴシック" pitchFamily="34" charset="-128"/>
            </a:endParaRPr>
          </a:p>
        </p:txBody>
      </p:sp>
      <p:sp>
        <p:nvSpPr>
          <p:cNvPr id="157" name="Rectangle 25"/>
          <p:cNvSpPr>
            <a:spLocks noChangeArrowheads="1"/>
          </p:cNvSpPr>
          <p:nvPr/>
        </p:nvSpPr>
        <p:spPr bwMode="auto">
          <a:xfrm>
            <a:off x="6031310" y="3338512"/>
            <a:ext cx="1709476" cy="259216"/>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75% </a:t>
            </a:r>
          </a:p>
        </p:txBody>
      </p:sp>
      <p:sp>
        <p:nvSpPr>
          <p:cNvPr id="158" name="Rectangle 25"/>
          <p:cNvSpPr>
            <a:spLocks noChangeArrowheads="1"/>
          </p:cNvSpPr>
          <p:nvPr/>
        </p:nvSpPr>
        <p:spPr bwMode="auto">
          <a:xfrm>
            <a:off x="6031310" y="3643312"/>
            <a:ext cx="1709476" cy="395288"/>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0</a:t>
            </a:r>
          </a:p>
        </p:txBody>
      </p:sp>
      <p:sp>
        <p:nvSpPr>
          <p:cNvPr id="159" name="Rectangle 23"/>
          <p:cNvSpPr>
            <a:spLocks noChangeArrowheads="1"/>
          </p:cNvSpPr>
          <p:nvPr/>
        </p:nvSpPr>
        <p:spPr bwMode="auto">
          <a:xfrm>
            <a:off x="6031310" y="4178299"/>
            <a:ext cx="1709476" cy="673101"/>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INR 2874 million</a:t>
            </a:r>
          </a:p>
          <a:p>
            <a:pPr marL="223838" indent="-223838" defTabSz="914400">
              <a:buClr>
                <a:prstClr val="black"/>
              </a:buClr>
              <a:buFont typeface="Wingdings" pitchFamily="2" charset="2"/>
              <a:buChar char="è"/>
              <a:defRPr/>
            </a:pPr>
            <a:r>
              <a:rPr lang="en-GB" sz="800" b="1" kern="0" dirty="0" smtClean="0">
                <a:solidFill>
                  <a:prstClr val="black"/>
                </a:solidFill>
                <a:latin typeface="Georgia"/>
              </a:rPr>
              <a:t>17,500 vehicles per day @ INR  3 per vehicle km</a:t>
            </a:r>
          </a:p>
        </p:txBody>
      </p:sp>
      <p:sp>
        <p:nvSpPr>
          <p:cNvPr id="160" name="Rectangle 23"/>
          <p:cNvSpPr>
            <a:spLocks noChangeArrowheads="1"/>
          </p:cNvSpPr>
          <p:nvPr/>
        </p:nvSpPr>
        <p:spPr bwMode="auto">
          <a:xfrm>
            <a:off x="6031310" y="4889500"/>
            <a:ext cx="1709476" cy="533400"/>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Revenue share of 20%</a:t>
            </a:r>
          </a:p>
          <a:p>
            <a:pPr marL="223838" indent="-223838" defTabSz="914400">
              <a:buClr>
                <a:prstClr val="black"/>
              </a:buClr>
              <a:buFont typeface="Wingdings" pitchFamily="2" charset="2"/>
              <a:buChar char="è"/>
              <a:defRPr/>
            </a:pPr>
            <a:r>
              <a:rPr lang="en-GB" sz="800" b="1" kern="0" dirty="0" smtClean="0">
                <a:solidFill>
                  <a:prstClr val="black"/>
                </a:solidFill>
                <a:latin typeface="Georgia"/>
              </a:rPr>
              <a:t>Operating cots of 10% </a:t>
            </a:r>
          </a:p>
        </p:txBody>
      </p:sp>
      <p:sp>
        <p:nvSpPr>
          <p:cNvPr id="161" name="Rectangle 40"/>
          <p:cNvSpPr>
            <a:spLocks noChangeArrowheads="1"/>
          </p:cNvSpPr>
          <p:nvPr/>
        </p:nvSpPr>
        <p:spPr bwMode="auto">
          <a:xfrm>
            <a:off x="6052219" y="5730191"/>
            <a:ext cx="1709476" cy="306388"/>
          </a:xfrm>
          <a:prstGeom prst="ellipse">
            <a:avLst/>
          </a:prstGeom>
          <a:solidFill>
            <a:sysClr val="window" lastClr="FFFFFF">
              <a:lumMod val="95000"/>
            </a:sysClr>
          </a:solidFill>
          <a:ln w="9525" algn="ctr">
            <a:solidFill>
              <a:sysClr val="window" lastClr="FFFFFF">
                <a:lumMod val="50000"/>
              </a:sysClr>
            </a:solidFill>
            <a:round/>
            <a:headEnd/>
            <a:tailEnd/>
          </a:ln>
          <a:effectLst>
            <a:outerShdw blurRad="50800" dist="38100" dir="2700000" algn="tl" rotWithShape="0">
              <a:prstClr val="black">
                <a:alpha val="40000"/>
              </a:prstClr>
            </a:outerShdw>
          </a:effectLst>
        </p:spPr>
        <p:txBody>
          <a:bodyPr anchor="ctr"/>
          <a:lstStyle/>
          <a:p>
            <a:pPr marL="223838" indent="-223838" algn="ctr" defTabSz="914400">
              <a:buClr>
                <a:srgbClr val="EEECE1"/>
              </a:buClr>
              <a:buFont typeface="Wingdings" pitchFamily="2" charset="2"/>
              <a:buNone/>
              <a:defRPr/>
            </a:pPr>
            <a:r>
              <a:rPr lang="en-GB" sz="900" b="1" kern="0" dirty="0" smtClean="0">
                <a:solidFill>
                  <a:prstClr val="black"/>
                </a:solidFill>
                <a:latin typeface="Georgia"/>
                <a:ea typeface="ＭＳ Ｐゴシック" pitchFamily="34" charset="-128"/>
              </a:rPr>
              <a:t>12%</a:t>
            </a:r>
          </a:p>
        </p:txBody>
      </p:sp>
      <p:sp>
        <p:nvSpPr>
          <p:cNvPr id="162" name="Rectangle 20"/>
          <p:cNvSpPr>
            <a:spLocks noChangeArrowheads="1"/>
          </p:cNvSpPr>
          <p:nvPr/>
        </p:nvSpPr>
        <p:spPr bwMode="auto">
          <a:xfrm>
            <a:off x="7867883" y="1890726"/>
            <a:ext cx="1709476" cy="344475"/>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1000 MW </a:t>
            </a:r>
          </a:p>
        </p:txBody>
      </p:sp>
      <p:sp>
        <p:nvSpPr>
          <p:cNvPr id="163" name="Rectangle 24"/>
          <p:cNvSpPr>
            <a:spLocks noChangeArrowheads="1"/>
          </p:cNvSpPr>
          <p:nvPr/>
        </p:nvSpPr>
        <p:spPr bwMode="auto">
          <a:xfrm>
            <a:off x="7867883" y="2266165"/>
            <a:ext cx="1709476" cy="344475"/>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INR 45,400 million</a:t>
            </a:r>
          </a:p>
        </p:txBody>
      </p:sp>
      <p:sp>
        <p:nvSpPr>
          <p:cNvPr id="164" name="AutoShape 40">
            <a:hlinkClick r:id="" action="ppaction://noaction"/>
          </p:cNvPr>
          <p:cNvSpPr>
            <a:spLocks noChangeArrowheads="1"/>
          </p:cNvSpPr>
          <p:nvPr/>
        </p:nvSpPr>
        <p:spPr bwMode="auto">
          <a:xfrm rot="5400000">
            <a:off x="8597211" y="5360986"/>
            <a:ext cx="250825" cy="476250"/>
          </a:xfrm>
          <a:prstGeom prst="rightArrow">
            <a:avLst>
              <a:gd name="adj1" fmla="val 57537"/>
              <a:gd name="adj2" fmla="val 60139"/>
            </a:avLst>
          </a:prstGeom>
          <a:solidFill>
            <a:sysClr val="window" lastClr="FFFFFF">
              <a:lumMod val="65000"/>
            </a:sysClr>
          </a:solidFill>
          <a:ln w="9525">
            <a:noFill/>
            <a:miter lim="800000"/>
            <a:headEnd/>
            <a:tailEnd/>
          </a:ln>
        </p:spPr>
        <p:txBody>
          <a:bodyPr rot="10800000" vert="eaVert" wrap="none" anchor="ctr"/>
          <a:lstStyle/>
          <a:p>
            <a:pPr algn="ctr" defTabSz="914400">
              <a:defRPr/>
            </a:pPr>
            <a:endParaRPr lang="en-GB" sz="900" kern="0" dirty="0" smtClean="0">
              <a:solidFill>
                <a:prstClr val="white"/>
              </a:solidFill>
              <a:latin typeface="Georgia"/>
              <a:ea typeface="ＭＳ Ｐゴシック" pitchFamily="34" charset="-128"/>
            </a:endParaRPr>
          </a:p>
        </p:txBody>
      </p:sp>
      <p:sp>
        <p:nvSpPr>
          <p:cNvPr id="165" name="Rectangle 25"/>
          <p:cNvSpPr>
            <a:spLocks noChangeArrowheads="1"/>
          </p:cNvSpPr>
          <p:nvPr/>
        </p:nvSpPr>
        <p:spPr bwMode="auto">
          <a:xfrm>
            <a:off x="7867883" y="3021012"/>
            <a:ext cx="1709476" cy="259216"/>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25%</a:t>
            </a:r>
          </a:p>
        </p:txBody>
      </p:sp>
      <p:sp>
        <p:nvSpPr>
          <p:cNvPr id="166" name="Rectangle 25"/>
          <p:cNvSpPr>
            <a:spLocks noChangeArrowheads="1"/>
          </p:cNvSpPr>
          <p:nvPr/>
        </p:nvSpPr>
        <p:spPr bwMode="auto">
          <a:xfrm>
            <a:off x="7867883" y="3338512"/>
            <a:ext cx="1709476" cy="259216"/>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75%</a:t>
            </a:r>
          </a:p>
        </p:txBody>
      </p:sp>
      <p:sp>
        <p:nvSpPr>
          <p:cNvPr id="167" name="Rectangle 25"/>
          <p:cNvSpPr>
            <a:spLocks noChangeArrowheads="1"/>
          </p:cNvSpPr>
          <p:nvPr/>
        </p:nvSpPr>
        <p:spPr bwMode="auto">
          <a:xfrm>
            <a:off x="7867883" y="3643312"/>
            <a:ext cx="1709476" cy="395288"/>
          </a:xfrm>
          <a:prstGeom prst="rect">
            <a:avLst/>
          </a:prstGeom>
          <a:solidFill>
            <a:sysClr val="window" lastClr="FFFFFF">
              <a:lumMod val="95000"/>
            </a:sysClr>
          </a:solidFill>
          <a:ln w="9525" algn="ctr">
            <a:noFill/>
            <a:miter lim="800000"/>
            <a:headEnd/>
            <a:tailEnd/>
          </a:ln>
        </p:spPr>
        <p:txBody>
          <a:bodyPr anchor="ctr"/>
          <a:lstStyle/>
          <a:p>
            <a:pPr marL="223838" indent="-223838" defTabSz="914400">
              <a:buFont typeface="Wingdings" pitchFamily="2" charset="2"/>
              <a:buChar char="è"/>
              <a:defRPr/>
            </a:pPr>
            <a:r>
              <a:rPr lang="en-GB" sz="900" b="1" kern="0" dirty="0" smtClean="0">
                <a:solidFill>
                  <a:prstClr val="black"/>
                </a:solidFill>
                <a:latin typeface="Georgia"/>
                <a:ea typeface="ＭＳ Ｐゴシック" pitchFamily="34" charset="-128"/>
              </a:rPr>
              <a:t>0</a:t>
            </a:r>
          </a:p>
        </p:txBody>
      </p:sp>
      <p:sp>
        <p:nvSpPr>
          <p:cNvPr id="168" name="Rectangle 24"/>
          <p:cNvSpPr>
            <a:spLocks noChangeArrowheads="1"/>
          </p:cNvSpPr>
          <p:nvPr/>
        </p:nvSpPr>
        <p:spPr bwMode="auto">
          <a:xfrm>
            <a:off x="7867883" y="4178299"/>
            <a:ext cx="1709476" cy="673101"/>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INR 18626 million</a:t>
            </a:r>
          </a:p>
          <a:p>
            <a:pPr marL="223838" indent="-223838" defTabSz="914400">
              <a:buClr>
                <a:prstClr val="black"/>
              </a:buClr>
              <a:buFont typeface="Wingdings" pitchFamily="2" charset="2"/>
              <a:buChar char="è"/>
              <a:defRPr/>
            </a:pPr>
            <a:r>
              <a:rPr lang="en-GB" sz="800" b="1" kern="0" dirty="0" smtClean="0">
                <a:solidFill>
                  <a:prstClr val="black"/>
                </a:solidFill>
                <a:latin typeface="Georgia"/>
              </a:rPr>
              <a:t>90% plant load factor @ INR 3.2 KW </a:t>
            </a:r>
          </a:p>
        </p:txBody>
      </p:sp>
      <p:sp>
        <p:nvSpPr>
          <p:cNvPr id="169" name="Rectangle 24"/>
          <p:cNvSpPr>
            <a:spLocks noChangeArrowheads="1"/>
          </p:cNvSpPr>
          <p:nvPr/>
        </p:nvSpPr>
        <p:spPr bwMode="auto">
          <a:xfrm>
            <a:off x="7867883" y="4889500"/>
            <a:ext cx="1709476" cy="533400"/>
          </a:xfrm>
          <a:prstGeom prst="rect">
            <a:avLst/>
          </a:prstGeom>
          <a:solidFill>
            <a:sysClr val="window" lastClr="FFFFFF">
              <a:lumMod val="95000"/>
            </a:sysClr>
          </a:solidFill>
          <a:ln w="6350">
            <a:noFill/>
            <a:prstDash val="solid"/>
          </a:ln>
          <a:effectLst>
            <a:outerShdw blurRad="50800" dist="38100" dir="2700000" algn="tl" rotWithShape="0">
              <a:prstClr val="black">
                <a:alpha val="40000"/>
              </a:prstClr>
            </a:outerShdw>
          </a:effectLst>
        </p:spPr>
        <p:txBody>
          <a:bodyPr wrap="square" rtlCol="0">
            <a:noAutofit/>
          </a:bodyPr>
          <a:lstStyle/>
          <a:p>
            <a:pPr marL="223838" indent="-223838" defTabSz="914400">
              <a:buClr>
                <a:prstClr val="black"/>
              </a:buClr>
              <a:buFont typeface="Wingdings" pitchFamily="2" charset="2"/>
              <a:buChar char="è"/>
              <a:defRPr/>
            </a:pPr>
            <a:r>
              <a:rPr lang="en-GB" sz="800" b="1" kern="0" dirty="0" smtClean="0">
                <a:solidFill>
                  <a:prstClr val="black"/>
                </a:solidFill>
                <a:latin typeface="Georgia"/>
              </a:rPr>
              <a:t>Operating costs of 35%</a:t>
            </a:r>
          </a:p>
        </p:txBody>
      </p:sp>
      <p:sp>
        <p:nvSpPr>
          <p:cNvPr id="170" name="Rectangle 41"/>
          <p:cNvSpPr>
            <a:spLocks noChangeArrowheads="1"/>
          </p:cNvSpPr>
          <p:nvPr/>
        </p:nvSpPr>
        <p:spPr bwMode="auto">
          <a:xfrm>
            <a:off x="7888792" y="5730191"/>
            <a:ext cx="1709476" cy="306388"/>
          </a:xfrm>
          <a:prstGeom prst="ellipse">
            <a:avLst/>
          </a:prstGeom>
          <a:solidFill>
            <a:sysClr val="window" lastClr="FFFFFF">
              <a:lumMod val="95000"/>
            </a:sysClr>
          </a:solidFill>
          <a:ln w="9525" algn="ctr">
            <a:solidFill>
              <a:sysClr val="window" lastClr="FFFFFF">
                <a:lumMod val="50000"/>
              </a:sysClr>
            </a:solidFill>
            <a:round/>
            <a:headEnd/>
            <a:tailEnd/>
          </a:ln>
          <a:effectLst>
            <a:outerShdw blurRad="50800" dist="38100" dir="2700000" algn="tl" rotWithShape="0">
              <a:prstClr val="black">
                <a:alpha val="40000"/>
              </a:prstClr>
            </a:outerShdw>
          </a:effectLst>
        </p:spPr>
        <p:txBody>
          <a:bodyPr anchor="ctr"/>
          <a:lstStyle/>
          <a:p>
            <a:pPr marL="223838" indent="-223838" algn="ctr" defTabSz="914400">
              <a:buClr>
                <a:srgbClr val="EEECE1"/>
              </a:buClr>
              <a:buFont typeface="Wingdings" pitchFamily="2" charset="2"/>
              <a:buNone/>
              <a:defRPr/>
            </a:pPr>
            <a:r>
              <a:rPr lang="en-GB" sz="900" b="1" kern="0" dirty="0" smtClean="0">
                <a:solidFill>
                  <a:prstClr val="black"/>
                </a:solidFill>
                <a:latin typeface="Georgia"/>
                <a:ea typeface="ＭＳ Ｐゴシック" pitchFamily="34" charset="-128"/>
              </a:rPr>
              <a:t>18%</a:t>
            </a:r>
          </a:p>
        </p:txBody>
      </p:sp>
      <p:sp>
        <p:nvSpPr>
          <p:cNvPr id="171" name="Text Box 22"/>
          <p:cNvSpPr txBox="1">
            <a:spLocks noChangeArrowheads="1"/>
          </p:cNvSpPr>
          <p:nvPr/>
        </p:nvSpPr>
        <p:spPr bwMode="auto">
          <a:xfrm>
            <a:off x="7867883" y="1524000"/>
            <a:ext cx="1709476" cy="274638"/>
          </a:xfrm>
          <a:prstGeom prst="rect">
            <a:avLst/>
          </a:prstGeom>
          <a:solidFill>
            <a:srgbClr val="A32020"/>
          </a:solidFill>
          <a:ln w="9525">
            <a:noFill/>
            <a:miter lim="800000"/>
            <a:headEnd/>
            <a:tailEnd/>
          </a:ln>
        </p:spPr>
        <p:txBody>
          <a:bodyPr wrap="none"/>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1" u="none" strike="noStrike" kern="0" cap="none" spc="0" normalizeH="0" baseline="0" noProof="0" dirty="0" smtClean="0">
                <a:ln>
                  <a:noFill/>
                </a:ln>
                <a:solidFill>
                  <a:srgbClr val="FFFFFF"/>
                </a:solidFill>
                <a:effectLst/>
                <a:uLnTx/>
                <a:uFillTx/>
                <a:latin typeface="Georgia"/>
                <a:ea typeface="ＭＳ Ｐゴシック" pitchFamily="34" charset="-128"/>
              </a:rPr>
              <a:t>Power Plant</a:t>
            </a:r>
          </a:p>
        </p:txBody>
      </p:sp>
      <p:sp>
        <p:nvSpPr>
          <p:cNvPr id="172" name="Rectangle 40"/>
          <p:cNvSpPr>
            <a:spLocks noChangeArrowheads="1"/>
          </p:cNvSpPr>
          <p:nvPr/>
        </p:nvSpPr>
        <p:spPr bwMode="auto">
          <a:xfrm>
            <a:off x="2351498" y="6171518"/>
            <a:ext cx="1709476" cy="306388"/>
          </a:xfrm>
          <a:prstGeom prst="ellipse">
            <a:avLst/>
          </a:prstGeom>
          <a:solidFill>
            <a:sysClr val="window" lastClr="FFFFFF">
              <a:lumMod val="95000"/>
            </a:sysClr>
          </a:solidFill>
          <a:ln w="9525" algn="ctr">
            <a:solidFill>
              <a:sysClr val="window" lastClr="FFFFFF">
                <a:lumMod val="50000"/>
              </a:sysClr>
            </a:solidFill>
            <a:round/>
            <a:headEnd/>
            <a:tailEnd/>
          </a:ln>
          <a:effectLst>
            <a:outerShdw blurRad="50800" dist="38100" dir="2700000" algn="tl" rotWithShape="0">
              <a:prstClr val="black">
                <a:alpha val="40000"/>
              </a:prstClr>
            </a:outerShdw>
          </a:effectLst>
        </p:spPr>
        <p:txBody>
          <a:bodyPr anchor="ctr"/>
          <a:lstStyle/>
          <a:p>
            <a:pPr marL="223838" indent="-223838" algn="ctr" defTabSz="914400">
              <a:buClr>
                <a:srgbClr val="EEECE1"/>
              </a:buClr>
              <a:buFont typeface="Wingdings" pitchFamily="2" charset="2"/>
              <a:buNone/>
              <a:defRPr/>
            </a:pPr>
            <a:r>
              <a:rPr lang="en-GB" sz="900" b="1" kern="0" dirty="0" smtClean="0">
                <a:solidFill>
                  <a:prstClr val="black"/>
                </a:solidFill>
                <a:latin typeface="Georgia"/>
                <a:ea typeface="ＭＳ Ｐゴシック" pitchFamily="34" charset="-128"/>
              </a:rPr>
              <a:t>12.01%</a:t>
            </a:r>
          </a:p>
        </p:txBody>
      </p:sp>
      <p:sp>
        <p:nvSpPr>
          <p:cNvPr id="173" name="Rectangle 39"/>
          <p:cNvSpPr>
            <a:spLocks noChangeArrowheads="1"/>
          </p:cNvSpPr>
          <p:nvPr/>
        </p:nvSpPr>
        <p:spPr bwMode="auto">
          <a:xfrm>
            <a:off x="682896" y="6159501"/>
            <a:ext cx="1574217" cy="365127"/>
          </a:xfrm>
          <a:prstGeom prst="rect">
            <a:avLst/>
          </a:prstGeom>
          <a:solidFill>
            <a:srgbClr val="A32020"/>
          </a:solidFill>
          <a:ln w="9525" cap="flat" cmpd="sng" algn="ctr">
            <a:noFill/>
            <a:prstDash val="solid"/>
          </a:ln>
          <a:effectLst>
            <a:outerShdw blurRad="40000" dist="23000" dir="5400000" rotWithShape="0">
              <a:srgbClr val="000000">
                <a:alpha val="35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GB" sz="900" b="1" i="1" u="none" strike="noStrike" kern="0" cap="none" spc="0" normalizeH="0" baseline="0" noProof="0" dirty="0" smtClean="0">
                <a:ln>
                  <a:noFill/>
                </a:ln>
                <a:solidFill>
                  <a:prstClr val="white"/>
                </a:solidFill>
                <a:effectLst/>
                <a:uLnTx/>
                <a:uFillTx/>
                <a:latin typeface="Georgia"/>
              </a:rPr>
              <a:t>Actual Best average  ROCE  </a:t>
            </a:r>
          </a:p>
        </p:txBody>
      </p:sp>
      <p:sp>
        <p:nvSpPr>
          <p:cNvPr id="174" name="Rectangle 40"/>
          <p:cNvSpPr>
            <a:spLocks noChangeArrowheads="1"/>
          </p:cNvSpPr>
          <p:nvPr/>
        </p:nvSpPr>
        <p:spPr bwMode="auto">
          <a:xfrm>
            <a:off x="6052219" y="6171518"/>
            <a:ext cx="1709476" cy="306388"/>
          </a:xfrm>
          <a:prstGeom prst="ellipse">
            <a:avLst/>
          </a:prstGeom>
          <a:solidFill>
            <a:sysClr val="window" lastClr="FFFFFF">
              <a:lumMod val="95000"/>
            </a:sysClr>
          </a:solidFill>
          <a:ln w="9525" algn="ctr">
            <a:solidFill>
              <a:sysClr val="window" lastClr="FFFFFF">
                <a:lumMod val="50000"/>
              </a:sysClr>
            </a:solidFill>
            <a:round/>
            <a:headEnd/>
            <a:tailEnd/>
          </a:ln>
          <a:effectLst>
            <a:outerShdw blurRad="50800" dist="38100" dir="2700000" algn="tl" rotWithShape="0">
              <a:prstClr val="black">
                <a:alpha val="40000"/>
              </a:prstClr>
            </a:outerShdw>
          </a:effectLst>
        </p:spPr>
        <p:txBody>
          <a:bodyPr anchor="ctr"/>
          <a:lstStyle/>
          <a:p>
            <a:pPr marL="223838" indent="-223838" algn="ctr" defTabSz="914400">
              <a:buClr>
                <a:srgbClr val="EEECE1"/>
              </a:buClr>
              <a:buFont typeface="Wingdings" pitchFamily="2" charset="2"/>
              <a:buNone/>
              <a:defRPr/>
            </a:pPr>
            <a:r>
              <a:rPr lang="en-GB" sz="900" b="1" kern="0" dirty="0" smtClean="0">
                <a:solidFill>
                  <a:prstClr val="black"/>
                </a:solidFill>
                <a:latin typeface="Georgia"/>
                <a:ea typeface="ＭＳ Ｐゴシック" pitchFamily="34" charset="-128"/>
              </a:rPr>
              <a:t>10.57%</a:t>
            </a:r>
          </a:p>
        </p:txBody>
      </p:sp>
      <p:sp>
        <p:nvSpPr>
          <p:cNvPr id="175" name="Rectangle 41"/>
          <p:cNvSpPr>
            <a:spLocks noChangeArrowheads="1"/>
          </p:cNvSpPr>
          <p:nvPr/>
        </p:nvSpPr>
        <p:spPr bwMode="auto">
          <a:xfrm>
            <a:off x="7888792" y="6171518"/>
            <a:ext cx="1709476" cy="306388"/>
          </a:xfrm>
          <a:prstGeom prst="ellipse">
            <a:avLst/>
          </a:prstGeom>
          <a:solidFill>
            <a:sysClr val="window" lastClr="FFFFFF">
              <a:lumMod val="95000"/>
            </a:sysClr>
          </a:solidFill>
          <a:ln w="9525" algn="ctr">
            <a:solidFill>
              <a:sysClr val="window" lastClr="FFFFFF">
                <a:lumMod val="50000"/>
              </a:sysClr>
            </a:solidFill>
            <a:round/>
            <a:headEnd/>
            <a:tailEnd/>
          </a:ln>
          <a:effectLst>
            <a:outerShdw blurRad="50800" dist="38100" dir="2700000" algn="tl" rotWithShape="0">
              <a:prstClr val="black">
                <a:alpha val="40000"/>
              </a:prstClr>
            </a:outerShdw>
          </a:effectLst>
        </p:spPr>
        <p:txBody>
          <a:bodyPr anchor="ctr"/>
          <a:lstStyle/>
          <a:p>
            <a:pPr marL="223838" indent="-223838" algn="ctr" defTabSz="914400">
              <a:buClr>
                <a:srgbClr val="EEECE1"/>
              </a:buClr>
              <a:buFont typeface="Wingdings" pitchFamily="2" charset="2"/>
              <a:buNone/>
              <a:defRPr/>
            </a:pPr>
            <a:r>
              <a:rPr lang="en-GB" sz="900" b="1" kern="0" dirty="0" smtClean="0">
                <a:solidFill>
                  <a:prstClr val="black"/>
                </a:solidFill>
                <a:latin typeface="Georgia"/>
                <a:ea typeface="ＭＳ Ｐゴシック" pitchFamily="34" charset="-128"/>
              </a:rPr>
              <a:t>11.55%</a:t>
            </a:r>
          </a:p>
        </p:txBody>
      </p:sp>
      <p:sp>
        <p:nvSpPr>
          <p:cNvPr id="176" name="Rectangle 40"/>
          <p:cNvSpPr>
            <a:spLocks noChangeArrowheads="1"/>
          </p:cNvSpPr>
          <p:nvPr/>
        </p:nvSpPr>
        <p:spPr bwMode="auto">
          <a:xfrm>
            <a:off x="2351498" y="6619871"/>
            <a:ext cx="1709476" cy="306388"/>
          </a:xfrm>
          <a:prstGeom prst="ellipse">
            <a:avLst/>
          </a:prstGeom>
          <a:solidFill>
            <a:sysClr val="window" lastClr="FFFFFF">
              <a:lumMod val="95000"/>
            </a:sysClr>
          </a:solidFill>
          <a:ln w="9525" algn="ctr">
            <a:solidFill>
              <a:sysClr val="window" lastClr="FFFFFF">
                <a:lumMod val="50000"/>
              </a:sysClr>
            </a:solidFill>
            <a:round/>
            <a:headEnd/>
            <a:tailEnd/>
          </a:ln>
          <a:effectLst>
            <a:outerShdw blurRad="50800" dist="38100" dir="2700000" algn="tl" rotWithShape="0">
              <a:prstClr val="black">
                <a:alpha val="40000"/>
              </a:prstClr>
            </a:outerShdw>
          </a:effectLst>
        </p:spPr>
        <p:txBody>
          <a:bodyPr anchor="ctr"/>
          <a:lstStyle/>
          <a:p>
            <a:pPr marL="223838" indent="-223838" algn="ctr" defTabSz="914400">
              <a:buClr>
                <a:srgbClr val="EEECE1"/>
              </a:buClr>
              <a:buFont typeface="Wingdings" pitchFamily="2" charset="2"/>
              <a:buNone/>
              <a:defRPr/>
            </a:pPr>
            <a:r>
              <a:rPr lang="en-GB" sz="900" b="1" kern="0" dirty="0" smtClean="0">
                <a:solidFill>
                  <a:prstClr val="black"/>
                </a:solidFill>
                <a:latin typeface="Georgia"/>
                <a:ea typeface="ＭＳ Ｐゴシック" pitchFamily="34" charset="-128"/>
              </a:rPr>
              <a:t>19.17%</a:t>
            </a:r>
          </a:p>
        </p:txBody>
      </p:sp>
      <p:sp>
        <p:nvSpPr>
          <p:cNvPr id="177" name="Rectangle 39"/>
          <p:cNvSpPr>
            <a:spLocks noChangeArrowheads="1"/>
          </p:cNvSpPr>
          <p:nvPr/>
        </p:nvSpPr>
        <p:spPr bwMode="auto">
          <a:xfrm>
            <a:off x="680357" y="6619874"/>
            <a:ext cx="1574217" cy="365127"/>
          </a:xfrm>
          <a:prstGeom prst="rect">
            <a:avLst/>
          </a:prstGeom>
          <a:solidFill>
            <a:srgbClr val="A32020"/>
          </a:solidFill>
          <a:ln w="9525" cap="flat" cmpd="sng" algn="ctr">
            <a:noFill/>
            <a:prstDash val="solid"/>
          </a:ln>
          <a:effectLst>
            <a:outerShdw blurRad="40000" dist="23000" dir="5400000" rotWithShape="0">
              <a:srgbClr val="000000">
                <a:alpha val="35000"/>
              </a:srgbClr>
            </a:outerShdw>
          </a:effectLst>
        </p:spPr>
        <p:txBody>
          <a:bodyPr wrap="square" rtlCol="0">
            <a:noAutofit/>
          </a:bodyPr>
          <a:lstStyle/>
          <a:p>
            <a:pPr marL="0" marR="0" lvl="0" indent="0" defTabSz="914400" eaLnBrk="1" fontAlgn="auto" latinLnBrk="0" hangingPunct="1">
              <a:lnSpc>
                <a:spcPct val="100000"/>
              </a:lnSpc>
              <a:spcBef>
                <a:spcPts val="0"/>
              </a:spcBef>
              <a:spcAft>
                <a:spcPts val="800"/>
              </a:spcAft>
              <a:buClrTx/>
              <a:buSzTx/>
              <a:buFontTx/>
              <a:buNone/>
              <a:tabLst/>
              <a:defRPr/>
            </a:pPr>
            <a:r>
              <a:rPr kumimoji="0" lang="en-GB" sz="900" b="1" i="0" u="none" strike="noStrike" kern="0" cap="none" spc="0" normalizeH="0" baseline="0" noProof="0" dirty="0" smtClean="0">
                <a:ln>
                  <a:noFill/>
                </a:ln>
                <a:solidFill>
                  <a:prstClr val="white"/>
                </a:solidFill>
                <a:effectLst/>
                <a:uLnTx/>
                <a:uFillTx/>
                <a:latin typeface="Georgia"/>
              </a:rPr>
              <a:t>Actual Best average  ROE </a:t>
            </a:r>
          </a:p>
        </p:txBody>
      </p:sp>
      <p:sp>
        <p:nvSpPr>
          <p:cNvPr id="178" name="Rectangle 40"/>
          <p:cNvSpPr>
            <a:spLocks noChangeArrowheads="1"/>
          </p:cNvSpPr>
          <p:nvPr/>
        </p:nvSpPr>
        <p:spPr bwMode="auto">
          <a:xfrm>
            <a:off x="6052219" y="6619871"/>
            <a:ext cx="1709476" cy="306388"/>
          </a:xfrm>
          <a:prstGeom prst="ellipse">
            <a:avLst/>
          </a:prstGeom>
          <a:solidFill>
            <a:sysClr val="window" lastClr="FFFFFF">
              <a:lumMod val="95000"/>
            </a:sysClr>
          </a:solidFill>
          <a:ln w="9525" algn="ctr">
            <a:solidFill>
              <a:sysClr val="window" lastClr="FFFFFF">
                <a:lumMod val="50000"/>
              </a:sysClr>
            </a:solidFill>
            <a:round/>
            <a:headEnd/>
            <a:tailEnd/>
          </a:ln>
          <a:effectLst>
            <a:outerShdw blurRad="50800" dist="38100" dir="2700000" algn="tl" rotWithShape="0">
              <a:prstClr val="black">
                <a:alpha val="40000"/>
              </a:prstClr>
            </a:outerShdw>
          </a:effectLst>
        </p:spPr>
        <p:txBody>
          <a:bodyPr anchor="ctr"/>
          <a:lstStyle/>
          <a:p>
            <a:pPr marL="223838" indent="-223838" algn="ctr" defTabSz="914400">
              <a:buClr>
                <a:srgbClr val="EEECE1"/>
              </a:buClr>
              <a:buFont typeface="Wingdings" pitchFamily="2" charset="2"/>
              <a:buNone/>
              <a:defRPr/>
            </a:pPr>
            <a:r>
              <a:rPr lang="en-GB" sz="900" b="1" kern="0" dirty="0" smtClean="0">
                <a:solidFill>
                  <a:prstClr val="black"/>
                </a:solidFill>
                <a:latin typeface="Georgia"/>
                <a:ea typeface="ＭＳ Ｐゴシック" pitchFamily="34" charset="-128"/>
              </a:rPr>
              <a:t>12.22%</a:t>
            </a:r>
          </a:p>
        </p:txBody>
      </p:sp>
      <p:sp>
        <p:nvSpPr>
          <p:cNvPr id="179" name="Rectangle 41"/>
          <p:cNvSpPr>
            <a:spLocks noChangeArrowheads="1"/>
          </p:cNvSpPr>
          <p:nvPr/>
        </p:nvSpPr>
        <p:spPr bwMode="auto">
          <a:xfrm>
            <a:off x="7888792" y="6619871"/>
            <a:ext cx="1709476" cy="306388"/>
          </a:xfrm>
          <a:prstGeom prst="ellipse">
            <a:avLst/>
          </a:prstGeom>
          <a:solidFill>
            <a:sysClr val="window" lastClr="FFFFFF">
              <a:lumMod val="95000"/>
            </a:sysClr>
          </a:solidFill>
          <a:ln w="9525" algn="ctr">
            <a:solidFill>
              <a:sysClr val="window" lastClr="FFFFFF">
                <a:lumMod val="50000"/>
              </a:sysClr>
            </a:solidFill>
            <a:round/>
            <a:headEnd/>
            <a:tailEnd/>
          </a:ln>
          <a:effectLst>
            <a:outerShdw blurRad="50800" dist="38100" dir="2700000" algn="tl" rotWithShape="0">
              <a:prstClr val="black">
                <a:alpha val="40000"/>
              </a:prstClr>
            </a:outerShdw>
          </a:effectLst>
        </p:spPr>
        <p:txBody>
          <a:bodyPr anchor="ctr"/>
          <a:lstStyle/>
          <a:p>
            <a:pPr marL="223838" indent="-223838" algn="ctr" defTabSz="914400">
              <a:buClr>
                <a:srgbClr val="EEECE1"/>
              </a:buClr>
              <a:buFont typeface="Wingdings" pitchFamily="2" charset="2"/>
              <a:buNone/>
              <a:defRPr/>
            </a:pPr>
            <a:r>
              <a:rPr lang="en-GB" sz="900" b="1" kern="0" dirty="0" smtClean="0">
                <a:solidFill>
                  <a:prstClr val="black"/>
                </a:solidFill>
                <a:latin typeface="Georgia"/>
                <a:ea typeface="ＭＳ Ｐゴシック" pitchFamily="34" charset="-128"/>
              </a:rPr>
              <a:t>11.91%</a:t>
            </a:r>
          </a:p>
        </p:txBody>
      </p:sp>
    </p:spTree>
    <p:custDataLst>
      <p:tags r:id="rId1"/>
    </p:custDataLst>
    <p:extLst>
      <p:ext uri="{BB962C8B-B14F-4D97-AF65-F5344CB8AC3E}">
        <p14:creationId xmlns:p14="http://schemas.microsoft.com/office/powerpoint/2010/main" val="688496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id" hidden="1"/>
          <p:cNvGrpSpPr/>
          <p:nvPr>
            <p:custDataLst>
              <p:tags r:id="rId2"/>
            </p:custDataLst>
          </p:nvPr>
        </p:nvGrpSpPr>
        <p:grpSpPr>
          <a:xfrm>
            <a:off x="530352" y="612648"/>
            <a:ext cx="8997696" cy="6848856"/>
            <a:chOff x="530352" y="612648"/>
            <a:chExt cx="8997696" cy="6848856"/>
          </a:xfrm>
        </p:grpSpPr>
        <p:grpSp>
          <p:nvGrpSpPr>
            <p:cNvPr id="53" name="Group 52" hidden="1"/>
            <p:cNvGrpSpPr/>
            <p:nvPr userDrawn="1"/>
          </p:nvGrpSpPr>
          <p:grpSpPr>
            <a:xfrm>
              <a:off x="530352" y="7159752"/>
              <a:ext cx="8997696" cy="301752"/>
              <a:chOff x="530352" y="7159752"/>
              <a:chExt cx="8997696" cy="301752"/>
            </a:xfrm>
          </p:grpSpPr>
          <p:sp>
            <p:nvSpPr>
              <p:cNvPr id="100"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1"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2"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4" name="Group 53" hidden="1"/>
            <p:cNvGrpSpPr/>
            <p:nvPr userDrawn="1"/>
          </p:nvGrpSpPr>
          <p:grpSpPr>
            <a:xfrm>
              <a:off x="530352" y="1066800"/>
              <a:ext cx="8997696" cy="835152"/>
              <a:chOff x="530352" y="1066800"/>
              <a:chExt cx="8997696" cy="835152"/>
            </a:xfrm>
          </p:grpSpPr>
          <p:sp>
            <p:nvSpPr>
              <p:cNvPr id="98"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99"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55"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56" name="Group 600" hidden="1"/>
            <p:cNvGrpSpPr/>
            <p:nvPr userDrawn="1"/>
          </p:nvGrpSpPr>
          <p:grpSpPr>
            <a:xfrm>
              <a:off x="533400" y="6245352"/>
              <a:ext cx="8994648" cy="688848"/>
              <a:chOff x="533400" y="6013704"/>
              <a:chExt cx="8994648" cy="688848"/>
            </a:xfrm>
          </p:grpSpPr>
          <p:sp>
            <p:nvSpPr>
              <p:cNvPr id="92"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3"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4"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5"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6"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7"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57" name="Group 500" hidden="1"/>
            <p:cNvGrpSpPr/>
            <p:nvPr userDrawn="1"/>
          </p:nvGrpSpPr>
          <p:grpSpPr>
            <a:xfrm>
              <a:off x="533400" y="5407152"/>
              <a:ext cx="8994648" cy="688848"/>
              <a:chOff x="533400" y="5026152"/>
              <a:chExt cx="8994648" cy="688848"/>
            </a:xfrm>
          </p:grpSpPr>
          <p:sp>
            <p:nvSpPr>
              <p:cNvPr id="86"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7"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8"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9"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0"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1"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58" name="Group 400" hidden="1"/>
            <p:cNvGrpSpPr/>
            <p:nvPr userDrawn="1"/>
          </p:nvGrpSpPr>
          <p:grpSpPr>
            <a:xfrm>
              <a:off x="533400" y="4568952"/>
              <a:ext cx="8994648" cy="688848"/>
              <a:chOff x="533400" y="4038600"/>
              <a:chExt cx="8994648" cy="688848"/>
            </a:xfrm>
          </p:grpSpPr>
          <p:sp>
            <p:nvSpPr>
              <p:cNvPr id="80"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1"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2"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3"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4"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5"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59" name="Group 300" hidden="1"/>
            <p:cNvGrpSpPr/>
            <p:nvPr userDrawn="1"/>
          </p:nvGrpSpPr>
          <p:grpSpPr>
            <a:xfrm>
              <a:off x="533400" y="3730752"/>
              <a:ext cx="8994648" cy="688848"/>
              <a:chOff x="533400" y="3041904"/>
              <a:chExt cx="8994648" cy="688848"/>
            </a:xfrm>
          </p:grpSpPr>
          <p:sp>
            <p:nvSpPr>
              <p:cNvPr id="74"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5"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6"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7"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8"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9"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0" name="Group 200" hidden="1"/>
            <p:cNvGrpSpPr/>
            <p:nvPr userDrawn="1"/>
          </p:nvGrpSpPr>
          <p:grpSpPr>
            <a:xfrm>
              <a:off x="533400" y="2892552"/>
              <a:ext cx="8994648" cy="688848"/>
              <a:chOff x="533400" y="1066800"/>
              <a:chExt cx="8994648" cy="688848"/>
            </a:xfrm>
          </p:grpSpPr>
          <p:sp>
            <p:nvSpPr>
              <p:cNvPr id="68"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9"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0"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1"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2"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3"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1" name="Group 100" hidden="1"/>
            <p:cNvGrpSpPr/>
            <p:nvPr userDrawn="1"/>
          </p:nvGrpSpPr>
          <p:grpSpPr>
            <a:xfrm>
              <a:off x="533400" y="2054352"/>
              <a:ext cx="8994648" cy="688848"/>
              <a:chOff x="533400" y="2054352"/>
              <a:chExt cx="8994648" cy="688848"/>
            </a:xfrm>
          </p:grpSpPr>
          <p:sp>
            <p:nvSpPr>
              <p:cNvPr id="62"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3"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4"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5"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6"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67"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dirty="0" smtClean="0"/>
              <a:t>Beyond Debt &amp; Equity </a:t>
            </a:r>
            <a:endParaRPr lang="en-GB" dirty="0"/>
          </a:p>
        </p:txBody>
      </p:sp>
      <p:sp>
        <p:nvSpPr>
          <p:cNvPr id="49" name="TextBox 48"/>
          <p:cNvSpPr txBox="1"/>
          <p:nvPr/>
        </p:nvSpPr>
        <p:spPr>
          <a:xfrm>
            <a:off x="325514" y="2776115"/>
            <a:ext cx="9261068" cy="1455730"/>
          </a:xfrm>
          <a:prstGeom prst="rect">
            <a:avLst/>
          </a:prstGeom>
          <a:solidFill>
            <a:schemeClr val="accent5"/>
          </a:solidFill>
          <a:ln>
            <a:noFill/>
          </a:ln>
        </p:spPr>
        <p:txBody>
          <a:bodyPr wrap="none" lIns="45720" tIns="0" rIns="0" bIns="0" rtlCol="0" anchor="ctr">
            <a:noAutofit/>
          </a:bodyPr>
          <a:lstStyle/>
          <a:p>
            <a:pPr indent="-274320" algn="ctr"/>
            <a:r>
              <a:rPr lang="en-GB" sz="4000" b="1" i="1" dirty="0" smtClean="0">
                <a:solidFill>
                  <a:schemeClr val="bg1"/>
                </a:solidFill>
                <a:latin typeface="Georgia" pitchFamily="18" charset="0"/>
                <a:cs typeface="Arial" pitchFamily="34" charset="0"/>
              </a:rPr>
              <a:t>Financing from Customer (s)</a:t>
            </a:r>
          </a:p>
        </p:txBody>
      </p:sp>
      <p:sp>
        <p:nvSpPr>
          <p:cNvPr id="51" name="TextBox 50"/>
          <p:cNvSpPr txBox="1"/>
          <p:nvPr/>
        </p:nvSpPr>
        <p:spPr>
          <a:xfrm>
            <a:off x="382195" y="4696365"/>
            <a:ext cx="9261068" cy="1455730"/>
          </a:xfrm>
          <a:prstGeom prst="rect">
            <a:avLst/>
          </a:prstGeom>
          <a:solidFill>
            <a:schemeClr val="accent5"/>
          </a:solidFill>
          <a:ln>
            <a:noFill/>
          </a:ln>
        </p:spPr>
        <p:txBody>
          <a:bodyPr wrap="none" lIns="45720" tIns="0" rIns="0" bIns="0" rtlCol="0" anchor="ctr">
            <a:noAutofit/>
          </a:bodyPr>
          <a:lstStyle/>
          <a:p>
            <a:pPr indent="-274320" algn="ctr"/>
            <a:r>
              <a:rPr lang="en-GB" sz="4000" b="1" i="1" dirty="0" smtClean="0">
                <a:solidFill>
                  <a:schemeClr val="bg1"/>
                </a:solidFill>
                <a:latin typeface="Georgia" pitchFamily="18" charset="0"/>
                <a:cs typeface="Arial" pitchFamily="34" charset="0"/>
              </a:rPr>
              <a:t>Real Estate  </a:t>
            </a:r>
          </a:p>
        </p:txBody>
      </p:sp>
    </p:spTree>
    <p:custDataLst>
      <p:tags r:id="rId1"/>
    </p:custDataLst>
    <p:extLst>
      <p:ext uri="{BB962C8B-B14F-4D97-AF65-F5344CB8AC3E}">
        <p14:creationId xmlns:p14="http://schemas.microsoft.com/office/powerpoint/2010/main" val="100627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75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id" hidden="1"/>
          <p:cNvGrpSpPr/>
          <p:nvPr>
            <p:custDataLst>
              <p:tags r:id="rId2"/>
            </p:custDataLst>
          </p:nvPr>
        </p:nvGrpSpPr>
        <p:grpSpPr>
          <a:xfrm>
            <a:off x="530352" y="612648"/>
            <a:ext cx="8997696" cy="6848856"/>
            <a:chOff x="530352" y="612648"/>
            <a:chExt cx="8997696" cy="6848856"/>
          </a:xfrm>
        </p:grpSpPr>
        <p:grpSp>
          <p:nvGrpSpPr>
            <p:cNvPr id="59" name="Group 58" hidden="1"/>
            <p:cNvGrpSpPr/>
            <p:nvPr userDrawn="1"/>
          </p:nvGrpSpPr>
          <p:grpSpPr>
            <a:xfrm>
              <a:off x="530352" y="7159752"/>
              <a:ext cx="8997696" cy="301752"/>
              <a:chOff x="530352" y="7159752"/>
              <a:chExt cx="8997696" cy="301752"/>
            </a:xfrm>
          </p:grpSpPr>
          <p:sp>
            <p:nvSpPr>
              <p:cNvPr id="107"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8"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109"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61" name="Group 60" hidden="1"/>
            <p:cNvGrpSpPr/>
            <p:nvPr userDrawn="1"/>
          </p:nvGrpSpPr>
          <p:grpSpPr>
            <a:xfrm>
              <a:off x="530352" y="1066800"/>
              <a:ext cx="8997696" cy="835152"/>
              <a:chOff x="530352" y="1066800"/>
              <a:chExt cx="8997696" cy="835152"/>
            </a:xfrm>
          </p:grpSpPr>
          <p:sp>
            <p:nvSpPr>
              <p:cNvPr id="105"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106"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2"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63" name="Group 600" hidden="1"/>
            <p:cNvGrpSpPr/>
            <p:nvPr userDrawn="1"/>
          </p:nvGrpSpPr>
          <p:grpSpPr>
            <a:xfrm>
              <a:off x="533400" y="6245352"/>
              <a:ext cx="8994648" cy="688848"/>
              <a:chOff x="533400" y="6013704"/>
              <a:chExt cx="8994648" cy="688848"/>
            </a:xfrm>
          </p:grpSpPr>
          <p:sp>
            <p:nvSpPr>
              <p:cNvPr id="99"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0"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1"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2"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3"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04"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4" name="Group 500" hidden="1"/>
            <p:cNvGrpSpPr/>
            <p:nvPr userDrawn="1"/>
          </p:nvGrpSpPr>
          <p:grpSpPr>
            <a:xfrm>
              <a:off x="533400" y="5407152"/>
              <a:ext cx="8994648" cy="688848"/>
              <a:chOff x="533400" y="5026152"/>
              <a:chExt cx="8994648" cy="688848"/>
            </a:xfrm>
          </p:grpSpPr>
          <p:sp>
            <p:nvSpPr>
              <p:cNvPr id="93"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4"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5"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6"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7"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8"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5" name="Group 400" hidden="1"/>
            <p:cNvGrpSpPr/>
            <p:nvPr userDrawn="1"/>
          </p:nvGrpSpPr>
          <p:grpSpPr>
            <a:xfrm>
              <a:off x="533400" y="4568952"/>
              <a:ext cx="8994648" cy="688848"/>
              <a:chOff x="533400" y="4038600"/>
              <a:chExt cx="8994648" cy="688848"/>
            </a:xfrm>
          </p:grpSpPr>
          <p:sp>
            <p:nvSpPr>
              <p:cNvPr id="87"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8"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9"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0"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1"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92"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6" name="Group 300" hidden="1"/>
            <p:cNvGrpSpPr/>
            <p:nvPr userDrawn="1"/>
          </p:nvGrpSpPr>
          <p:grpSpPr>
            <a:xfrm>
              <a:off x="533400" y="3730752"/>
              <a:ext cx="8994648" cy="688848"/>
              <a:chOff x="533400" y="3041904"/>
              <a:chExt cx="8994648" cy="688848"/>
            </a:xfrm>
          </p:grpSpPr>
          <p:sp>
            <p:nvSpPr>
              <p:cNvPr id="81"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2"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3"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4"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5"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6"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7" name="Group 200" hidden="1"/>
            <p:cNvGrpSpPr/>
            <p:nvPr userDrawn="1"/>
          </p:nvGrpSpPr>
          <p:grpSpPr>
            <a:xfrm>
              <a:off x="533400" y="2892552"/>
              <a:ext cx="8994648" cy="688848"/>
              <a:chOff x="533400" y="1066800"/>
              <a:chExt cx="8994648" cy="688848"/>
            </a:xfrm>
          </p:grpSpPr>
          <p:sp>
            <p:nvSpPr>
              <p:cNvPr id="75"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6"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7"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8"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9"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80"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68" name="Group 100" hidden="1"/>
            <p:cNvGrpSpPr/>
            <p:nvPr userDrawn="1"/>
          </p:nvGrpSpPr>
          <p:grpSpPr>
            <a:xfrm>
              <a:off x="533400" y="2054352"/>
              <a:ext cx="8994648" cy="688848"/>
              <a:chOff x="533400" y="2054352"/>
              <a:chExt cx="8994648" cy="688848"/>
            </a:xfrm>
          </p:grpSpPr>
          <p:sp>
            <p:nvSpPr>
              <p:cNvPr id="69"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0"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1"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2"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3"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74"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pic>
        <p:nvPicPr>
          <p:cNvPr id="4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28" t="2981" r="5687" b="58008"/>
          <a:stretch/>
        </p:blipFill>
        <p:spPr bwMode="auto">
          <a:xfrm>
            <a:off x="73152" y="2311595"/>
            <a:ext cx="6344529" cy="352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Oval 49"/>
          <p:cNvSpPr/>
          <p:nvPr/>
        </p:nvSpPr>
        <p:spPr>
          <a:xfrm>
            <a:off x="44868" y="4384235"/>
            <a:ext cx="6499274" cy="690880"/>
          </a:xfrm>
          <a:prstGeom prst="ellipse">
            <a:avLst/>
          </a:prstGeom>
          <a:noFill/>
          <a:ln>
            <a:solidFill>
              <a:srgbClr val="FF0000"/>
            </a:solidFill>
            <a:prstDash val="dash"/>
          </a:ln>
        </p:spPr>
        <p:style>
          <a:lnRef idx="1">
            <a:schemeClr val="accent6"/>
          </a:lnRef>
          <a:fillRef idx="0">
            <a:schemeClr val="accent6"/>
          </a:fillRef>
          <a:effectRef idx="0">
            <a:schemeClr val="accent6"/>
          </a:effectRef>
          <a:fontRef idx="minor">
            <a:schemeClr val="tx1"/>
          </a:fontRef>
        </p:style>
        <p:txBody>
          <a:bodyPr lIns="97256" tIns="48628" rIns="97256" bIns="48628" rtlCol="0" anchor="ctr"/>
          <a:lstStyle/>
          <a:p>
            <a:pPr algn="ctr"/>
            <a:endParaRPr lang="en-US" sz="1100" dirty="0">
              <a:latin typeface="+mj-lt"/>
              <a:cs typeface="Arial" pitchFamily="34" charset="0"/>
            </a:endParaRPr>
          </a:p>
        </p:txBody>
      </p:sp>
      <p:sp>
        <p:nvSpPr>
          <p:cNvPr id="51" name="TextBox 50"/>
          <p:cNvSpPr txBox="1"/>
          <p:nvPr/>
        </p:nvSpPr>
        <p:spPr>
          <a:xfrm>
            <a:off x="6603805" y="2273190"/>
            <a:ext cx="3193480" cy="3322165"/>
          </a:xfrm>
          <a:prstGeom prst="rect">
            <a:avLst/>
          </a:prstGeom>
          <a:solidFill>
            <a:schemeClr val="tx2"/>
          </a:solidFill>
          <a:ln w="6350">
            <a:noFill/>
            <a:prstDash val="dash"/>
          </a:ln>
        </p:spPr>
        <p:txBody>
          <a:bodyPr wrap="square" lIns="97256" tIns="48628" rIns="97256" bIns="48628" rtlCol="0">
            <a:spAutoFit/>
          </a:bodyPr>
          <a:lstStyle/>
          <a:p>
            <a:pPr marL="182354" indent="-182354">
              <a:spcAft>
                <a:spcPts val="851"/>
              </a:spcAft>
            </a:pPr>
            <a:r>
              <a:rPr lang="en-GB" sz="1500" b="1" dirty="0" smtClean="0">
                <a:solidFill>
                  <a:schemeClr val="bg1"/>
                </a:solidFill>
                <a:latin typeface="+mj-lt"/>
              </a:rPr>
              <a:t>Ports </a:t>
            </a:r>
          </a:p>
          <a:p>
            <a:pPr marL="182354" indent="-182354">
              <a:spcAft>
                <a:spcPts val="851"/>
              </a:spcAft>
              <a:buFont typeface="Arial" pitchFamily="34" charset="0"/>
              <a:buChar char="•"/>
            </a:pPr>
            <a:r>
              <a:rPr lang="en-GB" sz="1500" b="1" dirty="0" smtClean="0">
                <a:solidFill>
                  <a:schemeClr val="bg1"/>
                </a:solidFill>
                <a:latin typeface="+mj-lt"/>
              </a:rPr>
              <a:t>Early stages of </a:t>
            </a:r>
            <a:r>
              <a:rPr lang="en-GB" sz="1500" b="1" dirty="0" err="1" smtClean="0">
                <a:solidFill>
                  <a:schemeClr val="bg1"/>
                </a:solidFill>
                <a:latin typeface="+mj-lt"/>
              </a:rPr>
              <a:t>Mundra</a:t>
            </a:r>
            <a:r>
              <a:rPr lang="en-GB" sz="1500" b="1" dirty="0" smtClean="0">
                <a:solidFill>
                  <a:schemeClr val="bg1"/>
                </a:solidFill>
                <a:latin typeface="+mj-lt"/>
              </a:rPr>
              <a:t> Port </a:t>
            </a:r>
            <a:r>
              <a:rPr lang="en-GB" sz="1500" b="1" dirty="0" err="1" smtClean="0">
                <a:solidFill>
                  <a:schemeClr val="bg1"/>
                </a:solidFill>
                <a:latin typeface="+mj-lt"/>
              </a:rPr>
              <a:t>upto</a:t>
            </a:r>
            <a:r>
              <a:rPr lang="en-GB" sz="1500" b="1" dirty="0" smtClean="0">
                <a:solidFill>
                  <a:schemeClr val="bg1"/>
                </a:solidFill>
                <a:latin typeface="+mj-lt"/>
              </a:rPr>
              <a:t> 38% of Balance Sheet Size was funded by upfront premiums on use of terminal capacity – “ Amounts Received under Long Term Infrastructure Usage Agreements” </a:t>
            </a:r>
          </a:p>
          <a:p>
            <a:pPr marL="182354" indent="-182354">
              <a:spcAft>
                <a:spcPts val="851"/>
              </a:spcAft>
              <a:buFont typeface="Arial" pitchFamily="34" charset="0"/>
              <a:buChar char="•"/>
            </a:pPr>
            <a:r>
              <a:rPr lang="en-GB" sz="1500" b="1" dirty="0" smtClean="0">
                <a:solidFill>
                  <a:schemeClr val="bg1"/>
                </a:solidFill>
                <a:latin typeface="+mj-lt"/>
              </a:rPr>
              <a:t>Counter parties included Guru </a:t>
            </a:r>
            <a:r>
              <a:rPr lang="en-GB" sz="1500" b="1" dirty="0" err="1" smtClean="0">
                <a:solidFill>
                  <a:schemeClr val="bg1"/>
                </a:solidFill>
                <a:latin typeface="+mj-lt"/>
              </a:rPr>
              <a:t>Gobind</a:t>
            </a:r>
            <a:r>
              <a:rPr lang="en-GB" sz="1500" b="1" dirty="0" smtClean="0">
                <a:solidFill>
                  <a:schemeClr val="bg1"/>
                </a:solidFill>
                <a:latin typeface="+mj-lt"/>
              </a:rPr>
              <a:t> Refineries, Indian Oil Corporation </a:t>
            </a:r>
          </a:p>
          <a:p>
            <a:pPr marL="668632" lvl="1" indent="-182354">
              <a:spcAft>
                <a:spcPts val="851"/>
              </a:spcAft>
            </a:pPr>
            <a:r>
              <a:rPr lang="en-GB" sz="700" dirty="0" smtClean="0">
                <a:solidFill>
                  <a:schemeClr val="bg1"/>
                </a:solidFill>
                <a:latin typeface="+mj-lt"/>
              </a:rPr>
              <a:t> </a:t>
            </a:r>
            <a:endParaRPr lang="en-GB" sz="700" dirty="0">
              <a:solidFill>
                <a:schemeClr val="bg1"/>
              </a:solidFill>
              <a:latin typeface="+mj-lt"/>
            </a:endParaRPr>
          </a:p>
        </p:txBody>
      </p:sp>
      <p:sp>
        <p:nvSpPr>
          <p:cNvPr id="52" name="Title 1"/>
          <p:cNvSpPr>
            <a:spLocks noGrp="1"/>
          </p:cNvSpPr>
          <p:nvPr>
            <p:ph type="title"/>
          </p:nvPr>
        </p:nvSpPr>
        <p:spPr>
          <a:xfrm>
            <a:off x="533400" y="1143000"/>
            <a:ext cx="8991600" cy="477838"/>
          </a:xfrm>
        </p:spPr>
        <p:txBody>
          <a:bodyPr/>
          <a:lstStyle/>
          <a:p>
            <a:r>
              <a:rPr lang="en-GB" dirty="0" smtClean="0"/>
              <a:t>Non Dilutive, Non Interest Bearing Sources of Funds – An unique feature </a:t>
            </a:r>
            <a:endParaRPr lang="en-GB" dirty="0"/>
          </a:p>
        </p:txBody>
      </p:sp>
      <p:sp>
        <p:nvSpPr>
          <p:cNvPr id="54" name="Rectangle 53"/>
          <p:cNvSpPr/>
          <p:nvPr/>
        </p:nvSpPr>
        <p:spPr>
          <a:xfrm>
            <a:off x="73152" y="6152095"/>
            <a:ext cx="9679863" cy="632753"/>
          </a:xfrm>
          <a:prstGeom prst="rect">
            <a:avLst/>
          </a:prstGeom>
          <a:solidFill>
            <a:srgbClr val="FFFFFF"/>
          </a:solidFill>
          <a:ln w="6350">
            <a:solidFill>
              <a:schemeClr val="tx2"/>
            </a:solid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600" b="1" dirty="0" smtClean="0">
                <a:latin typeface="+mj-lt"/>
              </a:rPr>
              <a:t>Amounts Received under Long Term Infrastructure	4,596,833,419</a:t>
            </a:r>
            <a:r>
              <a:rPr lang="en-GB" sz="1600" b="1" dirty="0">
                <a:latin typeface="+mj-lt"/>
              </a:rPr>
              <a:t> </a:t>
            </a:r>
            <a:r>
              <a:rPr lang="en-GB" sz="1600" b="1" dirty="0" smtClean="0">
                <a:latin typeface="+mj-lt"/>
              </a:rPr>
              <a:t>       4,552,543,474</a:t>
            </a:r>
          </a:p>
          <a:p>
            <a:r>
              <a:rPr lang="en-GB" sz="1600" b="1" dirty="0" smtClean="0">
                <a:latin typeface="+mj-lt"/>
              </a:rPr>
              <a:t>Usage Agreements</a:t>
            </a:r>
          </a:p>
        </p:txBody>
      </p:sp>
      <p:cxnSp>
        <p:nvCxnSpPr>
          <p:cNvPr id="56" name="Straight Connector 55"/>
          <p:cNvCxnSpPr>
            <a:stCxn id="50" idx="4"/>
          </p:cNvCxnSpPr>
          <p:nvPr/>
        </p:nvCxnSpPr>
        <p:spPr>
          <a:xfrm flipH="1">
            <a:off x="151765" y="5075115"/>
            <a:ext cx="3142740" cy="1076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0" idx="4"/>
          </p:cNvCxnSpPr>
          <p:nvPr/>
        </p:nvCxnSpPr>
        <p:spPr>
          <a:xfrm>
            <a:off x="3294505" y="5075115"/>
            <a:ext cx="6112865" cy="107698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45058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2"/>
            </p:custDataLst>
          </p:nvPr>
        </p:nvGrpSpPr>
        <p:grpSpPr>
          <a:xfrm>
            <a:off x="530352" y="612648"/>
            <a:ext cx="8997696" cy="6848856"/>
            <a:chOff x="530352" y="612648"/>
            <a:chExt cx="8997696" cy="6848856"/>
          </a:xfrm>
        </p:grpSpPr>
        <p:grpSp>
          <p:nvGrpSpPr>
            <p:cNvPr id="4" name="Group 3" hidden="1"/>
            <p:cNvGrpSpPr/>
            <p:nvPr userDrawn="1"/>
          </p:nvGrpSpPr>
          <p:grpSpPr>
            <a:xfrm>
              <a:off x="530352" y="7159752"/>
              <a:ext cx="8997696" cy="301752"/>
              <a:chOff x="530352" y="7159752"/>
              <a:chExt cx="8997696" cy="301752"/>
            </a:xfrm>
          </p:grpSpPr>
          <p:sp>
            <p:nvSpPr>
              <p:cNvPr id="51"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2"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sp>
            <p:nvSpPr>
              <p:cNvPr id="53"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en-GB" dirty="0"/>
              </a:p>
            </p:txBody>
          </p:sp>
        </p:grpSp>
        <p:grpSp>
          <p:nvGrpSpPr>
            <p:cNvPr id="5" name="Group 4" hidden="1"/>
            <p:cNvGrpSpPr/>
            <p:nvPr userDrawn="1"/>
          </p:nvGrpSpPr>
          <p:grpSpPr>
            <a:xfrm>
              <a:off x="530352" y="1066800"/>
              <a:ext cx="8997696" cy="835152"/>
              <a:chOff x="530352" y="1066800"/>
              <a:chExt cx="8997696" cy="835152"/>
            </a:xfrm>
          </p:grpSpPr>
          <p:sp>
            <p:nvSpPr>
              <p:cNvPr id="49"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sp>
            <p:nvSpPr>
              <p:cNvPr id="50"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en-GB" dirty="0"/>
              </a:p>
            </p:txBody>
          </p:sp>
        </p:grpSp>
        <p:sp>
          <p:nvSpPr>
            <p:cNvPr id="6"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en-GB" sz="1400" dirty="0">
                <a:solidFill>
                  <a:schemeClr val="folHlink"/>
                </a:solidFill>
                <a:cs typeface="Arial" charset="0"/>
              </a:endParaRPr>
            </a:p>
          </p:txBody>
        </p:sp>
        <p:grpSp>
          <p:nvGrpSpPr>
            <p:cNvPr id="7" name="Group 600" hidden="1"/>
            <p:cNvGrpSpPr/>
            <p:nvPr userDrawn="1"/>
          </p:nvGrpSpPr>
          <p:grpSpPr>
            <a:xfrm>
              <a:off x="533400" y="6245352"/>
              <a:ext cx="8994648" cy="688848"/>
              <a:chOff x="533400" y="6013704"/>
              <a:chExt cx="8994648" cy="688848"/>
            </a:xfrm>
          </p:grpSpPr>
          <p:sp>
            <p:nvSpPr>
              <p:cNvPr id="43"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4"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5"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6"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7"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8"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8" name="Group 500" hidden="1"/>
            <p:cNvGrpSpPr/>
            <p:nvPr userDrawn="1"/>
          </p:nvGrpSpPr>
          <p:grpSpPr>
            <a:xfrm>
              <a:off x="533400" y="5407152"/>
              <a:ext cx="8994648" cy="688848"/>
              <a:chOff x="533400" y="5026152"/>
              <a:chExt cx="8994648" cy="688848"/>
            </a:xfrm>
          </p:grpSpPr>
          <p:sp>
            <p:nvSpPr>
              <p:cNvPr id="37"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8"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9"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0"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1"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42"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9" name="Group 400" hidden="1"/>
            <p:cNvGrpSpPr/>
            <p:nvPr userDrawn="1"/>
          </p:nvGrpSpPr>
          <p:grpSpPr>
            <a:xfrm>
              <a:off x="533400" y="4568952"/>
              <a:ext cx="8994648" cy="688848"/>
              <a:chOff x="533400" y="4038600"/>
              <a:chExt cx="8994648" cy="688848"/>
            </a:xfrm>
          </p:grpSpPr>
          <p:sp>
            <p:nvSpPr>
              <p:cNvPr id="31"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2"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3"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4"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5"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6"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0" name="Group 300" hidden="1"/>
            <p:cNvGrpSpPr/>
            <p:nvPr userDrawn="1"/>
          </p:nvGrpSpPr>
          <p:grpSpPr>
            <a:xfrm>
              <a:off x="533400" y="3730752"/>
              <a:ext cx="8994648" cy="688848"/>
              <a:chOff x="533400" y="3041904"/>
              <a:chExt cx="8994648" cy="688848"/>
            </a:xfrm>
          </p:grpSpPr>
          <p:sp>
            <p:nvSpPr>
              <p:cNvPr id="2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6"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7"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8"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9"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30"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1" name="Group 200" hidden="1"/>
            <p:cNvGrpSpPr/>
            <p:nvPr userDrawn="1"/>
          </p:nvGrpSpPr>
          <p:grpSpPr>
            <a:xfrm>
              <a:off x="533400" y="2892552"/>
              <a:ext cx="8994648" cy="688848"/>
              <a:chOff x="533400" y="1066800"/>
              <a:chExt cx="8994648" cy="688848"/>
            </a:xfrm>
          </p:grpSpPr>
          <p:sp>
            <p:nvSpPr>
              <p:cNvPr id="19"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0"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1"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2"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3"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24"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nvGrpSpPr>
            <p:cNvPr id="12" name="Group 100" hidden="1"/>
            <p:cNvGrpSpPr/>
            <p:nvPr userDrawn="1"/>
          </p:nvGrpSpPr>
          <p:grpSpPr>
            <a:xfrm>
              <a:off x="533400" y="2054352"/>
              <a:ext cx="8994648" cy="688848"/>
              <a:chOff x="533400" y="2054352"/>
              <a:chExt cx="8994648" cy="688848"/>
            </a:xfrm>
          </p:grpSpPr>
          <p:sp>
            <p:nvSpPr>
              <p:cNvPr id="13"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4"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5"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6"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7"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sp>
            <p:nvSpPr>
              <p:cNvPr id="18"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en-GB" dirty="0"/>
              </a:p>
            </p:txBody>
          </p:sp>
        </p:grpSp>
      </p:grpSp>
      <p:sp>
        <p:nvSpPr>
          <p:cNvPr id="2" name="Title 1"/>
          <p:cNvSpPr>
            <a:spLocks noGrp="1"/>
          </p:cNvSpPr>
          <p:nvPr>
            <p:ph type="title"/>
          </p:nvPr>
        </p:nvSpPr>
        <p:spPr/>
        <p:txBody>
          <a:bodyPr/>
          <a:lstStyle/>
          <a:p>
            <a:r>
              <a:rPr lang="en-GB" sz="2000" dirty="0" smtClean="0"/>
              <a:t>Indian Ports Valuations</a:t>
            </a:r>
            <a:endParaRPr lang="en-GB" sz="2000" dirty="0"/>
          </a:p>
        </p:txBody>
      </p:sp>
      <p:sp>
        <p:nvSpPr>
          <p:cNvPr id="54" name="Section Header" hidden="1"/>
          <p:cNvSpPr txBox="1"/>
          <p:nvPr>
            <p:custDataLst>
              <p:tags r:id="rId3"/>
            </p:custDataLst>
          </p:nvPr>
        </p:nvSpPr>
        <p:spPr>
          <a:xfrm>
            <a:off x="530351" y="704088"/>
            <a:ext cx="3034379" cy="137160"/>
          </a:xfrm>
          <a:prstGeom prst="rect">
            <a:avLst/>
          </a:prstGeom>
          <a:noFill/>
        </p:spPr>
        <p:txBody>
          <a:bodyPr wrap="square" lIns="0" tIns="0" rIns="0" bIns="0" rtlCol="0" anchor="b" anchorCtr="0">
            <a:noAutofit/>
          </a:bodyPr>
          <a:lstStyle/>
          <a:p>
            <a:r>
              <a:rPr lang="en-GB" sz="900" noProof="1" smtClean="0">
                <a:solidFill>
                  <a:schemeClr val="tx1"/>
                </a:solidFill>
              </a:rPr>
              <a:t> </a:t>
            </a:r>
          </a:p>
        </p:txBody>
      </p:sp>
      <p:sp>
        <p:nvSpPr>
          <p:cNvPr id="55" name="Page Number"/>
          <p:cNvSpPr txBox="1"/>
          <p:nvPr>
            <p:custDataLst>
              <p:tags r:id="rId4"/>
            </p:custDataLst>
          </p:nvPr>
        </p:nvSpPr>
        <p:spPr>
          <a:xfrm>
            <a:off x="9208008" y="7315200"/>
            <a:ext cx="320040" cy="137160"/>
          </a:xfrm>
          <a:prstGeom prst="rect">
            <a:avLst/>
          </a:prstGeom>
          <a:noFill/>
        </p:spPr>
        <p:txBody>
          <a:bodyPr wrap="none" lIns="0" tIns="0" rIns="0" bIns="0" rtlCol="0">
            <a:noAutofit/>
          </a:bodyPr>
          <a:lstStyle/>
          <a:p>
            <a:pPr algn="r">
              <a:lnSpc>
                <a:spcPts val="1000"/>
              </a:lnSpc>
            </a:pPr>
            <a:r>
              <a:rPr lang="en-GB" sz="1100" noProof="1" smtClean="0"/>
              <a:t>6</a:t>
            </a:r>
          </a:p>
        </p:txBody>
      </p:sp>
      <p:graphicFrame>
        <p:nvGraphicFramePr>
          <p:cNvPr id="56" name="Table 55"/>
          <p:cNvGraphicFramePr>
            <a:graphicFrameLocks noGrp="1"/>
          </p:cNvGraphicFramePr>
          <p:nvPr>
            <p:extLst>
              <p:ext uri="{D42A27DB-BD31-4B8C-83A1-F6EECF244321}">
                <p14:modId xmlns:p14="http://schemas.microsoft.com/office/powerpoint/2010/main" val="3098792313"/>
              </p:ext>
            </p:extLst>
          </p:nvPr>
        </p:nvGraphicFramePr>
        <p:xfrm>
          <a:off x="304800" y="1797674"/>
          <a:ext cx="9448801" cy="2041920"/>
        </p:xfrm>
        <a:graphic>
          <a:graphicData uri="http://schemas.openxmlformats.org/drawingml/2006/table">
            <a:tbl>
              <a:tblPr/>
              <a:tblGrid>
                <a:gridCol w="1295400"/>
                <a:gridCol w="50800"/>
                <a:gridCol w="438150"/>
                <a:gridCol w="438150"/>
                <a:gridCol w="63500"/>
                <a:gridCol w="522422"/>
                <a:gridCol w="522422"/>
                <a:gridCol w="522422"/>
                <a:gridCol w="47400"/>
                <a:gridCol w="483440"/>
                <a:gridCol w="483440"/>
                <a:gridCol w="483440"/>
                <a:gridCol w="46331"/>
                <a:gridCol w="357178"/>
                <a:gridCol w="357178"/>
                <a:gridCol w="357178"/>
                <a:gridCol w="357178"/>
                <a:gridCol w="357178"/>
                <a:gridCol w="357178"/>
                <a:gridCol w="357178"/>
                <a:gridCol w="357178"/>
                <a:gridCol w="357178"/>
                <a:gridCol w="46331"/>
                <a:gridCol w="357178"/>
                <a:gridCol w="433373"/>
              </a:tblGrid>
              <a:tr h="126763">
                <a:tc>
                  <a:txBody>
                    <a:bodyPr/>
                    <a:lstStyle/>
                    <a:p>
                      <a:pPr algn="l" fontAlgn="ctr"/>
                      <a:r>
                        <a:rPr lang="en-US" sz="900" b="0" i="1" u="none" strike="noStrike" dirty="0">
                          <a:solidFill>
                            <a:srgbClr val="000000"/>
                          </a:solidFill>
                          <a:effectLst/>
                          <a:latin typeface="Georgia" panose="02040502050405020303" pitchFamily="18" charset="0"/>
                        </a:rPr>
                        <a:t>(In USD millions)</a:t>
                      </a: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r>
              <a:tr h="370788">
                <a:tc>
                  <a:txBody>
                    <a:bodyPr/>
                    <a:lstStyle/>
                    <a:p>
                      <a:pPr algn="ctr" fontAlgn="ctr"/>
                      <a:r>
                        <a:rPr lang="en-US" sz="900" b="1" i="1" u="none" strike="noStrike" dirty="0">
                          <a:solidFill>
                            <a:srgbClr val="000000"/>
                          </a:solidFill>
                          <a:effectLst/>
                          <a:latin typeface="Georgia" panose="02040502050405020303" pitchFamily="18" charset="0"/>
                        </a:rPr>
                        <a:t>Company Name</a:t>
                      </a:r>
                    </a:p>
                  </a:txBody>
                  <a:tcPr marL="4153" marR="4153" marT="4153" marB="0" anchor="ctr">
                    <a:lnL>
                      <a:noFill/>
                    </a:lnL>
                    <a:lnR>
                      <a:noFill/>
                    </a:lnR>
                    <a:lnT>
                      <a:noFill/>
                    </a:lnT>
                    <a:lnB>
                      <a:noFill/>
                    </a:lnB>
                    <a:solidFill>
                      <a:srgbClr val="FFC000"/>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gridSpan="2">
                  <a:txBody>
                    <a:bodyPr/>
                    <a:lstStyle/>
                    <a:p>
                      <a:pPr algn="ctr" fontAlgn="ctr"/>
                      <a:r>
                        <a:rPr lang="en-US" sz="900" b="1" i="1" u="none" strike="noStrike" dirty="0">
                          <a:solidFill>
                            <a:srgbClr val="000000"/>
                          </a:solidFill>
                          <a:effectLst/>
                          <a:latin typeface="Georgia" panose="02040502050405020303" pitchFamily="18" charset="0"/>
                        </a:rPr>
                        <a:t>Size</a:t>
                      </a:r>
                    </a:p>
                  </a:txBody>
                  <a:tcPr marL="4153" marR="4153" marT="4153" marB="0" anchor="ctr">
                    <a:lnL>
                      <a:noFill/>
                    </a:lnL>
                    <a:lnR>
                      <a:noFill/>
                    </a:lnR>
                    <a:lnT>
                      <a:noFill/>
                    </a:lnT>
                    <a:lnB>
                      <a:noFill/>
                    </a:lnB>
                    <a:solidFill>
                      <a:srgbClr val="FFC000"/>
                    </a:solidFill>
                  </a:tcPr>
                </a:tc>
                <a:tc hMerge="1">
                  <a:txBody>
                    <a:bodyPr/>
                    <a:lstStyle/>
                    <a:p>
                      <a:endParaRPr lang="en-GB"/>
                    </a:p>
                  </a:txBody>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gridSpan="3">
                  <a:txBody>
                    <a:bodyPr/>
                    <a:lstStyle/>
                    <a:p>
                      <a:pPr algn="ctr" fontAlgn="ctr"/>
                      <a:r>
                        <a:rPr lang="en-US" sz="900" b="1" i="1" u="none" strike="noStrike">
                          <a:solidFill>
                            <a:srgbClr val="000000"/>
                          </a:solidFill>
                          <a:effectLst/>
                          <a:latin typeface="Georgia" panose="02040502050405020303" pitchFamily="18" charset="0"/>
                        </a:rPr>
                        <a:t>LTM</a:t>
                      </a:r>
                    </a:p>
                  </a:txBody>
                  <a:tcPr marL="4153" marR="4153" marT="4153" marB="0" anchor="ctr">
                    <a:lnL>
                      <a:noFill/>
                    </a:lnL>
                    <a:lnR>
                      <a:noFill/>
                    </a:lnR>
                    <a:lnT>
                      <a:noFill/>
                    </a:lnT>
                    <a:lnB>
                      <a:noFill/>
                    </a:lnB>
                    <a:solidFill>
                      <a:srgbClr val="FFC000"/>
                    </a:solidFill>
                  </a:tcPr>
                </a:tc>
                <a:tc hMerge="1">
                  <a:txBody>
                    <a:bodyPr/>
                    <a:lstStyle/>
                    <a:p>
                      <a:endParaRPr lang="en-GB"/>
                    </a:p>
                  </a:txBody>
                  <a:tcPr/>
                </a:tc>
                <a:tc hMerge="1">
                  <a:txBody>
                    <a:bodyPr/>
                    <a:lstStyle/>
                    <a:p>
                      <a:endParaRPr lang="en-GB"/>
                    </a:p>
                  </a:txBody>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gridSpan="3">
                  <a:txBody>
                    <a:bodyPr/>
                    <a:lstStyle/>
                    <a:p>
                      <a:pPr algn="ctr" fontAlgn="ctr"/>
                      <a:r>
                        <a:rPr lang="en-US" sz="900" b="1" i="1" u="none" strike="noStrike">
                          <a:solidFill>
                            <a:srgbClr val="000000"/>
                          </a:solidFill>
                          <a:effectLst/>
                          <a:latin typeface="Georgia" panose="02040502050405020303" pitchFamily="18" charset="0"/>
                        </a:rPr>
                        <a:t>Liquidity</a:t>
                      </a:r>
                    </a:p>
                  </a:txBody>
                  <a:tcPr marL="4153" marR="4153" marT="4153" marB="0" anchor="ctr">
                    <a:lnL>
                      <a:noFill/>
                    </a:lnL>
                    <a:lnR>
                      <a:noFill/>
                    </a:lnR>
                    <a:lnT>
                      <a:noFill/>
                    </a:lnT>
                    <a:lnB>
                      <a:noFill/>
                    </a:lnB>
                    <a:solidFill>
                      <a:srgbClr val="FFC000"/>
                    </a:solidFill>
                  </a:tcPr>
                </a:tc>
                <a:tc hMerge="1">
                  <a:txBody>
                    <a:bodyPr/>
                    <a:lstStyle/>
                    <a:p>
                      <a:endParaRPr lang="en-GB"/>
                    </a:p>
                  </a:txBody>
                  <a:tcPr/>
                </a:tc>
                <a:tc hMerge="1">
                  <a:txBody>
                    <a:bodyPr/>
                    <a:lstStyle/>
                    <a:p>
                      <a:endParaRPr lang="en-GB"/>
                    </a:p>
                  </a:txBody>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gridSpan="9">
                  <a:txBody>
                    <a:bodyPr/>
                    <a:lstStyle/>
                    <a:p>
                      <a:pPr algn="ctr" fontAlgn="ctr"/>
                      <a:r>
                        <a:rPr lang="en-US" sz="900" b="1" i="1" u="none" strike="noStrike" dirty="0" smtClean="0">
                          <a:solidFill>
                            <a:srgbClr val="000000"/>
                          </a:solidFill>
                          <a:effectLst/>
                          <a:latin typeface="Georgia" panose="02040502050405020303" pitchFamily="18" charset="0"/>
                        </a:rPr>
                        <a:t>Multiples</a:t>
                      </a:r>
                      <a:endParaRPr lang="en-US" sz="900" b="1" i="1"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ctr"/>
                      <a:endParaRPr lang="en-US" sz="800" b="1" i="1"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hMerge="1">
                  <a:txBody>
                    <a:bodyPr/>
                    <a:lstStyle/>
                    <a:p>
                      <a:pPr algn="ctr" fontAlgn="ctr"/>
                      <a:endParaRPr lang="en-US" sz="800" b="1" i="1"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hMerge="1">
                  <a:txBody>
                    <a:bodyPr/>
                    <a:lstStyle/>
                    <a:p>
                      <a:pPr algn="ctr" fontAlgn="ctr"/>
                      <a:endParaRPr lang="en-US" sz="800" b="1" i="1"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FC000"/>
                    </a:solidFill>
                  </a:tcPr>
                </a:tc>
                <a:tc>
                  <a:txBody>
                    <a:bodyPr/>
                    <a:lstStyle/>
                    <a:p>
                      <a:pPr algn="ctr" fontAlgn="ctr"/>
                      <a:r>
                        <a:rPr lang="en-US" sz="900" b="1" i="1" u="none" strike="noStrike">
                          <a:solidFill>
                            <a:srgbClr val="000000"/>
                          </a:solidFill>
                          <a:effectLst/>
                          <a:latin typeface="Georgia" panose="02040502050405020303" pitchFamily="18" charset="0"/>
                        </a:rPr>
                        <a:t> </a:t>
                      </a:r>
                    </a:p>
                  </a:txBody>
                  <a:tcPr marL="4153" marR="4153" marT="4153" marB="0" anchor="ctr">
                    <a:lnL>
                      <a:noFill/>
                    </a:lnL>
                    <a:lnR>
                      <a:noFill/>
                    </a:lnR>
                    <a:lnT>
                      <a:noFill/>
                    </a:lnT>
                    <a:lnB>
                      <a:noFill/>
                    </a:lnB>
                  </a:tcPr>
                </a:tc>
                <a:tc gridSpan="2">
                  <a:txBody>
                    <a:bodyPr/>
                    <a:lstStyle/>
                    <a:p>
                      <a:pPr algn="ctr" fontAlgn="ctr"/>
                      <a:r>
                        <a:rPr lang="en-US" sz="900" b="1" i="1" u="none" strike="noStrike">
                          <a:solidFill>
                            <a:srgbClr val="000000"/>
                          </a:solidFill>
                          <a:effectLst/>
                          <a:latin typeface="Georgia" panose="02040502050405020303" pitchFamily="18" charset="0"/>
                        </a:rPr>
                        <a:t>Ratios</a:t>
                      </a:r>
                    </a:p>
                  </a:txBody>
                  <a:tcPr marL="4153" marR="4153" marT="4153" marB="0" anchor="ctr">
                    <a:lnL>
                      <a:noFill/>
                    </a:lnL>
                    <a:lnR>
                      <a:noFill/>
                    </a:lnR>
                    <a:lnT>
                      <a:noFill/>
                    </a:lnT>
                    <a:lnB>
                      <a:noFill/>
                    </a:lnB>
                    <a:solidFill>
                      <a:srgbClr val="FFC000"/>
                    </a:solidFill>
                  </a:tcPr>
                </a:tc>
                <a:tc hMerge="1">
                  <a:txBody>
                    <a:bodyPr/>
                    <a:lstStyle/>
                    <a:p>
                      <a:endParaRPr lang="en-GB"/>
                    </a:p>
                  </a:txBody>
                  <a:tcPr/>
                </a:tc>
              </a:tr>
              <a:tr h="248775">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1" i="0" u="none" strike="noStrike" dirty="0">
                          <a:solidFill>
                            <a:srgbClr val="000000"/>
                          </a:solidFill>
                          <a:effectLst/>
                          <a:latin typeface="Georgia" panose="02040502050405020303" pitchFamily="18" charset="0"/>
                        </a:rPr>
                        <a:t>Market Cap</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dirty="0">
                          <a:solidFill>
                            <a:srgbClr val="000000"/>
                          </a:solidFill>
                          <a:effectLst/>
                          <a:latin typeface="Georgia" panose="02040502050405020303" pitchFamily="18" charset="0"/>
                        </a:rPr>
                        <a:t>EV</a:t>
                      </a:r>
                    </a:p>
                  </a:txBody>
                  <a:tcPr marL="4153" marR="4153" marT="4153" marB="0" anchor="ctr">
                    <a:lnL>
                      <a:noFill/>
                    </a:lnL>
                    <a:lnR>
                      <a:noFill/>
                    </a:lnR>
                    <a:lnT>
                      <a:noFill/>
                    </a:lnT>
                    <a:lnB>
                      <a:noFill/>
                    </a:lnB>
                    <a:solidFill>
                      <a:srgbClr val="F2F2F2"/>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1" i="0" u="none" strike="noStrike" dirty="0">
                          <a:solidFill>
                            <a:srgbClr val="000000"/>
                          </a:solidFill>
                          <a:effectLst/>
                          <a:latin typeface="Georgia" panose="02040502050405020303" pitchFamily="18" charset="0"/>
                        </a:rPr>
                        <a:t>Revenue</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dirty="0">
                          <a:solidFill>
                            <a:srgbClr val="000000"/>
                          </a:solidFill>
                          <a:effectLst/>
                          <a:latin typeface="Georgia" panose="02040502050405020303" pitchFamily="18" charset="0"/>
                        </a:rPr>
                        <a:t>EBITDA</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dirty="0">
                          <a:solidFill>
                            <a:srgbClr val="000000"/>
                          </a:solidFill>
                          <a:effectLst/>
                          <a:latin typeface="Georgia" panose="02040502050405020303" pitchFamily="18" charset="0"/>
                        </a:rPr>
                        <a:t>PAT</a:t>
                      </a:r>
                    </a:p>
                  </a:txBody>
                  <a:tcPr marL="4153" marR="4153" marT="4153" marB="0" anchor="ctr">
                    <a:lnL>
                      <a:noFill/>
                    </a:lnL>
                    <a:lnR>
                      <a:noFill/>
                    </a:lnR>
                    <a:lnT>
                      <a:noFill/>
                    </a:lnT>
                    <a:lnB>
                      <a:noFill/>
                    </a:lnB>
                    <a:solidFill>
                      <a:srgbClr val="F2F2F2"/>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1" i="0" u="none" strike="noStrike" dirty="0">
                          <a:solidFill>
                            <a:srgbClr val="000000"/>
                          </a:solidFill>
                          <a:effectLst/>
                          <a:latin typeface="Georgia" panose="02040502050405020303" pitchFamily="18" charset="0"/>
                        </a:rPr>
                        <a:t>Total debt</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dirty="0">
                          <a:solidFill>
                            <a:srgbClr val="000000"/>
                          </a:solidFill>
                          <a:effectLst/>
                          <a:latin typeface="Georgia" panose="02040502050405020303" pitchFamily="18" charset="0"/>
                        </a:rPr>
                        <a:t>Cash</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dirty="0" smtClean="0">
                          <a:solidFill>
                            <a:srgbClr val="000000"/>
                          </a:solidFill>
                          <a:effectLst/>
                          <a:latin typeface="Georgia" panose="02040502050405020303" pitchFamily="18" charset="0"/>
                        </a:rPr>
                        <a:t>Net worth</a:t>
                      </a: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solidFill>
                      <a:srgbClr val="F2F2F2"/>
                    </a:solidFill>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gridSpan="3">
                  <a:txBody>
                    <a:bodyPr/>
                    <a:lstStyle/>
                    <a:p>
                      <a:pPr algn="ctr" fontAlgn="ctr"/>
                      <a:r>
                        <a:rPr lang="en-US" sz="900" b="1" i="0" u="none" strike="noStrike">
                          <a:solidFill>
                            <a:srgbClr val="000000"/>
                          </a:solidFill>
                          <a:effectLst/>
                          <a:latin typeface="Georgia" panose="02040502050405020303" pitchFamily="18" charset="0"/>
                        </a:rPr>
                        <a:t>EV/EBITDA</a:t>
                      </a: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solidFill>
                      <a:srgbClr val="F2F2F2"/>
                    </a:solidFill>
                  </a:tcPr>
                </a:tc>
                <a:tc hMerge="1">
                  <a:txBody>
                    <a:bodyPr/>
                    <a:lstStyle/>
                    <a:p>
                      <a:endParaRPr lang="en-GB"/>
                    </a:p>
                  </a:txBody>
                  <a:tcPr/>
                </a:tc>
                <a:tc hMerge="1">
                  <a:txBody>
                    <a:bodyPr/>
                    <a:lstStyle/>
                    <a:p>
                      <a:endParaRPr lang="en-GB"/>
                    </a:p>
                  </a:txBody>
                  <a:tcPr/>
                </a:tc>
                <a:tc gridSpan="3">
                  <a:txBody>
                    <a:bodyPr/>
                    <a:lstStyle/>
                    <a:p>
                      <a:pPr algn="ctr" fontAlgn="ctr"/>
                      <a:r>
                        <a:rPr lang="en-US" sz="900" b="1" i="0" u="none" strike="noStrike">
                          <a:solidFill>
                            <a:srgbClr val="000000"/>
                          </a:solidFill>
                          <a:effectLst/>
                          <a:latin typeface="Georgia" panose="02040502050405020303" pitchFamily="18" charset="0"/>
                        </a:rPr>
                        <a:t>P/E</a:t>
                      </a:r>
                    </a:p>
                  </a:txBody>
                  <a:tcPr marL="4153" marR="4153" marT="4153"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2F2F2"/>
                    </a:solidFill>
                  </a:tcPr>
                </a:tc>
                <a:tc hMerge="1">
                  <a:txBody>
                    <a:bodyPr/>
                    <a:lstStyle/>
                    <a:p>
                      <a:endParaRPr lang="en-GB"/>
                    </a:p>
                  </a:txBody>
                  <a:tcPr/>
                </a:tc>
                <a:tc hMerge="1">
                  <a:txBody>
                    <a:bodyPr/>
                    <a:lstStyle/>
                    <a:p>
                      <a:endParaRPr lang="en-GB"/>
                    </a:p>
                  </a:txBody>
                  <a:tcPr/>
                </a:tc>
                <a:tc gridSpan="3">
                  <a:txBody>
                    <a:bodyPr/>
                    <a:lstStyle/>
                    <a:p>
                      <a:pPr algn="ctr" fontAlgn="ctr"/>
                      <a:r>
                        <a:rPr lang="en-US" sz="900" b="1" i="0" u="none" strike="noStrike">
                          <a:solidFill>
                            <a:srgbClr val="000000"/>
                          </a:solidFill>
                          <a:effectLst/>
                          <a:latin typeface="Georgia" panose="02040502050405020303" pitchFamily="18" charset="0"/>
                        </a:rPr>
                        <a:t>P/B</a:t>
                      </a: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solidFill>
                      <a:srgbClr val="F2F2F2"/>
                    </a:solidFill>
                  </a:tcPr>
                </a:tc>
                <a:tc hMerge="1">
                  <a:txBody>
                    <a:bodyPr/>
                    <a:lstStyle/>
                    <a:p>
                      <a:endParaRPr lang="en-GB"/>
                    </a:p>
                  </a:txBody>
                  <a:tcPr/>
                </a:tc>
                <a:tc hMerge="1">
                  <a:txBody>
                    <a:bodyPr/>
                    <a:lstStyle/>
                    <a:p>
                      <a:endParaRPr lang="en-GB"/>
                    </a:p>
                  </a:txBody>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1" i="0" u="none" strike="noStrike">
                          <a:solidFill>
                            <a:srgbClr val="000000"/>
                          </a:solidFill>
                          <a:effectLst/>
                          <a:latin typeface="Georgia" panose="02040502050405020303" pitchFamily="18" charset="0"/>
                        </a:rPr>
                        <a:t>ROE</a:t>
                      </a:r>
                    </a:p>
                  </a:txBody>
                  <a:tcPr marL="4153" marR="4153" marT="4153" marB="0" anchor="ctr">
                    <a:lnL>
                      <a:noFill/>
                    </a:lnL>
                    <a:lnR>
                      <a:noFill/>
                    </a:lnR>
                    <a:lnT>
                      <a:noFill/>
                    </a:lnT>
                    <a:lnB>
                      <a:noFill/>
                    </a:lnB>
                    <a:solidFill>
                      <a:srgbClr val="F2F2F2"/>
                    </a:solidFill>
                  </a:tcPr>
                </a:tc>
                <a:tc>
                  <a:txBody>
                    <a:bodyPr/>
                    <a:lstStyle/>
                    <a:p>
                      <a:pPr algn="ctr" fontAlgn="ctr"/>
                      <a:r>
                        <a:rPr lang="en-US" sz="900" b="1" i="0" u="none" strike="noStrike">
                          <a:solidFill>
                            <a:srgbClr val="000000"/>
                          </a:solidFill>
                          <a:effectLst/>
                          <a:latin typeface="Georgia" panose="02040502050405020303" pitchFamily="18" charset="0"/>
                        </a:rPr>
                        <a:t>ROCE</a:t>
                      </a:r>
                    </a:p>
                  </a:txBody>
                  <a:tcPr marL="4153" marR="4153" marT="4153" marB="0" anchor="ctr">
                    <a:lnL>
                      <a:noFill/>
                    </a:lnL>
                    <a:lnR>
                      <a:noFill/>
                    </a:lnR>
                    <a:lnT>
                      <a:noFill/>
                    </a:lnT>
                    <a:lnB>
                      <a:noFill/>
                    </a:lnB>
                    <a:solidFill>
                      <a:srgbClr val="F2F2F2"/>
                    </a:solidFill>
                  </a:tcPr>
                </a:tc>
              </a:tr>
              <a:tr h="126763">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1" i="1" u="none" strike="noStrike">
                          <a:solidFill>
                            <a:srgbClr val="000000"/>
                          </a:solidFill>
                          <a:effectLst/>
                          <a:latin typeface="Georgia" panose="02040502050405020303" pitchFamily="18" charset="0"/>
                        </a:rPr>
                        <a:t>TTM</a:t>
                      </a:r>
                    </a:p>
                  </a:txBody>
                  <a:tcPr marL="4153" marR="4153" marT="4153" marB="0" anchor="ctr">
                    <a:lnL>
                      <a:noFill/>
                    </a:lnL>
                    <a:lnR>
                      <a:noFill/>
                    </a:lnR>
                    <a:lnT>
                      <a:noFill/>
                    </a:lnT>
                    <a:lnB>
                      <a:noFill/>
                    </a:lnB>
                    <a:solidFill>
                      <a:srgbClr val="C5D9F1"/>
                    </a:solidFill>
                  </a:tcPr>
                </a:tc>
                <a:tc>
                  <a:txBody>
                    <a:bodyPr/>
                    <a:lstStyle/>
                    <a:p>
                      <a:pPr algn="ctr" fontAlgn="ctr"/>
                      <a:r>
                        <a:rPr lang="en-US" sz="900" b="1" i="1" u="none" strike="noStrike" dirty="0">
                          <a:solidFill>
                            <a:srgbClr val="000000"/>
                          </a:solidFill>
                          <a:effectLst/>
                          <a:latin typeface="Georgia" panose="02040502050405020303" pitchFamily="18" charset="0"/>
                        </a:rPr>
                        <a:t>FY1</a:t>
                      </a:r>
                    </a:p>
                  </a:txBody>
                  <a:tcPr marL="4153" marR="4153" marT="4153" marB="0" anchor="ctr">
                    <a:lnL>
                      <a:noFill/>
                    </a:lnL>
                    <a:lnR>
                      <a:noFill/>
                    </a:lnR>
                    <a:lnT>
                      <a:noFill/>
                    </a:lnT>
                    <a:lnB>
                      <a:noFill/>
                    </a:lnB>
                    <a:solidFill>
                      <a:srgbClr val="C5D9F1"/>
                    </a:solidFill>
                  </a:tcPr>
                </a:tc>
                <a:tc>
                  <a:txBody>
                    <a:bodyPr/>
                    <a:lstStyle/>
                    <a:p>
                      <a:pPr algn="ctr" fontAlgn="ctr"/>
                      <a:r>
                        <a:rPr lang="en-US" sz="900" b="1" i="1" u="none" strike="noStrike" dirty="0">
                          <a:solidFill>
                            <a:srgbClr val="000000"/>
                          </a:solidFill>
                          <a:effectLst/>
                          <a:latin typeface="Georgia" panose="02040502050405020303" pitchFamily="18" charset="0"/>
                        </a:rPr>
                        <a:t>FY2</a:t>
                      </a: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TTM</a:t>
                      </a: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FY1</a:t>
                      </a:r>
                    </a:p>
                  </a:txBody>
                  <a:tcPr marL="4153" marR="4153" marT="4153" marB="0" anchor="ctr">
                    <a:lnL>
                      <a:noFill/>
                    </a:lnL>
                    <a:lnR>
                      <a:noFill/>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FY2</a:t>
                      </a: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TTM</a:t>
                      </a: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FY1</a:t>
                      </a:r>
                    </a:p>
                  </a:txBody>
                  <a:tcPr marL="4153" marR="4153" marT="4153" marB="0" anchor="ctr">
                    <a:lnL>
                      <a:noFill/>
                    </a:lnL>
                    <a:lnR>
                      <a:noFill/>
                    </a:lnR>
                    <a:lnT>
                      <a:noFill/>
                    </a:lnT>
                    <a:lnB>
                      <a:noFill/>
                    </a:lnB>
                    <a:solidFill>
                      <a:srgbClr val="C5D9F1"/>
                    </a:solidFill>
                  </a:tcPr>
                </a:tc>
                <a:tc>
                  <a:txBody>
                    <a:bodyPr/>
                    <a:lstStyle/>
                    <a:p>
                      <a:pPr algn="ctr" fontAlgn="ctr"/>
                      <a:r>
                        <a:rPr lang="en-US" sz="900" b="1" i="1" u="none" strike="noStrike">
                          <a:solidFill>
                            <a:srgbClr val="000000"/>
                          </a:solidFill>
                          <a:effectLst/>
                          <a:latin typeface="Georgia" panose="02040502050405020303" pitchFamily="18" charset="0"/>
                        </a:rPr>
                        <a:t>FY2</a:t>
                      </a:r>
                    </a:p>
                  </a:txBody>
                  <a:tcPr marL="4153" marR="4153" marT="4153" marB="0" anchor="ctr">
                    <a:lnL>
                      <a:noFill/>
                    </a:lnL>
                    <a:lnR>
                      <a:noFill/>
                    </a:lnR>
                    <a:lnT>
                      <a:noFill/>
                    </a:lnT>
                    <a:lnB>
                      <a:noFill/>
                    </a:lnB>
                    <a:solidFill>
                      <a:srgbClr val="C5D9F1"/>
                    </a:solidFill>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1"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r>
              <a:tr h="370011">
                <a:tc>
                  <a:txBody>
                    <a:bodyPr/>
                    <a:lstStyle/>
                    <a:p>
                      <a:pPr algn="l" fontAlgn="ctr"/>
                      <a:r>
                        <a:rPr lang="it-IT" sz="900" b="0" i="0" u="none" strike="noStrike" dirty="0">
                          <a:solidFill>
                            <a:srgbClr val="000000"/>
                          </a:solidFill>
                          <a:effectLst/>
                          <a:latin typeface="Georgia" panose="02040502050405020303" pitchFamily="18" charset="0"/>
                        </a:rPr>
                        <a:t>Adani Ports &amp; Special Economic Zone Ltd</a:t>
                      </a: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9,122</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11,769</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1,066</a:t>
                      </a: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727</a:t>
                      </a: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438</a:t>
                      </a: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3,452</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207</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2,021</a:t>
                      </a: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15.3x</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15.0x</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13.2x</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21.3x</a:t>
                      </a:r>
                      <a:endParaRPr lang="en-US" sz="900" b="0" i="0" u="none" strike="noStrike" dirty="0">
                        <a:solidFill>
                          <a:srgbClr val="000000"/>
                        </a:solidFill>
                        <a:effectLst/>
                        <a:latin typeface="Georgia" panose="02040502050405020303" pitchFamily="18" charset="0"/>
                      </a:endParaRP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18.4x</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17.9x</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4.6x</a:t>
                      </a:r>
                      <a:endParaRPr lang="en-US" sz="900" b="0" i="0" u="none" strike="noStrike" dirty="0">
                        <a:solidFill>
                          <a:srgbClr val="000000"/>
                        </a:solidFill>
                        <a:effectLst/>
                        <a:latin typeface="Georgia" panose="02040502050405020303" pitchFamily="18" charset="0"/>
                      </a:endParaRP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3</a:t>
                      </a:r>
                      <a:r>
                        <a:rPr lang="en-US" sz="900" b="0" i="0" u="none" strike="noStrike" dirty="0" smtClean="0">
                          <a:solidFill>
                            <a:srgbClr val="000000"/>
                          </a:solidFill>
                          <a:effectLst/>
                          <a:latin typeface="Georgia" panose="02040502050405020303" pitchFamily="18" charset="0"/>
                        </a:rPr>
                        <a:t>.7x</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3.2x</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23.9%</a:t>
                      </a: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11.5%</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r>
              <a:tr h="370011">
                <a:tc>
                  <a:txBody>
                    <a:bodyPr/>
                    <a:lstStyle/>
                    <a:p>
                      <a:pPr algn="l" fontAlgn="ctr"/>
                      <a:r>
                        <a:rPr lang="en-US" sz="900" b="0" i="0" u="none" strike="noStrike" dirty="0">
                          <a:solidFill>
                            <a:srgbClr val="000000"/>
                          </a:solidFill>
                          <a:effectLst/>
                          <a:latin typeface="Georgia" panose="02040502050405020303" pitchFamily="18" charset="0"/>
                        </a:rPr>
                        <a:t>Gujarat </a:t>
                      </a:r>
                      <a:r>
                        <a:rPr lang="en-US" sz="900" b="0" i="0" u="none" strike="noStrike" dirty="0" err="1">
                          <a:solidFill>
                            <a:srgbClr val="000000"/>
                          </a:solidFill>
                          <a:effectLst/>
                          <a:latin typeface="Georgia" panose="02040502050405020303" pitchFamily="18" charset="0"/>
                        </a:rPr>
                        <a:t>Pipavav</a:t>
                      </a:r>
                      <a:r>
                        <a:rPr lang="en-US" sz="900" b="0" i="0" u="none" strike="noStrike" dirty="0">
                          <a:solidFill>
                            <a:srgbClr val="000000"/>
                          </a:solidFill>
                          <a:effectLst/>
                          <a:latin typeface="Georgia" panose="02040502050405020303" pitchFamily="18" charset="0"/>
                        </a:rPr>
                        <a:t> Port Ltd</a:t>
                      </a: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1,125</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1,081</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101</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58</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41</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0</a:t>
                      </a: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44</a:t>
                      </a: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303</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21.6x</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28.0x</a:t>
                      </a:r>
                      <a:endParaRPr lang="en-US" sz="900" b="0" i="0" u="none" strike="noStrike" dirty="0">
                        <a:solidFill>
                          <a:srgbClr val="000000"/>
                        </a:solidFill>
                        <a:effectLst/>
                        <a:latin typeface="Georgia" panose="02040502050405020303" pitchFamily="18" charset="0"/>
                      </a:endParaRP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3.8x</a:t>
                      </a:r>
                      <a:endParaRPr lang="en-US" sz="900" b="0" i="0" u="none" strike="noStrike" dirty="0">
                        <a:solidFill>
                          <a:srgbClr val="000000"/>
                        </a:solidFill>
                        <a:effectLst/>
                        <a:latin typeface="Georgia" panose="02040502050405020303" pitchFamily="18" charset="0"/>
                      </a:endParaRP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14.1%</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14.2%</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r>
              <a:tr h="370011">
                <a:tc>
                  <a:txBody>
                    <a:bodyPr/>
                    <a:lstStyle/>
                    <a:p>
                      <a:pPr algn="l" fontAlgn="ctr"/>
                      <a:r>
                        <a:rPr lang="en-US" sz="900" b="0" i="0" u="none" strike="noStrike" dirty="0">
                          <a:solidFill>
                            <a:srgbClr val="000000"/>
                          </a:solidFill>
                          <a:effectLst/>
                          <a:latin typeface="Georgia" panose="02040502050405020303" pitchFamily="18" charset="0"/>
                        </a:rPr>
                        <a:t>Essar Ports </a:t>
                      </a:r>
                      <a:r>
                        <a:rPr lang="en-US" sz="900" b="0" i="0" u="none" strike="noStrike" dirty="0" smtClean="0">
                          <a:solidFill>
                            <a:srgbClr val="000000"/>
                          </a:solidFill>
                          <a:effectLst/>
                          <a:latin typeface="Georgia" panose="02040502050405020303" pitchFamily="18" charset="0"/>
                        </a:rPr>
                        <a:t>Ltd*</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837</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1,770</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l" fontAlgn="ct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271</a:t>
                      </a: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213</a:t>
                      </a: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64</a:t>
                      </a: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1,028</a:t>
                      </a: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19</a:t>
                      </a: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550</a:t>
                      </a:r>
                    </a:p>
                  </a:txBody>
                  <a:tcPr marL="4153" marR="4153" marT="4153" marB="0" anchor="ctr">
                    <a:lnL>
                      <a:noFill/>
                    </a:lnL>
                    <a:lnR>
                      <a:noFill/>
                    </a:lnR>
                    <a:lnT>
                      <a:noFill/>
                    </a:lnT>
                    <a:lnB>
                      <a:noFill/>
                    </a:lnB>
                  </a:tcPr>
                </a:tc>
                <a:tc>
                  <a:txBody>
                    <a:bodyPr/>
                    <a:lstStyle/>
                    <a:p>
                      <a:pPr algn="l"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8.9x</a:t>
                      </a: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14.3x</a:t>
                      </a: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1.6x</a:t>
                      </a:r>
                    </a:p>
                  </a:txBody>
                  <a:tcPr marL="4153" marR="4153" marT="4153" marB="0" anchor="ctr">
                    <a:lnL w="6350" cap="flat" cmpd="sng" algn="ctr">
                      <a:solidFill>
                        <a:srgbClr val="000000"/>
                      </a:solidFill>
                      <a:prstDash val="dash"/>
                      <a:round/>
                      <a:headEnd type="none" w="med" len="med"/>
                      <a:tailEnd type="none" w="med" len="med"/>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dirty="0" smtClean="0">
                          <a:solidFill>
                            <a:srgbClr val="000000"/>
                          </a:solidFill>
                          <a:effectLst/>
                          <a:latin typeface="Georgia" panose="02040502050405020303" pitchFamily="18" charset="0"/>
                        </a:rPr>
                        <a:t>NA</a:t>
                      </a:r>
                      <a:endParaRPr lang="en-US" sz="900" b="0" i="0" u="none" strike="noStrike" dirty="0">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endParaRPr lang="en-US" sz="900" b="0" i="0" u="none" strike="noStrike">
                        <a:solidFill>
                          <a:srgbClr val="000000"/>
                        </a:solidFill>
                        <a:effectLst/>
                        <a:latin typeface="Georgia" panose="02040502050405020303" pitchFamily="18" charset="0"/>
                      </a:endParaRPr>
                    </a:p>
                  </a:txBody>
                  <a:tcPr marL="4153" marR="4153" marT="4153" marB="0" anchor="ctr">
                    <a:lnL>
                      <a:noFill/>
                    </a:lnL>
                    <a:lnR>
                      <a:noFill/>
                    </a:lnR>
                    <a:lnT>
                      <a:noFill/>
                    </a:lnT>
                    <a:lnB>
                      <a:noFill/>
                    </a:lnB>
                  </a:tcPr>
                </a:tc>
                <a:tc>
                  <a:txBody>
                    <a:bodyPr/>
                    <a:lstStyle/>
                    <a:p>
                      <a:pPr algn="ctr" fontAlgn="ctr"/>
                      <a:r>
                        <a:rPr lang="en-US" sz="900" b="0" i="0" u="none" strike="noStrike">
                          <a:solidFill>
                            <a:srgbClr val="000000"/>
                          </a:solidFill>
                          <a:effectLst/>
                          <a:latin typeface="Georgia" panose="02040502050405020303" pitchFamily="18" charset="0"/>
                        </a:rPr>
                        <a:t>12.0%</a:t>
                      </a:r>
                    </a:p>
                  </a:txBody>
                  <a:tcPr marL="4153" marR="4153" marT="4153"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Georgia" panose="02040502050405020303" pitchFamily="18" charset="0"/>
                        </a:rPr>
                        <a:t>9.2%</a:t>
                      </a:r>
                    </a:p>
                  </a:txBody>
                  <a:tcPr marL="4153" marR="4153" marT="4153" marB="0" anchor="ctr">
                    <a:lnL>
                      <a:noFill/>
                    </a:lnL>
                    <a:lnR>
                      <a:noFill/>
                    </a:lnR>
                    <a:lnT>
                      <a:noFill/>
                    </a:lnT>
                    <a:lnB>
                      <a:noFill/>
                    </a:lnB>
                  </a:tcPr>
                </a:tc>
              </a:tr>
            </a:tbl>
          </a:graphicData>
        </a:graphic>
      </p:graphicFrame>
      <p:sp>
        <p:nvSpPr>
          <p:cNvPr id="57" name="TextBox 56"/>
          <p:cNvSpPr txBox="1"/>
          <p:nvPr/>
        </p:nvSpPr>
        <p:spPr>
          <a:xfrm>
            <a:off x="304800" y="4343400"/>
            <a:ext cx="2228209" cy="138499"/>
          </a:xfrm>
          <a:prstGeom prst="rect">
            <a:avLst/>
          </a:prstGeom>
          <a:noFill/>
        </p:spPr>
        <p:txBody>
          <a:bodyPr wrap="square" lIns="0" tIns="0" rIns="0" bIns="0" rtlCol="0">
            <a:spAutoFit/>
          </a:bodyPr>
          <a:lstStyle/>
          <a:p>
            <a:pPr indent="-274320"/>
            <a:r>
              <a:rPr lang="en-GB" sz="900" b="1" dirty="0" smtClean="0">
                <a:latin typeface="+mj-lt"/>
                <a:cs typeface="Arial" pitchFamily="34" charset="0"/>
              </a:rPr>
              <a:t>Precedent Transaction </a:t>
            </a:r>
          </a:p>
        </p:txBody>
      </p:sp>
      <p:sp>
        <p:nvSpPr>
          <p:cNvPr id="58" name="TextBox 57"/>
          <p:cNvSpPr txBox="1"/>
          <p:nvPr/>
        </p:nvSpPr>
        <p:spPr>
          <a:xfrm>
            <a:off x="304800" y="4653679"/>
            <a:ext cx="9223249" cy="1107996"/>
          </a:xfrm>
          <a:prstGeom prst="rect">
            <a:avLst/>
          </a:prstGeom>
          <a:noFill/>
        </p:spPr>
        <p:txBody>
          <a:bodyPr wrap="square" lIns="0" tIns="0" rIns="0" bIns="0" rtlCol="0">
            <a:spAutoFit/>
          </a:bodyPr>
          <a:lstStyle/>
          <a:p>
            <a:r>
              <a:rPr lang="en-GB" sz="900" dirty="0" err="1" smtClean="0">
                <a:latin typeface="+mj-lt"/>
              </a:rPr>
              <a:t>Adani</a:t>
            </a:r>
            <a:r>
              <a:rPr lang="en-GB" sz="900" dirty="0" smtClean="0">
                <a:latin typeface="+mj-lt"/>
              </a:rPr>
              <a:t> Ports and Special Economic Zone Ltd (APSEZ), acquired The </a:t>
            </a:r>
            <a:r>
              <a:rPr lang="en-GB" sz="900" dirty="0" err="1" smtClean="0">
                <a:latin typeface="+mj-lt"/>
              </a:rPr>
              <a:t>Dhamra</a:t>
            </a:r>
            <a:r>
              <a:rPr lang="en-GB" sz="900" dirty="0" smtClean="0">
                <a:latin typeface="+mj-lt"/>
              </a:rPr>
              <a:t> Port Company Limited (DPCL), a port on the east coast of India focussed on bulk handling , from L&amp;T Infrastructure Development Projects Limited (LTDPL) and Tata Steel Limited (TSL), at an enterprise value of INR 55bn (USD 924m). </a:t>
            </a:r>
          </a:p>
          <a:p>
            <a:endParaRPr lang="en-GB" sz="900" b="1" dirty="0" smtClean="0">
              <a:latin typeface="+mj-lt"/>
            </a:endParaRPr>
          </a:p>
          <a:p>
            <a:r>
              <a:rPr lang="en-GB" sz="900" b="1" dirty="0" smtClean="0">
                <a:latin typeface="+mj-lt"/>
              </a:rPr>
              <a:t>Transaction announced in May 2014, closed June 2014.</a:t>
            </a:r>
          </a:p>
          <a:p>
            <a:r>
              <a:rPr lang="en-GB" sz="900" dirty="0" smtClean="0">
                <a:latin typeface="+mj-lt"/>
                <a:cs typeface="Arial" pitchFamily="34" charset="0"/>
              </a:rPr>
              <a:t>  </a:t>
            </a:r>
          </a:p>
          <a:p>
            <a:r>
              <a:rPr lang="en-GB" sz="900" dirty="0" smtClean="0">
                <a:latin typeface="+mj-lt"/>
                <a:cs typeface="Arial" pitchFamily="34" charset="0"/>
              </a:rPr>
              <a:t>Based on last reported financials at the time of deal reporting EV EBITDA  of </a:t>
            </a:r>
          </a:p>
          <a:p>
            <a:r>
              <a:rPr lang="en-GB" sz="900" dirty="0" smtClean="0">
                <a:latin typeface="+mj-lt"/>
                <a:cs typeface="Arial" pitchFamily="34" charset="0"/>
              </a:rPr>
              <a:t>FY13  - 28X, </a:t>
            </a:r>
          </a:p>
          <a:p>
            <a:r>
              <a:rPr lang="en-GB" sz="900" dirty="0" smtClean="0">
                <a:latin typeface="+mj-lt"/>
                <a:cs typeface="Arial" pitchFamily="34" charset="0"/>
              </a:rPr>
              <a:t>FY14  – 20x (approximate)</a:t>
            </a:r>
            <a:endParaRPr lang="en-GB" sz="900" dirty="0">
              <a:latin typeface="+mj-lt"/>
              <a:cs typeface="Arial" pitchFamily="34" charset="0"/>
            </a:endParaRPr>
          </a:p>
        </p:txBody>
      </p:sp>
      <p:cxnSp>
        <p:nvCxnSpPr>
          <p:cNvPr id="59" name="Straight Connector 58"/>
          <p:cNvCxnSpPr/>
          <p:nvPr/>
        </p:nvCxnSpPr>
        <p:spPr>
          <a:xfrm>
            <a:off x="301748" y="4563072"/>
            <a:ext cx="92232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41237" y="6808041"/>
            <a:ext cx="1756262" cy="123111"/>
          </a:xfrm>
          <a:prstGeom prst="rect">
            <a:avLst/>
          </a:prstGeom>
          <a:noFill/>
          <a:ln>
            <a:noFill/>
          </a:ln>
        </p:spPr>
        <p:txBody>
          <a:bodyPr wrap="square" lIns="0" tIns="0" rIns="0" bIns="0" rtlCol="0">
            <a:spAutoFit/>
          </a:bodyPr>
          <a:lstStyle/>
          <a:p>
            <a:r>
              <a:rPr lang="en-GB" sz="800" i="1" noProof="0" dirty="0" smtClean="0">
                <a:solidFill>
                  <a:schemeClr val="tx1"/>
                </a:solidFill>
                <a:latin typeface="Georgia" pitchFamily="18" charset="0"/>
                <a:cs typeface="Arial" pitchFamily="34" charset="0"/>
              </a:rPr>
              <a:t>*Essar Ports is delisted now</a:t>
            </a:r>
          </a:p>
        </p:txBody>
      </p:sp>
    </p:spTree>
    <p:custDataLst>
      <p:tags r:id="rId1"/>
    </p:custDataLst>
    <p:extLst>
      <p:ext uri="{BB962C8B-B14F-4D97-AF65-F5344CB8AC3E}">
        <p14:creationId xmlns:p14="http://schemas.microsoft.com/office/powerpoint/2010/main" val="34887042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ISABLE EXECUTIVE SUMMARY" val="Yes"/>
  <p:tag name="FOOTERHEIGHT" val="550"/>
  <p:tag name="FORECASTBOXCOLOR" val="252,212,182"/>
  <p:tag name="FORECASTBOXTRANSPARENCY" val="0"/>
  <p:tag name="HIGHLIGHTBOXCOLOR" val="232,230,223"/>
  <p:tag name="HIGHLIGHTBOXTRANSPARENCY" val="0"/>
  <p:tag name="HORIZONTALTOCTYPE" val="Header TOC"/>
  <p:tag name="INCLUDEINHORIZONTALTOC" val="Yes"/>
  <p:tag name="PAGINATIONSTART" val="Slide 1"/>
  <p:tag name="SHOWDISCLAIMERCLIENTNAME" val="No"/>
  <p:tag name="SHOWPRESENTATIONDISCLAIMER" val="Yes"/>
  <p:tag name="SMARTISVISIBLE" val="{@PresentationDisclaimer}!=No Disclaimer"/>
  <p:tag name="SMARTSHAPETYPE" val="PresentationDisclaimer"/>
  <p:tag name="SMRTDOCUMENTTYPE" val="2"/>
  <p:tag name="TABLEDEFAULTFONTSIZE" val="10"/>
  <p:tag name="TABLEHEADERFONTSIZE" val="12"/>
  <p:tag name="TABLESTYLEID" val="{74ED0A72-4B8E-423B-AE2F-120ADE3C16FB}"/>
  <p:tag name="TOCAPPENDIXTEXT" val="Appendices"/>
  <p:tag name="TOCOVERVIEWTEXT" val="Overview"/>
  <p:tag name="TOCSECTIONHEADERTEXT" val="Section"/>
  <p:tag name="TOCSECTIONTEXT" val=" "/>
  <p:tag name="SMARTTOCSLIDENUMBER" val="2"/>
  <p:tag name="PICTURE" val="A Bridge in Lucerne"/>
  <p:tag name="TOCAGENDATEXT" val="Agenda"/>
  <p:tag name="TOCPAGETEXT" val="Page"/>
  <p:tag name="PRESENTATIONDISCLAIMER" val="Standard Disclaimer"/>
  <p:tag name="PRESENTATIONDISCLAIMERTEXT" val="Strictly private and confidential"/>
  <p:tag name="GRIDON" val="No"/>
  <p:tag name="TOCTEXT" val="Agenda"/>
  <p:tag name="SMARTTOCHYPERLINK" val="YES"/>
  <p:tag name="SHOW DRAFT STAMP" val="NO"/>
  <p:tag name="SHOW DATE FILEPATH" val="NO"/>
  <p:tag name="PRESENTATION THEME COLOR" val="PwC Maroon"/>
  <p:tag name="HASFRONTIMAGE" val="YES"/>
  <p:tag name="LANGUAGE" val="English (UK)"/>
  <p:tag name="BUSINESSUNITCOVERTEXT" val="Corporate Finance &amp; Investment Banking"/>
  <p:tag name="TITLE" val="Maritime Logistics Financing in India"/>
  <p:tag name="SUBTITLE" val="Unlocking Coastal Potential in India"/>
  <p:tag name="CONFIDENTIALITY STAMP" val="Strictly Private and Confidential"/>
  <p:tag name="DRAFT STAMP" val="Draft"/>
  <p:tag name="REPORT DATE" val="November 2016"/>
</p:tagLst>
</file>

<file path=ppt/tags/tag1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0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02.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03.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10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0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0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07.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LEVEL" val="0"/>
  <p:tag name="SMARTDIVIDERTEXT" val="Section"/>
  <p:tag name="SMARTDIVIDERTOCSTYLE" val="Section TOC"/>
</p:tagLst>
</file>

<file path=ppt/tags/tag10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0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1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1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1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13.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114.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Default Cover v.3"/>
  <p:tag name="SMARTLINKEDSHAPEID" val="SideBar"/>
</p:tagLst>
</file>

<file path=ppt/tags/tag115.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116.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117.xml><?xml version="1.0" encoding="utf-8"?>
<p:tagLst xmlns:a="http://schemas.openxmlformats.org/drawingml/2006/main" xmlns:r="http://schemas.openxmlformats.org/officeDocument/2006/relationships" xmlns:p="http://schemas.openxmlformats.org/presentationml/2006/main">
  <p:tag name="SMARTOBJECT" val="Cover Content"/>
</p:tagLst>
</file>

<file path=ppt/tags/tag118.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19.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1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20.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121.xml><?xml version="1.0" encoding="utf-8"?>
<p:tagLst xmlns:a="http://schemas.openxmlformats.org/drawingml/2006/main" xmlns:r="http://schemas.openxmlformats.org/officeDocument/2006/relationships" xmlns:p="http://schemas.openxmlformats.org/presentationml/2006/main">
  <p:tag name="FULLLENGTH" val="True"/>
</p:tagLst>
</file>

<file path=ppt/tags/tag12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23.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24.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2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26.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12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28.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129.xml><?xml version="1.0" encoding="utf-8"?>
<p:tagLst xmlns:a="http://schemas.openxmlformats.org/drawingml/2006/main" xmlns:r="http://schemas.openxmlformats.org/officeDocument/2006/relationships" xmlns:p="http://schemas.openxmlformats.org/presentationml/2006/main">
  <p:tag name="FULLLENGTH" val="True"/>
</p:tagLst>
</file>

<file path=ppt/tags/tag1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3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31.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32.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33.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34.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135.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36.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137.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13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3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1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40.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14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42.xml><?xml version="1.0" encoding="utf-8"?>
<p:tagLst xmlns:a="http://schemas.openxmlformats.org/drawingml/2006/main" xmlns:r="http://schemas.openxmlformats.org/officeDocument/2006/relationships" xmlns:p="http://schemas.openxmlformats.org/presentationml/2006/main">
  <p:tag name="SMARTWRITE" val="{@Draft stamp}"/>
  <p:tag name="SMARTLOCKSHAPE" val="Yes"/>
  <p:tag name="SMARTISVISIBLE" val="{@Show Draft stamp}=Yes"/>
</p:tagLst>
</file>

<file path=ppt/tags/tag14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144.xml><?xml version="1.0" encoding="utf-8"?>
<p:tagLst xmlns:a="http://schemas.openxmlformats.org/drawingml/2006/main" xmlns:r="http://schemas.openxmlformats.org/officeDocument/2006/relationships" xmlns:p="http://schemas.openxmlformats.org/presentationml/2006/main">
  <p:tag name="SMARTWRITE" val="{!Today} {!FilePath}"/>
  <p:tag name="SMARTISVISIBLE" val="{@Show Date FilePath} = Yes"/>
  <p:tag name="SMARTLOCKSHAPE" val="Yes"/>
</p:tagLst>
</file>

<file path=ppt/tags/tag145.xml><?xml version="1.0" encoding="utf-8"?>
<p:tagLst xmlns:a="http://schemas.openxmlformats.org/drawingml/2006/main" xmlns:r="http://schemas.openxmlformats.org/officeDocument/2006/relationships" xmlns:p="http://schemas.openxmlformats.org/presentationml/2006/main">
  <p:tag name="UNLOCK SHAPES" val="NO"/>
</p:tagLst>
</file>

<file path=ppt/tags/tag14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47.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148.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149.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1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50.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Default Cover v.3"/>
  <p:tag name="SMARTLINKEDSHAPEID" val="SideBar"/>
</p:tagLst>
</file>

<file path=ppt/tags/tag151.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152.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153.xml><?xml version="1.0" encoding="utf-8"?>
<p:tagLst xmlns:a="http://schemas.openxmlformats.org/drawingml/2006/main" xmlns:r="http://schemas.openxmlformats.org/officeDocument/2006/relationships" xmlns:p="http://schemas.openxmlformats.org/presentationml/2006/main">
  <p:tag name="SMARTDIVIDERTYPE" val="Section"/>
  <p:tag name="SHOW EXECUTIVE SUMMARY" val="NO"/>
  <p:tag name="UNLOCK SHAPES" val="NO"/>
  <p:tag name="SMARTDIVIDERTEXT" val="Section"/>
  <p:tag name="SMARTDIVIDERLEVEL" val="0"/>
</p:tagLst>
</file>

<file path=ppt/tags/tag15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5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5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5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58.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5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6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61.xml><?xml version="1.0" encoding="utf-8"?>
<p:tagLst xmlns:a="http://schemas.openxmlformats.org/drawingml/2006/main" xmlns:r="http://schemas.openxmlformats.org/officeDocument/2006/relationships" xmlns:p="http://schemas.openxmlformats.org/presentationml/2006/main">
  <p:tag name="SMARTSHAPETYPE" val="Table"/>
  <p:tag name="TABLEID" val="3a1e2d27-3589-4fb6-85b5-c91a6372dca3"/>
</p:tagLst>
</file>

<file path=ppt/tags/tag16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6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6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6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6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67.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6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6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7.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7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71.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7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7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74.xml><?xml version="1.0" encoding="utf-8"?>
<p:tagLst xmlns:a="http://schemas.openxmlformats.org/drawingml/2006/main" xmlns:r="http://schemas.openxmlformats.org/officeDocument/2006/relationships" xmlns:p="http://schemas.openxmlformats.org/presentationml/2006/main">
  <p:tag name="UNLOCK SHAPES" val="YES"/>
</p:tagLst>
</file>

<file path=ppt/tags/tag17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76.xml><?xml version="1.0" encoding="utf-8"?>
<p:tagLst xmlns:a="http://schemas.openxmlformats.org/drawingml/2006/main" xmlns:r="http://schemas.openxmlformats.org/officeDocument/2006/relationships" xmlns:p="http://schemas.openxmlformats.org/presentationml/2006/main">
  <p:tag name="UNLOCK SHAPES" val="YES"/>
</p:tagLst>
</file>

<file path=ppt/tags/tag177.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7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7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8.xml><?xml version="1.0" encoding="utf-8"?>
<p:tagLst xmlns:a="http://schemas.openxmlformats.org/drawingml/2006/main" xmlns:r="http://schemas.openxmlformats.org/officeDocument/2006/relationships" xmlns:p="http://schemas.openxmlformats.org/presentationml/2006/main">
  <p:tag name="FULLLENGTH" val="True"/>
</p:tagLst>
</file>

<file path=ppt/tags/tag18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8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8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8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8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8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86.xml><?xml version="1.0" encoding="utf-8"?>
<p:tagLst xmlns:a="http://schemas.openxmlformats.org/drawingml/2006/main" xmlns:r="http://schemas.openxmlformats.org/officeDocument/2006/relationships" xmlns:p="http://schemas.openxmlformats.org/presentationml/2006/main">
  <p:tag name="SMARTSHAPETYPE" val="Table"/>
  <p:tag name="TABLEID" val="6a3c70f3-ac3d-43cf-b61b-9f4793fe1b50"/>
</p:tagLst>
</file>

<file path=ppt/tags/tag18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88.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8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9.xml><?xml version="1.0" encoding="utf-8"?>
<p:tagLst xmlns:a="http://schemas.openxmlformats.org/drawingml/2006/main" xmlns:r="http://schemas.openxmlformats.org/officeDocument/2006/relationships" xmlns:p="http://schemas.openxmlformats.org/presentationml/2006/main">
  <p:tag name="FULLLENGTH" val="True"/>
</p:tagLst>
</file>

<file path=ppt/tags/tag19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9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9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9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9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9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9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9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9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9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0.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00.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0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0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03.xml><?xml version="1.0" encoding="utf-8"?>
<p:tagLst xmlns:a="http://schemas.openxmlformats.org/drawingml/2006/main" xmlns:r="http://schemas.openxmlformats.org/officeDocument/2006/relationships" xmlns:p="http://schemas.openxmlformats.org/presentationml/2006/main">
  <p:tag name="SMARTSHAPETYPE" val="Table"/>
  <p:tag name="TABLEID" val="fd668dc2-0f80-42ec-b706-8b67a4540978"/>
</p:tagLst>
</file>

<file path=ppt/tags/tag20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0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0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0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08.xml><?xml version="1.0" encoding="utf-8"?>
<p:tagLst xmlns:a="http://schemas.openxmlformats.org/drawingml/2006/main" xmlns:r="http://schemas.openxmlformats.org/officeDocument/2006/relationships" xmlns:p="http://schemas.openxmlformats.org/presentationml/2006/main">
  <p:tag name="UNLOCK SHAPES" val="YES"/>
</p:tagLst>
</file>

<file path=ppt/tags/tag20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10.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11.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12.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13.xml><?xml version="1.0" encoding="utf-8"?>
<p:tagLst xmlns:a="http://schemas.openxmlformats.org/drawingml/2006/main" xmlns:r="http://schemas.openxmlformats.org/officeDocument/2006/relationships" xmlns:p="http://schemas.openxmlformats.org/presentationml/2006/main">
  <p:tag name="UNLOCK SHAPES" val="YES"/>
</p:tagLst>
</file>

<file path=ppt/tags/tag21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15.xml><?xml version="1.0" encoding="utf-8"?>
<p:tagLst xmlns:a="http://schemas.openxmlformats.org/drawingml/2006/main" xmlns:r="http://schemas.openxmlformats.org/officeDocument/2006/relationships" xmlns:p="http://schemas.openxmlformats.org/presentationml/2006/main">
  <p:tag name="UNLOCK SHAPES" val="YES"/>
</p:tagLst>
</file>

<file path=ppt/tags/tag21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17.xml><?xml version="1.0" encoding="utf-8"?>
<p:tagLst xmlns:a="http://schemas.openxmlformats.org/drawingml/2006/main" xmlns:r="http://schemas.openxmlformats.org/officeDocument/2006/relationships" xmlns:p="http://schemas.openxmlformats.org/presentationml/2006/main">
  <p:tag name="UNLOCK SHAPES" val="YES"/>
  <p:tag name="SMARTDIVIDERTYPE" val="Section"/>
  <p:tag name="SMARTDIVIDERLEVEL" val="0"/>
</p:tagLst>
</file>

<file path=ppt/tags/tag218.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19.xml><?xml version="1.0" encoding="utf-8"?>
<p:tagLst xmlns:a="http://schemas.openxmlformats.org/drawingml/2006/main" xmlns:r="http://schemas.openxmlformats.org/officeDocument/2006/relationships" xmlns:p="http://schemas.openxmlformats.org/presentationml/2006/main">
  <p:tag name="UNLOCK SHAPES" val="YES"/>
</p:tagLst>
</file>

<file path=ppt/tags/tag2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220.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21.xml><?xml version="1.0" encoding="utf-8"?>
<p:tagLst xmlns:a="http://schemas.openxmlformats.org/drawingml/2006/main" xmlns:r="http://schemas.openxmlformats.org/officeDocument/2006/relationships" xmlns:p="http://schemas.openxmlformats.org/presentationml/2006/main">
  <p:tag name="UNLOCK SHAPES" val="YES"/>
</p:tagLst>
</file>

<file path=ppt/tags/tag22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23.xml><?xml version="1.0" encoding="utf-8"?>
<p:tagLst xmlns:a="http://schemas.openxmlformats.org/drawingml/2006/main" xmlns:r="http://schemas.openxmlformats.org/officeDocument/2006/relationships" xmlns:p="http://schemas.openxmlformats.org/presentationml/2006/main">
  <p:tag name="UNLOCK SHAPES" val="YES"/>
</p:tagLst>
</file>

<file path=ppt/tags/tag22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25.xml><?xml version="1.0" encoding="utf-8"?>
<p:tagLst xmlns:a="http://schemas.openxmlformats.org/drawingml/2006/main" xmlns:r="http://schemas.openxmlformats.org/officeDocument/2006/relationships" xmlns:p="http://schemas.openxmlformats.org/presentationml/2006/main">
  <p:tag name="UNLOCK SHAPES" val="YES"/>
</p:tagLst>
</file>

<file path=ppt/tags/tag22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27.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28.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2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30.xml><?xml version="1.0" encoding="utf-8"?>
<p:tagLst xmlns:a="http://schemas.openxmlformats.org/drawingml/2006/main" xmlns:r="http://schemas.openxmlformats.org/officeDocument/2006/relationships" xmlns:p="http://schemas.openxmlformats.org/presentationml/2006/main">
  <p:tag name="UNLOCK SHAPES" val="YES"/>
</p:tagLst>
</file>

<file path=ppt/tags/tag231.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32.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 name="SMARTLOCKSHAPE" val="Yes"/>
</p:tagLst>
</file>

<file path=ppt/tags/tag233.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34.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35.xml><?xml version="1.0" encoding="utf-8"?>
<p:tagLst xmlns:a="http://schemas.openxmlformats.org/drawingml/2006/main" xmlns:r="http://schemas.openxmlformats.org/officeDocument/2006/relationships" xmlns:p="http://schemas.openxmlformats.org/presentationml/2006/main">
  <p:tag name="UNLOCK SHAPES" val="YES"/>
</p:tagLst>
</file>

<file path=ppt/tags/tag23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37.xml><?xml version="1.0" encoding="utf-8"?>
<p:tagLst xmlns:a="http://schemas.openxmlformats.org/drawingml/2006/main" xmlns:r="http://schemas.openxmlformats.org/officeDocument/2006/relationships" xmlns:p="http://schemas.openxmlformats.org/presentationml/2006/main">
  <p:tag name="SMARTLOCKSHAPE" val="Yes"/>
  <p:tag name="SMARTWRITE" val="{$SmartDividertext} {$SmartDividernumber} – {$Smart Divider title}"/>
  <p:tag name="SMARTISVISIBLE" val="{$SmartDividernumber} !="/>
  <p:tag name="SMARTOBJECT" val="Section Header v.2"/>
</p:tagLst>
</file>

<file path=ppt/tags/tag238.xml><?xml version="1.0" encoding="utf-8"?>
<p:tagLst xmlns:a="http://schemas.openxmlformats.org/drawingml/2006/main" xmlns:r="http://schemas.openxmlformats.org/officeDocument/2006/relationships" xmlns:p="http://schemas.openxmlformats.org/presentationml/2006/main">
  <p:tag name="SMARTWRITE" val="{!PageNumber}"/>
  <p:tag name="SMARTOBJECT" val="Page Number v.2"/>
</p:tagLst>
</file>

<file path=ppt/tags/tag23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ags/tag24.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4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 name="UNLOCK SHAPES" val="NO"/>
</p:tagLst>
</file>

<file path=ppt/tags/tag241.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42.xml><?xml version="1.0" encoding="utf-8"?>
<p:tagLst xmlns:a="http://schemas.openxmlformats.org/drawingml/2006/main" xmlns:r="http://schemas.openxmlformats.org/officeDocument/2006/relationships" xmlns:p="http://schemas.openxmlformats.org/presentationml/2006/main">
  <p:tag name="SMARTLOCKSHAPE" val="Yes"/>
</p:tagLst>
</file>

<file path=ppt/tags/tag24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4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4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4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4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48.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4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5.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5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51.xml><?xml version="1.0" encoding="utf-8"?>
<p:tagLst xmlns:a="http://schemas.openxmlformats.org/drawingml/2006/main" xmlns:r="http://schemas.openxmlformats.org/officeDocument/2006/relationships" xmlns:p="http://schemas.openxmlformats.org/presentationml/2006/main">
  <p:tag name="SMARTSHAPETYPE" val="Table"/>
  <p:tag name="TABLEID" val="18ff9e38-6cdb-44d6-b306-e8f9d1ca9f43"/>
</p:tagLst>
</file>

<file path=ppt/tags/tag25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5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5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5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6.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2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9.xml><?xml version="1.0" encoding="utf-8"?>
<p:tagLst xmlns:a="http://schemas.openxmlformats.org/drawingml/2006/main" xmlns:r="http://schemas.openxmlformats.org/officeDocument/2006/relationships" xmlns:p="http://schemas.openxmlformats.org/presentationml/2006/main">
  <p:tag name="FULLLENGTH" val="True"/>
</p:tagLst>
</file>

<file path=ppt/tags/tag3.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30.xml><?xml version="1.0" encoding="utf-8"?>
<p:tagLst xmlns:a="http://schemas.openxmlformats.org/drawingml/2006/main" xmlns:r="http://schemas.openxmlformats.org/officeDocument/2006/relationships" xmlns:p="http://schemas.openxmlformats.org/presentationml/2006/main">
  <p:tag name="FULLLENGTH" val="True"/>
</p:tagLst>
</file>

<file path=ppt/tags/tag3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7.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40.xml><?xml version="1.0" encoding="utf-8"?>
<p:tagLst xmlns:a="http://schemas.openxmlformats.org/drawingml/2006/main" xmlns:r="http://schemas.openxmlformats.org/officeDocument/2006/relationships" xmlns:p="http://schemas.openxmlformats.org/presentationml/2006/main">
  <p:tag name="FULLLENGTH" val="True"/>
</p:tagLst>
</file>

<file path=ppt/tags/tag41.xml><?xml version="1.0" encoding="utf-8"?>
<p:tagLst xmlns:a="http://schemas.openxmlformats.org/drawingml/2006/main" xmlns:r="http://schemas.openxmlformats.org/officeDocument/2006/relationships" xmlns:p="http://schemas.openxmlformats.org/presentationml/2006/main">
  <p:tag name="FULLLENGTH" val="True"/>
</p:tagLst>
</file>

<file path=ppt/tags/tag42.xml><?xml version="1.0" encoding="utf-8"?>
<p:tagLst xmlns:a="http://schemas.openxmlformats.org/drawingml/2006/main" xmlns:r="http://schemas.openxmlformats.org/officeDocument/2006/relationships" xmlns:p="http://schemas.openxmlformats.org/presentationml/2006/main">
  <p:tag name="FULLLENGTH" val="True"/>
</p:tagLst>
</file>

<file path=ppt/tags/tag4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4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4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4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49.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50.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1.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5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8.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6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1.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7.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8.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9.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7.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Default Cover v.3"/>
  <p:tag name="SMARTLINKEDSHAPEID" val="SideBar"/>
</p:tagLst>
</file>

<file path=ppt/tags/tag7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2.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5.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6.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7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8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8.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9.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9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91.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92.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93.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9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95.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6.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LEVEL" val="0"/>
  <p:tag name="SMARTDIVIDERTOCSTYLE" val="Section TOC"/>
</p:tagLst>
</file>

<file path=ppt/tags/tag9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99.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heme/theme1.xml><?xml version="1.0" encoding="utf-8"?>
<a:theme xmlns:a="http://schemas.openxmlformats.org/drawingml/2006/main" name="Generic Presentation">
  <a:themeElements>
    <a:clrScheme name="PwC Maroon">
      <a:dk1>
        <a:srgbClr val="000000"/>
      </a:dk1>
      <a:lt1>
        <a:srgbClr val="FFFFFF"/>
      </a:lt1>
      <a:dk2>
        <a:srgbClr val="602320"/>
      </a:dk2>
      <a:lt2>
        <a:srgbClr val="FFFFFF"/>
      </a:lt2>
      <a:accent1>
        <a:srgbClr val="602320"/>
      </a:accent1>
      <a:accent2>
        <a:srgbClr val="DB536A"/>
      </a:accent2>
      <a:accent3>
        <a:srgbClr val="A32020"/>
      </a:accent3>
      <a:accent4>
        <a:srgbClr val="E0301E"/>
      </a:accent4>
      <a:accent5>
        <a:srgbClr val="DC6900"/>
      </a:accent5>
      <a:accent6>
        <a:srgbClr val="FFB600"/>
      </a:accent6>
      <a:hlink>
        <a:srgbClr val="602320"/>
      </a:hlink>
      <a:folHlink>
        <a:srgbClr val="6023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solidFill>
            <a:schemeClr val="tx1"/>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extLst>
    <a:ext uri="{05A4C25C-085E-4340-85A3-A5531E510DB2}">
      <thm15:themeFamily xmlns:thm15="http://schemas.microsoft.com/office/thememl/2012/main" name="2 Generic Presentation.potx" id="{8605ADEF-27C1-4B22-AF4D-7E7C8AD9E446}" vid="{9B1852F7-5DA5-4154-946D-068805071B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Generic Presentation</Template>
  <TotalTime>3109</TotalTime>
  <Words>3908</Words>
  <Application>Microsoft Office PowerPoint</Application>
  <PresentationFormat>Custom</PresentationFormat>
  <Paragraphs>1070</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Calibri</vt:lpstr>
      <vt:lpstr>Cambria Math</vt:lpstr>
      <vt:lpstr>Georgia</vt:lpstr>
      <vt:lpstr>Times New Roman</vt:lpstr>
      <vt:lpstr>Wingdings</vt:lpstr>
      <vt:lpstr>Generic Presentation</vt:lpstr>
      <vt:lpstr>Maritime Logistics  Financing in India</vt:lpstr>
      <vt:lpstr>Maritime Financing Landscape</vt:lpstr>
      <vt:lpstr>Maritime Financing Landscape</vt:lpstr>
      <vt:lpstr>Port Sector in India</vt:lpstr>
      <vt:lpstr>Typical Project Financing Structure for Port </vt:lpstr>
      <vt:lpstr>Comparative infrastructure asset economics – A project planning view</vt:lpstr>
      <vt:lpstr>Beyond Debt &amp; Equity </vt:lpstr>
      <vt:lpstr>Non Dilutive, Non Interest Bearing Sources of Funds – An unique feature </vt:lpstr>
      <vt:lpstr>Indian Ports Valuations</vt:lpstr>
      <vt:lpstr>River Transportation – Inland Waterways Development</vt:lpstr>
      <vt:lpstr>Typical Agreement Nature</vt:lpstr>
      <vt:lpstr>Challenges identified in Financing Projects</vt:lpstr>
      <vt:lpstr>Identified Alternative Financing Structures </vt:lpstr>
      <vt:lpstr>Shipbuilding Players in India</vt:lpstr>
      <vt:lpstr>Indian Shipbuilders vis-à-vis Global Shipbuilders</vt:lpstr>
      <vt:lpstr>The Valuation GAP – Illustrative  </vt:lpstr>
      <vt:lpstr>The Valuation GAP </vt:lpstr>
      <vt:lpstr>Decision matrix for inclusion / non inclusion in SOTP </vt:lpstr>
      <vt:lpstr>Assets not valued by the street </vt:lpstr>
      <vt:lpstr>Identifying the Gap Drivers – Select Assets, Illustrative  </vt:lpstr>
      <vt:lpstr>Beyond Debt &amp; Equity </vt:lpstr>
      <vt:lpstr>Delhi Airport Infrastructure Development</vt:lpstr>
      <vt:lpstr>Delhi Metro Network – Did the Government Miss a Trick</vt:lpstr>
      <vt:lpstr>Station Development Projects could require taking real estate risk</vt:lpstr>
      <vt:lpstr>Global Infrastructure / Developer Universe </vt:lpstr>
      <vt:lpstr>PowerPoint Presentation</vt:lpstr>
      <vt:lpstr>Demand for imported coal rising steadily, which provides an opportunity for coal movement through sea</vt:lpstr>
      <vt:lpstr>Given this scenario, Port sector is expected to see many opportunities across major and non-major ports</vt:lpstr>
      <vt:lpstr>Key Investment Opportunities in Indian Maritime Industry</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Omkar Devane</dc:creator>
  <dc:description>Generic Presentation</dc:description>
  <cp:lastModifiedBy>Rahul Saikia</cp:lastModifiedBy>
  <cp:revision>68</cp:revision>
  <dcterms:created xsi:type="dcterms:W3CDTF">2016-07-20T06:23:44Z</dcterms:created>
  <dcterms:modified xsi:type="dcterms:W3CDTF">2016-11-11T06:28:41Z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mart Base Report Template Version">
    <vt:lpwstr>TS Global ND 20140514</vt:lpwstr>
  </property>
  <property fmtid="{D5CDD505-2E9C-101B-9397-08002B2CF9AE}" pid="3" name="Go Live Date">
    <vt:lpwstr>02_08_2016</vt:lpwstr>
  </property>
</Properties>
</file>