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88" r:id="rId2"/>
    <p:sldId id="390" r:id="rId3"/>
    <p:sldId id="452" r:id="rId4"/>
    <p:sldId id="575" r:id="rId5"/>
    <p:sldId id="574" r:id="rId6"/>
    <p:sldId id="590" r:id="rId7"/>
    <p:sldId id="579" r:id="rId8"/>
    <p:sldId id="582" r:id="rId9"/>
    <p:sldId id="583" r:id="rId10"/>
    <p:sldId id="558" r:id="rId11"/>
    <p:sldId id="562" r:id="rId12"/>
    <p:sldId id="564" r:id="rId13"/>
    <p:sldId id="565" r:id="rId14"/>
    <p:sldId id="581" r:id="rId15"/>
    <p:sldId id="568" r:id="rId16"/>
    <p:sldId id="570" r:id="rId17"/>
    <p:sldId id="571" r:id="rId18"/>
    <p:sldId id="539" r:id="rId19"/>
    <p:sldId id="540" r:id="rId20"/>
    <p:sldId id="541" r:id="rId21"/>
    <p:sldId id="547" r:id="rId22"/>
    <p:sldId id="554" r:id="rId23"/>
    <p:sldId id="555" r:id="rId24"/>
    <p:sldId id="548" r:id="rId25"/>
    <p:sldId id="543" r:id="rId26"/>
    <p:sldId id="576" r:id="rId27"/>
    <p:sldId id="556" r:id="rId28"/>
    <p:sldId id="557" r:id="rId29"/>
    <p:sldId id="559" r:id="rId30"/>
    <p:sldId id="595" r:id="rId31"/>
    <p:sldId id="596" r:id="rId32"/>
    <p:sldId id="597" r:id="rId33"/>
    <p:sldId id="598" r:id="rId34"/>
    <p:sldId id="600" r:id="rId35"/>
    <p:sldId id="601" r:id="rId36"/>
    <p:sldId id="602" r:id="rId37"/>
    <p:sldId id="588" r:id="rId38"/>
    <p:sldId id="589" r:id="rId39"/>
    <p:sldId id="387" r:id="rId4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5.56\strategy\Yadam\5)%20Research\3.1)%20Commercial%20Development\Commercial%20Working\Working\Economy\Economy%20Work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56\strategy\Yadam\5)%20Research\3.4)%20SRSL%20Papers\2nd%20Coastal%20Shipping%20&amp;%20Inland%20Water%20Transport%20Business%20Summit\Reading\New%20Microsoft%20Office%20Excel%20Workshee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rsl\Desktop\2nd%20Coastal%20Shipping%20&amp;%20Inland%20Water%20Transport%20Business%20Summit\Reading\New%20Microsoft%20Office%20Excel%20Workshee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ushikesh\Desktop\New%20Microsoft%20Excel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ushikesh\Desktop\Container%20Coastal%20Statist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Economy growth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'Growth rate india'!$C$2</c:f>
              <c:strCache>
                <c:ptCount val="1"/>
                <c:pt idx="0">
                  <c:v>Growth (real) (%)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'Growth rate india'!$B$3:$B$19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2020</c:v>
                </c:pt>
              </c:numCache>
            </c:numRef>
          </c:cat>
          <c:val>
            <c:numRef>
              <c:f>'Growth rate india'!$C$3:$C$19</c:f>
              <c:numCache>
                <c:formatCode>0.0%</c:formatCode>
                <c:ptCount val="17"/>
                <c:pt idx="0">
                  <c:v>5.6000000000000001E-2</c:v>
                </c:pt>
                <c:pt idx="1">
                  <c:v>0.06</c:v>
                </c:pt>
                <c:pt idx="2">
                  <c:v>4.2999999999999997E-2</c:v>
                </c:pt>
                <c:pt idx="3">
                  <c:v>8.3000000000000004E-2</c:v>
                </c:pt>
                <c:pt idx="4">
                  <c:v>6.2E-2</c:v>
                </c:pt>
                <c:pt idx="5">
                  <c:v>8.4000000000000005E-2</c:v>
                </c:pt>
                <c:pt idx="6">
                  <c:v>9.1999999999999998E-2</c:v>
                </c:pt>
                <c:pt idx="7">
                  <c:v>0.09</c:v>
                </c:pt>
                <c:pt idx="8">
                  <c:v>7.3999999999999996E-2</c:v>
                </c:pt>
                <c:pt idx="9">
                  <c:v>7.3999999999999996E-2</c:v>
                </c:pt>
                <c:pt idx="10">
                  <c:v>7.0999999999999994E-2</c:v>
                </c:pt>
                <c:pt idx="11">
                  <c:v>6.8000000000000005E-2</c:v>
                </c:pt>
                <c:pt idx="12">
                  <c:v>6.5000000000000002E-2</c:v>
                </c:pt>
                <c:pt idx="13">
                  <c:v>4.3999999999999997E-2</c:v>
                </c:pt>
                <c:pt idx="14">
                  <c:v>5.7000000000000002E-2</c:v>
                </c:pt>
                <c:pt idx="15">
                  <c:v>7.0000000000000007E-2</c:v>
                </c:pt>
                <c:pt idx="16">
                  <c:v>7.4999999999999997E-2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E5-462A-97DD-5C2CAEDFBB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87131064"/>
        <c:axId val="187131448"/>
      </c:lineChart>
      <c:catAx>
        <c:axId val="187131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131448"/>
        <c:crosses val="autoZero"/>
        <c:auto val="1"/>
        <c:lblAlgn val="ctr"/>
        <c:lblOffset val="100"/>
        <c:noMultiLvlLbl val="0"/>
      </c:catAx>
      <c:valAx>
        <c:axId val="187131448"/>
        <c:scaling>
          <c:orientation val="minMax"/>
          <c:min val="3.0000000000000006E-2"/>
        </c:scaling>
        <c:delete val="1"/>
        <c:axPos val="l"/>
        <c:numFmt formatCode="0.0%" sourceLinked="1"/>
        <c:majorTickMark val="none"/>
        <c:minorTickMark val="none"/>
        <c:tickLblPos val="nextTo"/>
        <c:crossAx val="187131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Sheet1!$D$14</c:f>
              <c:strCache>
                <c:ptCount val="1"/>
                <c:pt idx="0">
                  <c:v>Transport Modes in India (%)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FCDF-4F47-8A6E-3A26B82361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Sheet1!$C$15:$C$17</c:f>
              <c:strCache>
                <c:ptCount val="3"/>
                <c:pt idx="0">
                  <c:v>Road</c:v>
                </c:pt>
                <c:pt idx="1">
                  <c:v>Rail</c:v>
                </c:pt>
                <c:pt idx="2">
                  <c:v>Sea</c:v>
                </c:pt>
              </c:strCache>
            </c:strRef>
          </c:cat>
          <c:val>
            <c:numRef>
              <c:f>Sheet1!$D$15:$D$17</c:f>
              <c:numCache>
                <c:formatCode>0%</c:formatCode>
                <c:ptCount val="3"/>
                <c:pt idx="0">
                  <c:v>0.60000000000000064</c:v>
                </c:pt>
                <c:pt idx="1">
                  <c:v>0.3300000000000009</c:v>
                </c:pt>
                <c:pt idx="2">
                  <c:v>7.0000000000000021E-2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DF-4F47-8A6E-3A26B82361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06416712"/>
        <c:axId val="306422592"/>
      </c:barChart>
      <c:catAx>
        <c:axId val="306416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</a:defRPr>
            </a:pPr>
            <a:endParaRPr lang="en-US"/>
          </a:p>
        </c:txPr>
        <c:crossAx val="306422592"/>
        <c:crosses val="autoZero"/>
        <c:auto val="1"/>
        <c:lblAlgn val="ctr"/>
        <c:lblOffset val="100"/>
        <c:noMultiLvlLbl val="0"/>
      </c:catAx>
      <c:valAx>
        <c:axId val="30642259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one"/>
        <c:crossAx val="3064167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Percentage of Coastal Shipping Use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0A8B-4E44-ABBC-6E3661191D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Sheet1!$C$4:$C$10</c:f>
              <c:strCache>
                <c:ptCount val="7"/>
                <c:pt idx="0">
                  <c:v>Europe</c:v>
                </c:pt>
                <c:pt idx="1">
                  <c:v>Japan</c:v>
                </c:pt>
                <c:pt idx="2">
                  <c:v>South Africa</c:v>
                </c:pt>
                <c:pt idx="3">
                  <c:v>Australia</c:v>
                </c:pt>
                <c:pt idx="4">
                  <c:v>Brazil</c:v>
                </c:pt>
                <c:pt idx="5">
                  <c:v>China</c:v>
                </c:pt>
                <c:pt idx="6">
                  <c:v>India</c:v>
                </c:pt>
              </c:strCache>
            </c:strRef>
          </c:cat>
          <c:val>
            <c:numRef>
              <c:f>Sheet1!$D$4:$D$10</c:f>
              <c:numCache>
                <c:formatCode>0%</c:formatCode>
                <c:ptCount val="7"/>
                <c:pt idx="0">
                  <c:v>0.43000000000000038</c:v>
                </c:pt>
                <c:pt idx="1">
                  <c:v>0.42000000000000032</c:v>
                </c:pt>
                <c:pt idx="2">
                  <c:v>0.28000000000000008</c:v>
                </c:pt>
                <c:pt idx="3">
                  <c:v>0.23</c:v>
                </c:pt>
                <c:pt idx="4">
                  <c:v>0.23</c:v>
                </c:pt>
                <c:pt idx="5">
                  <c:v>0.2</c:v>
                </c:pt>
                <c:pt idx="6">
                  <c:v>7.0000000000000034E-2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8B-4E44-ABBC-6E3661191D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06422200"/>
        <c:axId val="306421416"/>
      </c:barChart>
      <c:catAx>
        <c:axId val="306422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2"/>
                </a:solidFill>
              </a:defRPr>
            </a:pPr>
            <a:endParaRPr lang="en-US"/>
          </a:p>
        </c:txPr>
        <c:crossAx val="306421416"/>
        <c:crosses val="autoZero"/>
        <c:auto val="1"/>
        <c:lblAlgn val="ctr"/>
        <c:lblOffset val="100"/>
        <c:noMultiLvlLbl val="0"/>
      </c:catAx>
      <c:valAx>
        <c:axId val="3064214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30642220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bg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Sheet2!$E$2</c:f>
              <c:strCache>
                <c:ptCount val="1"/>
                <c:pt idx="0">
                  <c:v>Containerization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34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Sheet2!$B$3:$B$19</c:f>
              <c:strCach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2016*</c:v>
                </c:pt>
              </c:strCache>
            </c:strRef>
          </c:cat>
          <c:val>
            <c:numRef>
              <c:f>Sheet2!$E$3:$E$19</c:f>
              <c:numCache>
                <c:formatCode>0%</c:formatCode>
                <c:ptCount val="17"/>
                <c:pt idx="0">
                  <c:v>9.91551666427581E-2</c:v>
                </c:pt>
                <c:pt idx="1">
                  <c:v>0.10818888027207012</c:v>
                </c:pt>
                <c:pt idx="2">
                  <c:v>0.12272766157216629</c:v>
                </c:pt>
                <c:pt idx="3">
                  <c:v>0.13740883997282757</c:v>
                </c:pt>
                <c:pt idx="4">
                  <c:v>0.13822978894950391</c:v>
                </c:pt>
                <c:pt idx="5">
                  <c:v>0.14285568458781361</c:v>
                </c:pt>
                <c:pt idx="6">
                  <c:v>0.15954537360034199</c:v>
                </c:pt>
                <c:pt idx="7">
                  <c:v>0.17547106399127177</c:v>
                </c:pt>
                <c:pt idx="8">
                  <c:v>0.16256489245106026</c:v>
                </c:pt>
                <c:pt idx="9">
                  <c:v>0.16622707280972179</c:v>
                </c:pt>
                <c:pt idx="10">
                  <c:v>0.19124439896749904</c:v>
                </c:pt>
                <c:pt idx="11">
                  <c:v>0.19851227890641998</c:v>
                </c:pt>
                <c:pt idx="12">
                  <c:v>0.21440647555865797</c:v>
                </c:pt>
                <c:pt idx="13">
                  <c:v>0.21957048008078009</c:v>
                </c:pt>
                <c:pt idx="14">
                  <c:v>0.20637332291634788</c:v>
                </c:pt>
                <c:pt idx="15">
                  <c:v>0.20535001651345847</c:v>
                </c:pt>
                <c:pt idx="16">
                  <c:v>0.23000076083612583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9E-4134-9050-C42FAE4590C3}"/>
            </c:ext>
          </c:extLst>
        </c:ser>
        <c:ser>
          <c:idx val="1"/>
          <c:order val="1"/>
          <c:tx>
            <c:strRef>
              <c:f>Sheet2!$F$2</c:f>
              <c:strCache>
                <c:ptCount val="1"/>
                <c:pt idx="0">
                  <c:v>Trade Growth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4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Sheet2!$B$3:$B$19</c:f>
              <c:strCach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2016*</c:v>
                </c:pt>
              </c:strCache>
            </c:strRef>
          </c:cat>
          <c:val>
            <c:numRef>
              <c:f>Sheet2!$F$3:$F$19</c:f>
              <c:numCache>
                <c:formatCode>0%</c:formatCode>
                <c:ptCount val="17"/>
                <c:pt idx="1">
                  <c:v>3.3968565743060078E-2</c:v>
                </c:pt>
                <c:pt idx="2">
                  <c:v>2.298437588935056E-2</c:v>
                </c:pt>
                <c:pt idx="3">
                  <c:v>9.037261140959435E-2</c:v>
                </c:pt>
                <c:pt idx="4">
                  <c:v>9.9651414593386126E-2</c:v>
                </c:pt>
                <c:pt idx="5">
                  <c:v>0.1126047349325259</c:v>
                </c:pt>
                <c:pt idx="6">
                  <c:v>0.10370022808732486</c:v>
                </c:pt>
                <c:pt idx="7">
                  <c:v>9.5357422054902261E-2</c:v>
                </c:pt>
                <c:pt idx="8">
                  <c:v>0.11940308162024399</c:v>
                </c:pt>
                <c:pt idx="9">
                  <c:v>2.1565647518390321E-2</c:v>
                </c:pt>
                <c:pt idx="10">
                  <c:v>5.772171470053078E-2</c:v>
                </c:pt>
                <c:pt idx="11">
                  <c:v>1.5936737924444888E-2</c:v>
                </c:pt>
                <c:pt idx="12">
                  <c:v>-1.714487250573777E-2</c:v>
                </c:pt>
                <c:pt idx="13">
                  <c:v>-2.5811542533344521E-2</c:v>
                </c:pt>
                <c:pt idx="14">
                  <c:v>1.8003258325865572E-2</c:v>
                </c:pt>
                <c:pt idx="15">
                  <c:v>4.6518200621778819E-2</c:v>
                </c:pt>
                <c:pt idx="16">
                  <c:v>4.0000412836461718E-2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9E-4134-9050-C42FAE4590C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8610848"/>
        <c:axId val="328612488"/>
      </c:lineChart>
      <c:catAx>
        <c:axId val="32861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612488"/>
        <c:crosses val="autoZero"/>
        <c:auto val="1"/>
        <c:lblAlgn val="ctr"/>
        <c:lblOffset val="100"/>
        <c:noMultiLvlLbl val="0"/>
      </c:catAx>
      <c:valAx>
        <c:axId val="3286124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2861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150000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95-43D2-8F08-FD5D5A1BED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'[Container Coastal Statistics.xlsx]Sheet1'!$F$5:$F$11</c:f>
              <c:strCache>
                <c:ptCount val="7"/>
                <c:pt idx="0">
                  <c:v>2010-2011</c:v>
                </c:pt>
                <c:pt idx="1">
                  <c:v>2011-2012</c:v>
                </c:pt>
                <c:pt idx="2">
                  <c:v>2012-2013</c:v>
                </c:pt>
                <c:pt idx="3">
                  <c:v>2013-2014</c:v>
                </c:pt>
                <c:pt idx="4">
                  <c:v>2014-2015</c:v>
                </c:pt>
                <c:pt idx="5">
                  <c:v>2015-16</c:v>
                </c:pt>
                <c:pt idx="6">
                  <c:v>2016-17*E</c:v>
                </c:pt>
              </c:strCache>
            </c:strRef>
          </c:cat>
          <c:val>
            <c:numRef>
              <c:f>'[Container Coastal Statistics.xlsx]Sheet1'!$G$5:$G$11</c:f>
              <c:numCache>
                <c:formatCode>General</c:formatCode>
                <c:ptCount val="7"/>
                <c:pt idx="0">
                  <c:v>36891</c:v>
                </c:pt>
                <c:pt idx="1">
                  <c:v>47887</c:v>
                </c:pt>
                <c:pt idx="2">
                  <c:v>55667</c:v>
                </c:pt>
                <c:pt idx="3">
                  <c:v>70074</c:v>
                </c:pt>
                <c:pt idx="4">
                  <c:v>87919</c:v>
                </c:pt>
                <c:pt idx="5">
                  <c:v>105824</c:v>
                </c:pt>
                <c:pt idx="6">
                  <c:v>138608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B2-423C-959B-A541CDA336C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14561896"/>
        <c:axId val="514558944"/>
      </c:barChart>
      <c:catAx>
        <c:axId val="514561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558944"/>
        <c:crosses val="autoZero"/>
        <c:auto val="1"/>
        <c:lblAlgn val="ctr"/>
        <c:lblOffset val="100"/>
        <c:noMultiLvlLbl val="0"/>
      </c:catAx>
      <c:valAx>
        <c:axId val="514558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4561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Economy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Coastal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Sheet1!$B$5:$B$7</c:f>
              <c:strCache>
                <c:ptCount val="3"/>
                <c:pt idx="0">
                  <c:v>Gujarat to Cochin</c:v>
                </c:pt>
                <c:pt idx="1">
                  <c:v>Gujarat to Chennai</c:v>
                </c:pt>
                <c:pt idx="2">
                  <c:v>Gujarat to Kolkata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1250</c:v>
                </c:pt>
                <c:pt idx="1">
                  <c:v>2000</c:v>
                </c:pt>
                <c:pt idx="2">
                  <c:v>2350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7-4AC2-9639-DDC1B9561C79}"/>
            </c:ext>
          </c:extLst>
        </c:ser>
        <c:ser>
          <c:idx val="1"/>
          <c:order val="1"/>
          <c:tx>
            <c:strRef>
              <c:f>Sheet1!$D$4</c:f>
              <c:strCache>
                <c:ptCount val="1"/>
                <c:pt idx="0">
                  <c:v>Other Mode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Sheet1!$B$5:$B$7</c:f>
              <c:strCache>
                <c:ptCount val="3"/>
                <c:pt idx="0">
                  <c:v>Gujarat to Cochin</c:v>
                </c:pt>
                <c:pt idx="1">
                  <c:v>Gujarat to Chennai</c:v>
                </c:pt>
                <c:pt idx="2">
                  <c:v>Gujarat to Kolkata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5200</c:v>
                </c:pt>
                <c:pt idx="1">
                  <c:v>4000</c:v>
                </c:pt>
                <c:pt idx="2">
                  <c:v>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47-4AC2-9639-DDC1B9561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2474432"/>
        <c:axId val="312474104"/>
      </c:barChart>
      <c:catAx>
        <c:axId val="31247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474104"/>
        <c:crosses val="autoZero"/>
        <c:auto val="1"/>
        <c:lblAlgn val="ctr"/>
        <c:lblOffset val="100"/>
        <c:noMultiLvlLbl val="0"/>
      </c:catAx>
      <c:valAx>
        <c:axId val="312474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47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A7014-2BC3-4415-B4CE-B4FF3D9FA5BC}" type="doc">
      <dgm:prSet loTypeId="urn:microsoft.com/office/officeart/2005/8/layout/radial6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3E65108-EB2B-443A-85B4-F97ED69BE162}">
      <dgm:prSet phldrT="[Text]" custT="1"/>
      <dgm:spPr/>
      <dgm:t>
        <a:bodyPr/>
        <a:lstStyle/>
        <a:p>
          <a:r>
            <a:rPr lang="en-US" sz="1800" b="1" dirty="0"/>
            <a:t>Logistics Cost</a:t>
          </a:r>
        </a:p>
      </dgm:t>
    </dgm:pt>
    <dgm:pt modelId="{6B68B6A6-3A1C-45B9-85CD-CE155262EC1E}" type="par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965F679F-E9E5-43AC-A75B-21150915635A}" type="sib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FA14C8CF-5ED7-473E-BE43-166594A27191}">
      <dgm:prSet phldrT="[Text]" custT="1"/>
      <dgm:spPr/>
      <dgm:t>
        <a:bodyPr/>
        <a:lstStyle/>
        <a:p>
          <a:r>
            <a:rPr lang="en-US" sz="1200" b="1" dirty="0"/>
            <a:t>User Innovation</a:t>
          </a:r>
        </a:p>
      </dgm:t>
    </dgm:pt>
    <dgm:pt modelId="{FF1709EB-D475-402A-8B1E-18EC91A6D5FE}" type="par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382BB7E4-FF08-4277-8399-BFA332AFE2AF}" type="sib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1D1AC6DF-3C19-4394-87E5-9B42110E80FF}">
      <dgm:prSet phldrT="[Text]" custT="1"/>
      <dgm:spPr/>
      <dgm:t>
        <a:bodyPr/>
        <a:lstStyle/>
        <a:p>
          <a:r>
            <a:rPr lang="en-US" sz="1200" b="1" dirty="0"/>
            <a:t>Environment</a:t>
          </a:r>
        </a:p>
      </dgm:t>
    </dgm:pt>
    <dgm:pt modelId="{5F372088-33CB-46B1-9FA1-B6F03CB8081B}" type="par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AD541F24-4655-46EA-8CD9-E0ED0CAF640E}" type="sib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B635D908-219C-487B-AB89-01DB7905DD0B}">
      <dgm:prSet phldrT="[Text]" custT="1"/>
      <dgm:spPr/>
      <dgm:t>
        <a:bodyPr/>
        <a:lstStyle/>
        <a:p>
          <a:r>
            <a:rPr lang="en-US" sz="1200" b="1" dirty="0"/>
            <a:t>Logistics Partnership</a:t>
          </a:r>
        </a:p>
      </dgm:t>
    </dgm:pt>
    <dgm:pt modelId="{E09A0121-FA9A-487D-9CA4-FEA087912D9A}" type="par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81D57493-3FF8-4606-81B6-EC5A9EFD3C1F}" type="sib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A14A78C7-B53A-48C6-877E-D7E39F2EB458}">
      <dgm:prSet phldrT="[Text]" custT="1"/>
      <dgm:spPr/>
      <dgm:t>
        <a:bodyPr/>
        <a:lstStyle/>
        <a:p>
          <a:r>
            <a:rPr lang="en-US" sz="1200" b="1" dirty="0"/>
            <a:t>Network Optimization</a:t>
          </a:r>
        </a:p>
      </dgm:t>
    </dgm:pt>
    <dgm:pt modelId="{2B6511EE-A242-40C5-B038-F592D5F66DF9}" type="par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0AA3941B-5B9A-4663-BCF1-6FB5B94F2E6E}" type="sib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90615310-2C9D-4537-B8C3-92D8E18E5CD1}" type="pres">
      <dgm:prSet presAssocID="{113A7014-2BC3-4415-B4CE-B4FF3D9FA5B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27DD3E-4E15-4861-87FD-6A172EF3198E}" type="pres">
      <dgm:prSet presAssocID="{73E65108-EB2B-443A-85B4-F97ED69BE162}" presName="centerShape" presStyleLbl="node0" presStyleIdx="0" presStyleCnt="1"/>
      <dgm:spPr/>
    </dgm:pt>
    <dgm:pt modelId="{5E248F25-F7F5-4EEA-80C7-0875AB76862F}" type="pres">
      <dgm:prSet presAssocID="{A14A78C7-B53A-48C6-877E-D7E39F2EB458}" presName="node" presStyleLbl="node1" presStyleIdx="0" presStyleCnt="4">
        <dgm:presLayoutVars>
          <dgm:bulletEnabled val="1"/>
        </dgm:presLayoutVars>
      </dgm:prSet>
      <dgm:spPr/>
    </dgm:pt>
    <dgm:pt modelId="{1BEE6F6A-CD04-4412-8EE5-D881910C8694}" type="pres">
      <dgm:prSet presAssocID="{A14A78C7-B53A-48C6-877E-D7E39F2EB458}" presName="dummy" presStyleCnt="0"/>
      <dgm:spPr/>
    </dgm:pt>
    <dgm:pt modelId="{65541440-51F1-4192-A15D-C12FB6BB707C}" type="pres">
      <dgm:prSet presAssocID="{0AA3941B-5B9A-4663-BCF1-6FB5B94F2E6E}" presName="sibTrans" presStyleLbl="sibTrans2D1" presStyleIdx="0" presStyleCnt="4"/>
      <dgm:spPr/>
    </dgm:pt>
    <dgm:pt modelId="{0A2ED120-320B-4DC0-BAE3-A1CCD0BFE4F7}" type="pres">
      <dgm:prSet presAssocID="{FA14C8CF-5ED7-473E-BE43-166594A27191}" presName="node" presStyleLbl="node1" presStyleIdx="1" presStyleCnt="4">
        <dgm:presLayoutVars>
          <dgm:bulletEnabled val="1"/>
        </dgm:presLayoutVars>
      </dgm:prSet>
      <dgm:spPr/>
    </dgm:pt>
    <dgm:pt modelId="{E02A6999-F355-4208-B340-DA681C4F1AE5}" type="pres">
      <dgm:prSet presAssocID="{FA14C8CF-5ED7-473E-BE43-166594A27191}" presName="dummy" presStyleCnt="0"/>
      <dgm:spPr/>
    </dgm:pt>
    <dgm:pt modelId="{8967340E-1E7D-499E-8CE7-0C16C21986D7}" type="pres">
      <dgm:prSet presAssocID="{382BB7E4-FF08-4277-8399-BFA332AFE2AF}" presName="sibTrans" presStyleLbl="sibTrans2D1" presStyleIdx="1" presStyleCnt="4"/>
      <dgm:spPr/>
    </dgm:pt>
    <dgm:pt modelId="{ACD35BB7-B908-488A-8738-016DE2913367}" type="pres">
      <dgm:prSet presAssocID="{1D1AC6DF-3C19-4394-87E5-9B42110E80FF}" presName="node" presStyleLbl="node1" presStyleIdx="2" presStyleCnt="4">
        <dgm:presLayoutVars>
          <dgm:bulletEnabled val="1"/>
        </dgm:presLayoutVars>
      </dgm:prSet>
      <dgm:spPr/>
    </dgm:pt>
    <dgm:pt modelId="{DBB67694-A65C-42A0-971B-1EAD604F283E}" type="pres">
      <dgm:prSet presAssocID="{1D1AC6DF-3C19-4394-87E5-9B42110E80FF}" presName="dummy" presStyleCnt="0"/>
      <dgm:spPr/>
    </dgm:pt>
    <dgm:pt modelId="{E4E87BA6-0067-450C-A027-21B2EE871B15}" type="pres">
      <dgm:prSet presAssocID="{AD541F24-4655-46EA-8CD9-E0ED0CAF640E}" presName="sibTrans" presStyleLbl="sibTrans2D1" presStyleIdx="2" presStyleCnt="4"/>
      <dgm:spPr/>
    </dgm:pt>
    <dgm:pt modelId="{8D00E386-D8E5-4906-B85C-08641BE82824}" type="pres">
      <dgm:prSet presAssocID="{B635D908-219C-487B-AB89-01DB7905DD0B}" presName="node" presStyleLbl="node1" presStyleIdx="3" presStyleCnt="4">
        <dgm:presLayoutVars>
          <dgm:bulletEnabled val="1"/>
        </dgm:presLayoutVars>
      </dgm:prSet>
      <dgm:spPr/>
    </dgm:pt>
    <dgm:pt modelId="{8C2E89D5-663D-423E-94CD-5FB32B1271DD}" type="pres">
      <dgm:prSet presAssocID="{B635D908-219C-487B-AB89-01DB7905DD0B}" presName="dummy" presStyleCnt="0"/>
      <dgm:spPr/>
    </dgm:pt>
    <dgm:pt modelId="{EDD2A02C-7BAA-4786-BA7C-4FDE3B3AADF6}" type="pres">
      <dgm:prSet presAssocID="{81D57493-3FF8-4606-81B6-EC5A9EFD3C1F}" presName="sibTrans" presStyleLbl="sibTrans2D1" presStyleIdx="3" presStyleCnt="4"/>
      <dgm:spPr/>
    </dgm:pt>
  </dgm:ptLst>
  <dgm:cxnLst>
    <dgm:cxn modelId="{9BCDD8CF-FED6-4C8D-B149-C735C279152B}" type="presOf" srcId="{B635D908-219C-487B-AB89-01DB7905DD0B}" destId="{8D00E386-D8E5-4906-B85C-08641BE82824}" srcOrd="0" destOrd="0" presId="urn:microsoft.com/office/officeart/2005/8/layout/radial6"/>
    <dgm:cxn modelId="{AC838500-2816-44BF-A8C8-94391BAC5A20}" type="presOf" srcId="{73E65108-EB2B-443A-85B4-F97ED69BE162}" destId="{FB27DD3E-4E15-4861-87FD-6A172EF3198E}" srcOrd="0" destOrd="0" presId="urn:microsoft.com/office/officeart/2005/8/layout/radial6"/>
    <dgm:cxn modelId="{BAA9FBC8-5BF6-49C6-8BF0-173CBC198C2C}" type="presOf" srcId="{382BB7E4-FF08-4277-8399-BFA332AFE2AF}" destId="{8967340E-1E7D-499E-8CE7-0C16C21986D7}" srcOrd="0" destOrd="0" presId="urn:microsoft.com/office/officeart/2005/8/layout/radial6"/>
    <dgm:cxn modelId="{8D78E983-D0CB-48EC-ABD5-7D34BDA0698B}" type="presOf" srcId="{0AA3941B-5B9A-4663-BCF1-6FB5B94F2E6E}" destId="{65541440-51F1-4192-A15D-C12FB6BB707C}" srcOrd="0" destOrd="0" presId="urn:microsoft.com/office/officeart/2005/8/layout/radial6"/>
    <dgm:cxn modelId="{9DBC64ED-B02E-4EAE-B61B-02C3B7B7D21C}" srcId="{73E65108-EB2B-443A-85B4-F97ED69BE162}" destId="{1D1AC6DF-3C19-4394-87E5-9B42110E80FF}" srcOrd="2" destOrd="0" parTransId="{5F372088-33CB-46B1-9FA1-B6F03CB8081B}" sibTransId="{AD541F24-4655-46EA-8CD9-E0ED0CAF640E}"/>
    <dgm:cxn modelId="{3E176089-1CEA-4666-8961-D9DCE081AB40}" type="presOf" srcId="{1D1AC6DF-3C19-4394-87E5-9B42110E80FF}" destId="{ACD35BB7-B908-488A-8738-016DE2913367}" srcOrd="0" destOrd="0" presId="urn:microsoft.com/office/officeart/2005/8/layout/radial6"/>
    <dgm:cxn modelId="{183E606F-06B9-4D7F-9FBB-1DD85B2F33BE}" srcId="{113A7014-2BC3-4415-B4CE-B4FF3D9FA5BC}" destId="{73E65108-EB2B-443A-85B4-F97ED69BE162}" srcOrd="0" destOrd="0" parTransId="{6B68B6A6-3A1C-45B9-85CD-CE155262EC1E}" sibTransId="{965F679F-E9E5-43AC-A75B-21150915635A}"/>
    <dgm:cxn modelId="{CB01FFD8-B565-4D07-97F5-354E61FA7EA7}" srcId="{73E65108-EB2B-443A-85B4-F97ED69BE162}" destId="{A14A78C7-B53A-48C6-877E-D7E39F2EB458}" srcOrd="0" destOrd="0" parTransId="{2B6511EE-A242-40C5-B038-F592D5F66DF9}" sibTransId="{0AA3941B-5B9A-4663-BCF1-6FB5B94F2E6E}"/>
    <dgm:cxn modelId="{8A3B42FB-3B56-485B-BE20-5AE67374F28D}" srcId="{73E65108-EB2B-443A-85B4-F97ED69BE162}" destId="{B635D908-219C-487B-AB89-01DB7905DD0B}" srcOrd="3" destOrd="0" parTransId="{E09A0121-FA9A-487D-9CA4-FEA087912D9A}" sibTransId="{81D57493-3FF8-4606-81B6-EC5A9EFD3C1F}"/>
    <dgm:cxn modelId="{56239BC3-34B5-4F7D-B169-5EC79AFA06E2}" type="presOf" srcId="{A14A78C7-B53A-48C6-877E-D7E39F2EB458}" destId="{5E248F25-F7F5-4EEA-80C7-0875AB76862F}" srcOrd="0" destOrd="0" presId="urn:microsoft.com/office/officeart/2005/8/layout/radial6"/>
    <dgm:cxn modelId="{17310E2A-8AF8-4209-92A4-FCCC34974575}" type="presOf" srcId="{FA14C8CF-5ED7-473E-BE43-166594A27191}" destId="{0A2ED120-320B-4DC0-BAE3-A1CCD0BFE4F7}" srcOrd="0" destOrd="0" presId="urn:microsoft.com/office/officeart/2005/8/layout/radial6"/>
    <dgm:cxn modelId="{962BA3E1-4B39-4BA5-9B9E-D64A110FD08D}" srcId="{73E65108-EB2B-443A-85B4-F97ED69BE162}" destId="{FA14C8CF-5ED7-473E-BE43-166594A27191}" srcOrd="1" destOrd="0" parTransId="{FF1709EB-D475-402A-8B1E-18EC91A6D5FE}" sibTransId="{382BB7E4-FF08-4277-8399-BFA332AFE2AF}"/>
    <dgm:cxn modelId="{7ED647CC-9EE6-4B4F-B9FB-F07409EB166C}" type="presOf" srcId="{81D57493-3FF8-4606-81B6-EC5A9EFD3C1F}" destId="{EDD2A02C-7BAA-4786-BA7C-4FDE3B3AADF6}" srcOrd="0" destOrd="0" presId="urn:microsoft.com/office/officeart/2005/8/layout/radial6"/>
    <dgm:cxn modelId="{C0235793-76E4-4057-82C1-536A259AD959}" type="presOf" srcId="{113A7014-2BC3-4415-B4CE-B4FF3D9FA5BC}" destId="{90615310-2C9D-4537-B8C3-92D8E18E5CD1}" srcOrd="0" destOrd="0" presId="urn:microsoft.com/office/officeart/2005/8/layout/radial6"/>
    <dgm:cxn modelId="{9C16EBA7-0A19-47C8-B528-94A12DDB0A91}" type="presOf" srcId="{AD541F24-4655-46EA-8CD9-E0ED0CAF640E}" destId="{E4E87BA6-0067-450C-A027-21B2EE871B15}" srcOrd="0" destOrd="0" presId="urn:microsoft.com/office/officeart/2005/8/layout/radial6"/>
    <dgm:cxn modelId="{FF4603B7-B254-4849-8236-8A3D46E542D3}" type="presParOf" srcId="{90615310-2C9D-4537-B8C3-92D8E18E5CD1}" destId="{FB27DD3E-4E15-4861-87FD-6A172EF3198E}" srcOrd="0" destOrd="0" presId="urn:microsoft.com/office/officeart/2005/8/layout/radial6"/>
    <dgm:cxn modelId="{ADDE4BD9-00C3-4F8C-9137-BC8B4B0EB02D}" type="presParOf" srcId="{90615310-2C9D-4537-B8C3-92D8E18E5CD1}" destId="{5E248F25-F7F5-4EEA-80C7-0875AB76862F}" srcOrd="1" destOrd="0" presId="urn:microsoft.com/office/officeart/2005/8/layout/radial6"/>
    <dgm:cxn modelId="{79879120-7135-4956-8A46-B7D9EA9940AE}" type="presParOf" srcId="{90615310-2C9D-4537-B8C3-92D8E18E5CD1}" destId="{1BEE6F6A-CD04-4412-8EE5-D881910C8694}" srcOrd="2" destOrd="0" presId="urn:microsoft.com/office/officeart/2005/8/layout/radial6"/>
    <dgm:cxn modelId="{A772126F-8815-4464-9BB6-0E68FEB6A0E4}" type="presParOf" srcId="{90615310-2C9D-4537-B8C3-92D8E18E5CD1}" destId="{65541440-51F1-4192-A15D-C12FB6BB707C}" srcOrd="3" destOrd="0" presId="urn:microsoft.com/office/officeart/2005/8/layout/radial6"/>
    <dgm:cxn modelId="{6EA9EDA3-8477-477B-8F01-B214DCA4A734}" type="presParOf" srcId="{90615310-2C9D-4537-B8C3-92D8E18E5CD1}" destId="{0A2ED120-320B-4DC0-BAE3-A1CCD0BFE4F7}" srcOrd="4" destOrd="0" presId="urn:microsoft.com/office/officeart/2005/8/layout/radial6"/>
    <dgm:cxn modelId="{EB854A3D-8BFD-448B-8D3A-7A6AA84BF00E}" type="presParOf" srcId="{90615310-2C9D-4537-B8C3-92D8E18E5CD1}" destId="{E02A6999-F355-4208-B340-DA681C4F1AE5}" srcOrd="5" destOrd="0" presId="urn:microsoft.com/office/officeart/2005/8/layout/radial6"/>
    <dgm:cxn modelId="{1DF7EE90-7666-4FCA-90E6-B85D968C109E}" type="presParOf" srcId="{90615310-2C9D-4537-B8C3-92D8E18E5CD1}" destId="{8967340E-1E7D-499E-8CE7-0C16C21986D7}" srcOrd="6" destOrd="0" presId="urn:microsoft.com/office/officeart/2005/8/layout/radial6"/>
    <dgm:cxn modelId="{A1E4F377-8701-49B0-B2A6-D67863E37191}" type="presParOf" srcId="{90615310-2C9D-4537-B8C3-92D8E18E5CD1}" destId="{ACD35BB7-B908-488A-8738-016DE2913367}" srcOrd="7" destOrd="0" presId="urn:microsoft.com/office/officeart/2005/8/layout/radial6"/>
    <dgm:cxn modelId="{280C9590-2632-4522-B28F-5CC90602D353}" type="presParOf" srcId="{90615310-2C9D-4537-B8C3-92D8E18E5CD1}" destId="{DBB67694-A65C-42A0-971B-1EAD604F283E}" srcOrd="8" destOrd="0" presId="urn:microsoft.com/office/officeart/2005/8/layout/radial6"/>
    <dgm:cxn modelId="{C77BF58B-7A35-409B-83B1-B4990395AE93}" type="presParOf" srcId="{90615310-2C9D-4537-B8C3-92D8E18E5CD1}" destId="{E4E87BA6-0067-450C-A027-21B2EE871B15}" srcOrd="9" destOrd="0" presId="urn:microsoft.com/office/officeart/2005/8/layout/radial6"/>
    <dgm:cxn modelId="{E6455ACF-CC76-4432-91BD-725070B82A8D}" type="presParOf" srcId="{90615310-2C9D-4537-B8C3-92D8E18E5CD1}" destId="{8D00E386-D8E5-4906-B85C-08641BE82824}" srcOrd="10" destOrd="0" presId="urn:microsoft.com/office/officeart/2005/8/layout/radial6"/>
    <dgm:cxn modelId="{4D039ABF-9888-4F75-91DA-2AA33B5E6A3A}" type="presParOf" srcId="{90615310-2C9D-4537-B8C3-92D8E18E5CD1}" destId="{8C2E89D5-663D-423E-94CD-5FB32B1271DD}" srcOrd="11" destOrd="0" presId="urn:microsoft.com/office/officeart/2005/8/layout/radial6"/>
    <dgm:cxn modelId="{C284DB5B-825E-4D61-B027-27BC976B9607}" type="presParOf" srcId="{90615310-2C9D-4537-B8C3-92D8E18E5CD1}" destId="{EDD2A02C-7BAA-4786-BA7C-4FDE3B3AADF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3A7014-2BC3-4415-B4CE-B4FF3D9FA5BC}" type="doc">
      <dgm:prSet loTypeId="urn:microsoft.com/office/officeart/2005/8/layout/radial6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3E65108-EB2B-443A-85B4-F97ED69BE162}">
      <dgm:prSet phldrT="[Text]" custT="1"/>
      <dgm:spPr/>
      <dgm:t>
        <a:bodyPr/>
        <a:lstStyle/>
        <a:p>
          <a:r>
            <a:rPr lang="en-US" sz="1800" b="1" dirty="0"/>
            <a:t>Logistics Cost</a:t>
          </a:r>
        </a:p>
      </dgm:t>
    </dgm:pt>
    <dgm:pt modelId="{6B68B6A6-3A1C-45B9-85CD-CE155262EC1E}" type="par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965F679F-E9E5-43AC-A75B-21150915635A}" type="sib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FA14C8CF-5ED7-473E-BE43-166594A27191}">
      <dgm:prSet phldrT="[Text]" custT="1"/>
      <dgm:spPr/>
      <dgm:t>
        <a:bodyPr/>
        <a:lstStyle/>
        <a:p>
          <a:r>
            <a:rPr lang="en-US" sz="1200" b="1" dirty="0"/>
            <a:t>User Innovation</a:t>
          </a:r>
        </a:p>
      </dgm:t>
    </dgm:pt>
    <dgm:pt modelId="{FF1709EB-D475-402A-8B1E-18EC91A6D5FE}" type="par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382BB7E4-FF08-4277-8399-BFA332AFE2AF}" type="sib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1D1AC6DF-3C19-4394-87E5-9B42110E80FF}">
      <dgm:prSet phldrT="[Text]" custT="1"/>
      <dgm:spPr/>
      <dgm:t>
        <a:bodyPr/>
        <a:lstStyle/>
        <a:p>
          <a:r>
            <a:rPr lang="en-US" sz="1200" b="1" dirty="0"/>
            <a:t>Environment</a:t>
          </a:r>
        </a:p>
      </dgm:t>
    </dgm:pt>
    <dgm:pt modelId="{5F372088-33CB-46B1-9FA1-B6F03CB8081B}" type="par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AD541F24-4655-46EA-8CD9-E0ED0CAF640E}" type="sib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B635D908-219C-487B-AB89-01DB7905DD0B}">
      <dgm:prSet phldrT="[Text]" custT="1"/>
      <dgm:spPr/>
      <dgm:t>
        <a:bodyPr/>
        <a:lstStyle/>
        <a:p>
          <a:r>
            <a:rPr lang="en-US" sz="1200" b="1" dirty="0"/>
            <a:t>Logistics Partnership</a:t>
          </a:r>
        </a:p>
      </dgm:t>
    </dgm:pt>
    <dgm:pt modelId="{E09A0121-FA9A-487D-9CA4-FEA087912D9A}" type="par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81D57493-3FF8-4606-81B6-EC5A9EFD3C1F}" type="sib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A14A78C7-B53A-48C6-877E-D7E39F2EB458}">
      <dgm:prSet phldrT="[Text]" custT="1"/>
      <dgm:spPr/>
      <dgm:t>
        <a:bodyPr/>
        <a:lstStyle/>
        <a:p>
          <a:r>
            <a:rPr lang="en-US" sz="1200" b="1" dirty="0"/>
            <a:t>Network Optimization</a:t>
          </a:r>
        </a:p>
      </dgm:t>
    </dgm:pt>
    <dgm:pt modelId="{2B6511EE-A242-40C5-B038-F592D5F66DF9}" type="par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0AA3941B-5B9A-4663-BCF1-6FB5B94F2E6E}" type="sib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90615310-2C9D-4537-B8C3-92D8E18E5CD1}" type="pres">
      <dgm:prSet presAssocID="{113A7014-2BC3-4415-B4CE-B4FF3D9FA5B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27DD3E-4E15-4861-87FD-6A172EF3198E}" type="pres">
      <dgm:prSet presAssocID="{73E65108-EB2B-443A-85B4-F97ED69BE162}" presName="centerShape" presStyleLbl="node0" presStyleIdx="0" presStyleCnt="1"/>
      <dgm:spPr/>
    </dgm:pt>
    <dgm:pt modelId="{5E248F25-F7F5-4EEA-80C7-0875AB76862F}" type="pres">
      <dgm:prSet presAssocID="{A14A78C7-B53A-48C6-877E-D7E39F2EB458}" presName="node" presStyleLbl="node1" presStyleIdx="0" presStyleCnt="4">
        <dgm:presLayoutVars>
          <dgm:bulletEnabled val="1"/>
        </dgm:presLayoutVars>
      </dgm:prSet>
      <dgm:spPr/>
    </dgm:pt>
    <dgm:pt modelId="{1BEE6F6A-CD04-4412-8EE5-D881910C8694}" type="pres">
      <dgm:prSet presAssocID="{A14A78C7-B53A-48C6-877E-D7E39F2EB458}" presName="dummy" presStyleCnt="0"/>
      <dgm:spPr/>
    </dgm:pt>
    <dgm:pt modelId="{65541440-51F1-4192-A15D-C12FB6BB707C}" type="pres">
      <dgm:prSet presAssocID="{0AA3941B-5B9A-4663-BCF1-6FB5B94F2E6E}" presName="sibTrans" presStyleLbl="sibTrans2D1" presStyleIdx="0" presStyleCnt="4"/>
      <dgm:spPr/>
    </dgm:pt>
    <dgm:pt modelId="{0A2ED120-320B-4DC0-BAE3-A1CCD0BFE4F7}" type="pres">
      <dgm:prSet presAssocID="{FA14C8CF-5ED7-473E-BE43-166594A27191}" presName="node" presStyleLbl="node1" presStyleIdx="1" presStyleCnt="4">
        <dgm:presLayoutVars>
          <dgm:bulletEnabled val="1"/>
        </dgm:presLayoutVars>
      </dgm:prSet>
      <dgm:spPr/>
    </dgm:pt>
    <dgm:pt modelId="{E02A6999-F355-4208-B340-DA681C4F1AE5}" type="pres">
      <dgm:prSet presAssocID="{FA14C8CF-5ED7-473E-BE43-166594A27191}" presName="dummy" presStyleCnt="0"/>
      <dgm:spPr/>
    </dgm:pt>
    <dgm:pt modelId="{8967340E-1E7D-499E-8CE7-0C16C21986D7}" type="pres">
      <dgm:prSet presAssocID="{382BB7E4-FF08-4277-8399-BFA332AFE2AF}" presName="sibTrans" presStyleLbl="sibTrans2D1" presStyleIdx="1" presStyleCnt="4"/>
      <dgm:spPr/>
    </dgm:pt>
    <dgm:pt modelId="{ACD35BB7-B908-488A-8738-016DE2913367}" type="pres">
      <dgm:prSet presAssocID="{1D1AC6DF-3C19-4394-87E5-9B42110E80FF}" presName="node" presStyleLbl="node1" presStyleIdx="2" presStyleCnt="4">
        <dgm:presLayoutVars>
          <dgm:bulletEnabled val="1"/>
        </dgm:presLayoutVars>
      </dgm:prSet>
      <dgm:spPr/>
    </dgm:pt>
    <dgm:pt modelId="{DBB67694-A65C-42A0-971B-1EAD604F283E}" type="pres">
      <dgm:prSet presAssocID="{1D1AC6DF-3C19-4394-87E5-9B42110E80FF}" presName="dummy" presStyleCnt="0"/>
      <dgm:spPr/>
    </dgm:pt>
    <dgm:pt modelId="{E4E87BA6-0067-450C-A027-21B2EE871B15}" type="pres">
      <dgm:prSet presAssocID="{AD541F24-4655-46EA-8CD9-E0ED0CAF640E}" presName="sibTrans" presStyleLbl="sibTrans2D1" presStyleIdx="2" presStyleCnt="4"/>
      <dgm:spPr/>
    </dgm:pt>
    <dgm:pt modelId="{8D00E386-D8E5-4906-B85C-08641BE82824}" type="pres">
      <dgm:prSet presAssocID="{B635D908-219C-487B-AB89-01DB7905DD0B}" presName="node" presStyleLbl="node1" presStyleIdx="3" presStyleCnt="4">
        <dgm:presLayoutVars>
          <dgm:bulletEnabled val="1"/>
        </dgm:presLayoutVars>
      </dgm:prSet>
      <dgm:spPr/>
    </dgm:pt>
    <dgm:pt modelId="{8C2E89D5-663D-423E-94CD-5FB32B1271DD}" type="pres">
      <dgm:prSet presAssocID="{B635D908-219C-487B-AB89-01DB7905DD0B}" presName="dummy" presStyleCnt="0"/>
      <dgm:spPr/>
    </dgm:pt>
    <dgm:pt modelId="{EDD2A02C-7BAA-4786-BA7C-4FDE3B3AADF6}" type="pres">
      <dgm:prSet presAssocID="{81D57493-3FF8-4606-81B6-EC5A9EFD3C1F}" presName="sibTrans" presStyleLbl="sibTrans2D1" presStyleIdx="3" presStyleCnt="4"/>
      <dgm:spPr/>
    </dgm:pt>
  </dgm:ptLst>
  <dgm:cxnLst>
    <dgm:cxn modelId="{9BCDD8CF-FED6-4C8D-B149-C735C279152B}" type="presOf" srcId="{B635D908-219C-487B-AB89-01DB7905DD0B}" destId="{8D00E386-D8E5-4906-B85C-08641BE82824}" srcOrd="0" destOrd="0" presId="urn:microsoft.com/office/officeart/2005/8/layout/radial6"/>
    <dgm:cxn modelId="{AC838500-2816-44BF-A8C8-94391BAC5A20}" type="presOf" srcId="{73E65108-EB2B-443A-85B4-F97ED69BE162}" destId="{FB27DD3E-4E15-4861-87FD-6A172EF3198E}" srcOrd="0" destOrd="0" presId="urn:microsoft.com/office/officeart/2005/8/layout/radial6"/>
    <dgm:cxn modelId="{BAA9FBC8-5BF6-49C6-8BF0-173CBC198C2C}" type="presOf" srcId="{382BB7E4-FF08-4277-8399-BFA332AFE2AF}" destId="{8967340E-1E7D-499E-8CE7-0C16C21986D7}" srcOrd="0" destOrd="0" presId="urn:microsoft.com/office/officeart/2005/8/layout/radial6"/>
    <dgm:cxn modelId="{8D78E983-D0CB-48EC-ABD5-7D34BDA0698B}" type="presOf" srcId="{0AA3941B-5B9A-4663-BCF1-6FB5B94F2E6E}" destId="{65541440-51F1-4192-A15D-C12FB6BB707C}" srcOrd="0" destOrd="0" presId="urn:microsoft.com/office/officeart/2005/8/layout/radial6"/>
    <dgm:cxn modelId="{9DBC64ED-B02E-4EAE-B61B-02C3B7B7D21C}" srcId="{73E65108-EB2B-443A-85B4-F97ED69BE162}" destId="{1D1AC6DF-3C19-4394-87E5-9B42110E80FF}" srcOrd="2" destOrd="0" parTransId="{5F372088-33CB-46B1-9FA1-B6F03CB8081B}" sibTransId="{AD541F24-4655-46EA-8CD9-E0ED0CAF640E}"/>
    <dgm:cxn modelId="{3E176089-1CEA-4666-8961-D9DCE081AB40}" type="presOf" srcId="{1D1AC6DF-3C19-4394-87E5-9B42110E80FF}" destId="{ACD35BB7-B908-488A-8738-016DE2913367}" srcOrd="0" destOrd="0" presId="urn:microsoft.com/office/officeart/2005/8/layout/radial6"/>
    <dgm:cxn modelId="{183E606F-06B9-4D7F-9FBB-1DD85B2F33BE}" srcId="{113A7014-2BC3-4415-B4CE-B4FF3D9FA5BC}" destId="{73E65108-EB2B-443A-85B4-F97ED69BE162}" srcOrd="0" destOrd="0" parTransId="{6B68B6A6-3A1C-45B9-85CD-CE155262EC1E}" sibTransId="{965F679F-E9E5-43AC-A75B-21150915635A}"/>
    <dgm:cxn modelId="{CB01FFD8-B565-4D07-97F5-354E61FA7EA7}" srcId="{73E65108-EB2B-443A-85B4-F97ED69BE162}" destId="{A14A78C7-B53A-48C6-877E-D7E39F2EB458}" srcOrd="0" destOrd="0" parTransId="{2B6511EE-A242-40C5-B038-F592D5F66DF9}" sibTransId="{0AA3941B-5B9A-4663-BCF1-6FB5B94F2E6E}"/>
    <dgm:cxn modelId="{8A3B42FB-3B56-485B-BE20-5AE67374F28D}" srcId="{73E65108-EB2B-443A-85B4-F97ED69BE162}" destId="{B635D908-219C-487B-AB89-01DB7905DD0B}" srcOrd="3" destOrd="0" parTransId="{E09A0121-FA9A-487D-9CA4-FEA087912D9A}" sibTransId="{81D57493-3FF8-4606-81B6-EC5A9EFD3C1F}"/>
    <dgm:cxn modelId="{56239BC3-34B5-4F7D-B169-5EC79AFA06E2}" type="presOf" srcId="{A14A78C7-B53A-48C6-877E-D7E39F2EB458}" destId="{5E248F25-F7F5-4EEA-80C7-0875AB76862F}" srcOrd="0" destOrd="0" presId="urn:microsoft.com/office/officeart/2005/8/layout/radial6"/>
    <dgm:cxn modelId="{17310E2A-8AF8-4209-92A4-FCCC34974575}" type="presOf" srcId="{FA14C8CF-5ED7-473E-BE43-166594A27191}" destId="{0A2ED120-320B-4DC0-BAE3-A1CCD0BFE4F7}" srcOrd="0" destOrd="0" presId="urn:microsoft.com/office/officeart/2005/8/layout/radial6"/>
    <dgm:cxn modelId="{962BA3E1-4B39-4BA5-9B9E-D64A110FD08D}" srcId="{73E65108-EB2B-443A-85B4-F97ED69BE162}" destId="{FA14C8CF-5ED7-473E-BE43-166594A27191}" srcOrd="1" destOrd="0" parTransId="{FF1709EB-D475-402A-8B1E-18EC91A6D5FE}" sibTransId="{382BB7E4-FF08-4277-8399-BFA332AFE2AF}"/>
    <dgm:cxn modelId="{7ED647CC-9EE6-4B4F-B9FB-F07409EB166C}" type="presOf" srcId="{81D57493-3FF8-4606-81B6-EC5A9EFD3C1F}" destId="{EDD2A02C-7BAA-4786-BA7C-4FDE3B3AADF6}" srcOrd="0" destOrd="0" presId="urn:microsoft.com/office/officeart/2005/8/layout/radial6"/>
    <dgm:cxn modelId="{C0235793-76E4-4057-82C1-536A259AD959}" type="presOf" srcId="{113A7014-2BC3-4415-B4CE-B4FF3D9FA5BC}" destId="{90615310-2C9D-4537-B8C3-92D8E18E5CD1}" srcOrd="0" destOrd="0" presId="urn:microsoft.com/office/officeart/2005/8/layout/radial6"/>
    <dgm:cxn modelId="{9C16EBA7-0A19-47C8-B528-94A12DDB0A91}" type="presOf" srcId="{AD541F24-4655-46EA-8CD9-E0ED0CAF640E}" destId="{E4E87BA6-0067-450C-A027-21B2EE871B15}" srcOrd="0" destOrd="0" presId="urn:microsoft.com/office/officeart/2005/8/layout/radial6"/>
    <dgm:cxn modelId="{FF4603B7-B254-4849-8236-8A3D46E542D3}" type="presParOf" srcId="{90615310-2C9D-4537-B8C3-92D8E18E5CD1}" destId="{FB27DD3E-4E15-4861-87FD-6A172EF3198E}" srcOrd="0" destOrd="0" presId="urn:microsoft.com/office/officeart/2005/8/layout/radial6"/>
    <dgm:cxn modelId="{ADDE4BD9-00C3-4F8C-9137-BC8B4B0EB02D}" type="presParOf" srcId="{90615310-2C9D-4537-B8C3-92D8E18E5CD1}" destId="{5E248F25-F7F5-4EEA-80C7-0875AB76862F}" srcOrd="1" destOrd="0" presId="urn:microsoft.com/office/officeart/2005/8/layout/radial6"/>
    <dgm:cxn modelId="{79879120-7135-4956-8A46-B7D9EA9940AE}" type="presParOf" srcId="{90615310-2C9D-4537-B8C3-92D8E18E5CD1}" destId="{1BEE6F6A-CD04-4412-8EE5-D881910C8694}" srcOrd="2" destOrd="0" presId="urn:microsoft.com/office/officeart/2005/8/layout/radial6"/>
    <dgm:cxn modelId="{A772126F-8815-4464-9BB6-0E68FEB6A0E4}" type="presParOf" srcId="{90615310-2C9D-4537-B8C3-92D8E18E5CD1}" destId="{65541440-51F1-4192-A15D-C12FB6BB707C}" srcOrd="3" destOrd="0" presId="urn:microsoft.com/office/officeart/2005/8/layout/radial6"/>
    <dgm:cxn modelId="{6EA9EDA3-8477-477B-8F01-B214DCA4A734}" type="presParOf" srcId="{90615310-2C9D-4537-B8C3-92D8E18E5CD1}" destId="{0A2ED120-320B-4DC0-BAE3-A1CCD0BFE4F7}" srcOrd="4" destOrd="0" presId="urn:microsoft.com/office/officeart/2005/8/layout/radial6"/>
    <dgm:cxn modelId="{EB854A3D-8BFD-448B-8D3A-7A6AA84BF00E}" type="presParOf" srcId="{90615310-2C9D-4537-B8C3-92D8E18E5CD1}" destId="{E02A6999-F355-4208-B340-DA681C4F1AE5}" srcOrd="5" destOrd="0" presId="urn:microsoft.com/office/officeart/2005/8/layout/radial6"/>
    <dgm:cxn modelId="{1DF7EE90-7666-4FCA-90E6-B85D968C109E}" type="presParOf" srcId="{90615310-2C9D-4537-B8C3-92D8E18E5CD1}" destId="{8967340E-1E7D-499E-8CE7-0C16C21986D7}" srcOrd="6" destOrd="0" presId="urn:microsoft.com/office/officeart/2005/8/layout/radial6"/>
    <dgm:cxn modelId="{A1E4F377-8701-49B0-B2A6-D67863E37191}" type="presParOf" srcId="{90615310-2C9D-4537-B8C3-92D8E18E5CD1}" destId="{ACD35BB7-B908-488A-8738-016DE2913367}" srcOrd="7" destOrd="0" presId="urn:microsoft.com/office/officeart/2005/8/layout/radial6"/>
    <dgm:cxn modelId="{280C9590-2632-4522-B28F-5CC90602D353}" type="presParOf" srcId="{90615310-2C9D-4537-B8C3-92D8E18E5CD1}" destId="{DBB67694-A65C-42A0-971B-1EAD604F283E}" srcOrd="8" destOrd="0" presId="urn:microsoft.com/office/officeart/2005/8/layout/radial6"/>
    <dgm:cxn modelId="{C77BF58B-7A35-409B-83B1-B4990395AE93}" type="presParOf" srcId="{90615310-2C9D-4537-B8C3-92D8E18E5CD1}" destId="{E4E87BA6-0067-450C-A027-21B2EE871B15}" srcOrd="9" destOrd="0" presId="urn:microsoft.com/office/officeart/2005/8/layout/radial6"/>
    <dgm:cxn modelId="{E6455ACF-CC76-4432-91BD-725070B82A8D}" type="presParOf" srcId="{90615310-2C9D-4537-B8C3-92D8E18E5CD1}" destId="{8D00E386-D8E5-4906-B85C-08641BE82824}" srcOrd="10" destOrd="0" presId="urn:microsoft.com/office/officeart/2005/8/layout/radial6"/>
    <dgm:cxn modelId="{4D039ABF-9888-4F75-91DA-2AA33B5E6A3A}" type="presParOf" srcId="{90615310-2C9D-4537-B8C3-92D8E18E5CD1}" destId="{8C2E89D5-663D-423E-94CD-5FB32B1271DD}" srcOrd="11" destOrd="0" presId="urn:microsoft.com/office/officeart/2005/8/layout/radial6"/>
    <dgm:cxn modelId="{C284DB5B-825E-4D61-B027-27BC976B9607}" type="presParOf" srcId="{90615310-2C9D-4537-B8C3-92D8E18E5CD1}" destId="{EDD2A02C-7BAA-4786-BA7C-4FDE3B3AADF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3A7014-2BC3-4415-B4CE-B4FF3D9FA5BC}" type="doc">
      <dgm:prSet loTypeId="urn:microsoft.com/office/officeart/2005/8/layout/radial6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3E65108-EB2B-443A-85B4-F97ED69BE162}">
      <dgm:prSet phldrT="[Text]" custT="1"/>
      <dgm:spPr/>
      <dgm:t>
        <a:bodyPr/>
        <a:lstStyle/>
        <a:p>
          <a:r>
            <a:rPr lang="en-US" sz="1800" b="1" dirty="0"/>
            <a:t>Logistics Cost</a:t>
          </a:r>
        </a:p>
      </dgm:t>
    </dgm:pt>
    <dgm:pt modelId="{6B68B6A6-3A1C-45B9-85CD-CE155262EC1E}" type="par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965F679F-E9E5-43AC-A75B-21150915635A}" type="sib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FA14C8CF-5ED7-473E-BE43-166594A27191}">
      <dgm:prSet phldrT="[Text]" custT="1"/>
      <dgm:spPr/>
      <dgm:t>
        <a:bodyPr/>
        <a:lstStyle/>
        <a:p>
          <a:r>
            <a:rPr lang="en-US" sz="1200" b="1" dirty="0"/>
            <a:t>User Innovation</a:t>
          </a:r>
        </a:p>
      </dgm:t>
    </dgm:pt>
    <dgm:pt modelId="{FF1709EB-D475-402A-8B1E-18EC91A6D5FE}" type="par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382BB7E4-FF08-4277-8399-BFA332AFE2AF}" type="sib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1D1AC6DF-3C19-4394-87E5-9B42110E80FF}">
      <dgm:prSet phldrT="[Text]" custT="1"/>
      <dgm:spPr/>
      <dgm:t>
        <a:bodyPr/>
        <a:lstStyle/>
        <a:p>
          <a:r>
            <a:rPr lang="en-US" sz="1200" b="1" dirty="0"/>
            <a:t>Environment</a:t>
          </a:r>
        </a:p>
      </dgm:t>
    </dgm:pt>
    <dgm:pt modelId="{5F372088-33CB-46B1-9FA1-B6F03CB8081B}" type="par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AD541F24-4655-46EA-8CD9-E0ED0CAF640E}" type="sib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B635D908-219C-487B-AB89-01DB7905DD0B}">
      <dgm:prSet phldrT="[Text]" custT="1"/>
      <dgm:spPr/>
      <dgm:t>
        <a:bodyPr/>
        <a:lstStyle/>
        <a:p>
          <a:r>
            <a:rPr lang="en-US" sz="1200" b="1" dirty="0"/>
            <a:t>Logistics Partnership</a:t>
          </a:r>
        </a:p>
      </dgm:t>
    </dgm:pt>
    <dgm:pt modelId="{E09A0121-FA9A-487D-9CA4-FEA087912D9A}" type="par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81D57493-3FF8-4606-81B6-EC5A9EFD3C1F}" type="sib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A14A78C7-B53A-48C6-877E-D7E39F2EB458}">
      <dgm:prSet phldrT="[Text]" custT="1"/>
      <dgm:spPr/>
      <dgm:t>
        <a:bodyPr/>
        <a:lstStyle/>
        <a:p>
          <a:r>
            <a:rPr lang="en-US" sz="1200" b="1" dirty="0"/>
            <a:t>Network Optimization</a:t>
          </a:r>
        </a:p>
      </dgm:t>
    </dgm:pt>
    <dgm:pt modelId="{2B6511EE-A242-40C5-B038-F592D5F66DF9}" type="par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0AA3941B-5B9A-4663-BCF1-6FB5B94F2E6E}" type="sib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90615310-2C9D-4537-B8C3-92D8E18E5CD1}" type="pres">
      <dgm:prSet presAssocID="{113A7014-2BC3-4415-B4CE-B4FF3D9FA5B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27DD3E-4E15-4861-87FD-6A172EF3198E}" type="pres">
      <dgm:prSet presAssocID="{73E65108-EB2B-443A-85B4-F97ED69BE162}" presName="centerShape" presStyleLbl="node0" presStyleIdx="0" presStyleCnt="1"/>
      <dgm:spPr/>
    </dgm:pt>
    <dgm:pt modelId="{5E248F25-F7F5-4EEA-80C7-0875AB76862F}" type="pres">
      <dgm:prSet presAssocID="{A14A78C7-B53A-48C6-877E-D7E39F2EB458}" presName="node" presStyleLbl="node1" presStyleIdx="0" presStyleCnt="4">
        <dgm:presLayoutVars>
          <dgm:bulletEnabled val="1"/>
        </dgm:presLayoutVars>
      </dgm:prSet>
      <dgm:spPr/>
    </dgm:pt>
    <dgm:pt modelId="{1BEE6F6A-CD04-4412-8EE5-D881910C8694}" type="pres">
      <dgm:prSet presAssocID="{A14A78C7-B53A-48C6-877E-D7E39F2EB458}" presName="dummy" presStyleCnt="0"/>
      <dgm:spPr/>
    </dgm:pt>
    <dgm:pt modelId="{65541440-51F1-4192-A15D-C12FB6BB707C}" type="pres">
      <dgm:prSet presAssocID="{0AA3941B-5B9A-4663-BCF1-6FB5B94F2E6E}" presName="sibTrans" presStyleLbl="sibTrans2D1" presStyleIdx="0" presStyleCnt="4"/>
      <dgm:spPr/>
    </dgm:pt>
    <dgm:pt modelId="{0A2ED120-320B-4DC0-BAE3-A1CCD0BFE4F7}" type="pres">
      <dgm:prSet presAssocID="{FA14C8CF-5ED7-473E-BE43-166594A27191}" presName="node" presStyleLbl="node1" presStyleIdx="1" presStyleCnt="4">
        <dgm:presLayoutVars>
          <dgm:bulletEnabled val="1"/>
        </dgm:presLayoutVars>
      </dgm:prSet>
      <dgm:spPr/>
    </dgm:pt>
    <dgm:pt modelId="{E02A6999-F355-4208-B340-DA681C4F1AE5}" type="pres">
      <dgm:prSet presAssocID="{FA14C8CF-5ED7-473E-BE43-166594A27191}" presName="dummy" presStyleCnt="0"/>
      <dgm:spPr/>
    </dgm:pt>
    <dgm:pt modelId="{8967340E-1E7D-499E-8CE7-0C16C21986D7}" type="pres">
      <dgm:prSet presAssocID="{382BB7E4-FF08-4277-8399-BFA332AFE2AF}" presName="sibTrans" presStyleLbl="sibTrans2D1" presStyleIdx="1" presStyleCnt="4"/>
      <dgm:spPr/>
    </dgm:pt>
    <dgm:pt modelId="{ACD35BB7-B908-488A-8738-016DE2913367}" type="pres">
      <dgm:prSet presAssocID="{1D1AC6DF-3C19-4394-87E5-9B42110E80FF}" presName="node" presStyleLbl="node1" presStyleIdx="2" presStyleCnt="4">
        <dgm:presLayoutVars>
          <dgm:bulletEnabled val="1"/>
        </dgm:presLayoutVars>
      </dgm:prSet>
      <dgm:spPr/>
    </dgm:pt>
    <dgm:pt modelId="{DBB67694-A65C-42A0-971B-1EAD604F283E}" type="pres">
      <dgm:prSet presAssocID="{1D1AC6DF-3C19-4394-87E5-9B42110E80FF}" presName="dummy" presStyleCnt="0"/>
      <dgm:spPr/>
    </dgm:pt>
    <dgm:pt modelId="{E4E87BA6-0067-450C-A027-21B2EE871B15}" type="pres">
      <dgm:prSet presAssocID="{AD541F24-4655-46EA-8CD9-E0ED0CAF640E}" presName="sibTrans" presStyleLbl="sibTrans2D1" presStyleIdx="2" presStyleCnt="4"/>
      <dgm:spPr/>
    </dgm:pt>
    <dgm:pt modelId="{8D00E386-D8E5-4906-B85C-08641BE82824}" type="pres">
      <dgm:prSet presAssocID="{B635D908-219C-487B-AB89-01DB7905DD0B}" presName="node" presStyleLbl="node1" presStyleIdx="3" presStyleCnt="4">
        <dgm:presLayoutVars>
          <dgm:bulletEnabled val="1"/>
        </dgm:presLayoutVars>
      </dgm:prSet>
      <dgm:spPr/>
    </dgm:pt>
    <dgm:pt modelId="{8C2E89D5-663D-423E-94CD-5FB32B1271DD}" type="pres">
      <dgm:prSet presAssocID="{B635D908-219C-487B-AB89-01DB7905DD0B}" presName="dummy" presStyleCnt="0"/>
      <dgm:spPr/>
    </dgm:pt>
    <dgm:pt modelId="{EDD2A02C-7BAA-4786-BA7C-4FDE3B3AADF6}" type="pres">
      <dgm:prSet presAssocID="{81D57493-3FF8-4606-81B6-EC5A9EFD3C1F}" presName="sibTrans" presStyleLbl="sibTrans2D1" presStyleIdx="3" presStyleCnt="4"/>
      <dgm:spPr/>
    </dgm:pt>
  </dgm:ptLst>
  <dgm:cxnLst>
    <dgm:cxn modelId="{9BCDD8CF-FED6-4C8D-B149-C735C279152B}" type="presOf" srcId="{B635D908-219C-487B-AB89-01DB7905DD0B}" destId="{8D00E386-D8E5-4906-B85C-08641BE82824}" srcOrd="0" destOrd="0" presId="urn:microsoft.com/office/officeart/2005/8/layout/radial6"/>
    <dgm:cxn modelId="{AC838500-2816-44BF-A8C8-94391BAC5A20}" type="presOf" srcId="{73E65108-EB2B-443A-85B4-F97ED69BE162}" destId="{FB27DD3E-4E15-4861-87FD-6A172EF3198E}" srcOrd="0" destOrd="0" presId="urn:microsoft.com/office/officeart/2005/8/layout/radial6"/>
    <dgm:cxn modelId="{BAA9FBC8-5BF6-49C6-8BF0-173CBC198C2C}" type="presOf" srcId="{382BB7E4-FF08-4277-8399-BFA332AFE2AF}" destId="{8967340E-1E7D-499E-8CE7-0C16C21986D7}" srcOrd="0" destOrd="0" presId="urn:microsoft.com/office/officeart/2005/8/layout/radial6"/>
    <dgm:cxn modelId="{8D78E983-D0CB-48EC-ABD5-7D34BDA0698B}" type="presOf" srcId="{0AA3941B-5B9A-4663-BCF1-6FB5B94F2E6E}" destId="{65541440-51F1-4192-A15D-C12FB6BB707C}" srcOrd="0" destOrd="0" presId="urn:microsoft.com/office/officeart/2005/8/layout/radial6"/>
    <dgm:cxn modelId="{9DBC64ED-B02E-4EAE-B61B-02C3B7B7D21C}" srcId="{73E65108-EB2B-443A-85B4-F97ED69BE162}" destId="{1D1AC6DF-3C19-4394-87E5-9B42110E80FF}" srcOrd="2" destOrd="0" parTransId="{5F372088-33CB-46B1-9FA1-B6F03CB8081B}" sibTransId="{AD541F24-4655-46EA-8CD9-E0ED0CAF640E}"/>
    <dgm:cxn modelId="{3E176089-1CEA-4666-8961-D9DCE081AB40}" type="presOf" srcId="{1D1AC6DF-3C19-4394-87E5-9B42110E80FF}" destId="{ACD35BB7-B908-488A-8738-016DE2913367}" srcOrd="0" destOrd="0" presId="urn:microsoft.com/office/officeart/2005/8/layout/radial6"/>
    <dgm:cxn modelId="{183E606F-06B9-4D7F-9FBB-1DD85B2F33BE}" srcId="{113A7014-2BC3-4415-B4CE-B4FF3D9FA5BC}" destId="{73E65108-EB2B-443A-85B4-F97ED69BE162}" srcOrd="0" destOrd="0" parTransId="{6B68B6A6-3A1C-45B9-85CD-CE155262EC1E}" sibTransId="{965F679F-E9E5-43AC-A75B-21150915635A}"/>
    <dgm:cxn modelId="{CB01FFD8-B565-4D07-97F5-354E61FA7EA7}" srcId="{73E65108-EB2B-443A-85B4-F97ED69BE162}" destId="{A14A78C7-B53A-48C6-877E-D7E39F2EB458}" srcOrd="0" destOrd="0" parTransId="{2B6511EE-A242-40C5-B038-F592D5F66DF9}" sibTransId="{0AA3941B-5B9A-4663-BCF1-6FB5B94F2E6E}"/>
    <dgm:cxn modelId="{8A3B42FB-3B56-485B-BE20-5AE67374F28D}" srcId="{73E65108-EB2B-443A-85B4-F97ED69BE162}" destId="{B635D908-219C-487B-AB89-01DB7905DD0B}" srcOrd="3" destOrd="0" parTransId="{E09A0121-FA9A-487D-9CA4-FEA087912D9A}" sibTransId="{81D57493-3FF8-4606-81B6-EC5A9EFD3C1F}"/>
    <dgm:cxn modelId="{56239BC3-34B5-4F7D-B169-5EC79AFA06E2}" type="presOf" srcId="{A14A78C7-B53A-48C6-877E-D7E39F2EB458}" destId="{5E248F25-F7F5-4EEA-80C7-0875AB76862F}" srcOrd="0" destOrd="0" presId="urn:microsoft.com/office/officeart/2005/8/layout/radial6"/>
    <dgm:cxn modelId="{17310E2A-8AF8-4209-92A4-FCCC34974575}" type="presOf" srcId="{FA14C8CF-5ED7-473E-BE43-166594A27191}" destId="{0A2ED120-320B-4DC0-BAE3-A1CCD0BFE4F7}" srcOrd="0" destOrd="0" presId="urn:microsoft.com/office/officeart/2005/8/layout/radial6"/>
    <dgm:cxn modelId="{962BA3E1-4B39-4BA5-9B9E-D64A110FD08D}" srcId="{73E65108-EB2B-443A-85B4-F97ED69BE162}" destId="{FA14C8CF-5ED7-473E-BE43-166594A27191}" srcOrd="1" destOrd="0" parTransId="{FF1709EB-D475-402A-8B1E-18EC91A6D5FE}" sibTransId="{382BB7E4-FF08-4277-8399-BFA332AFE2AF}"/>
    <dgm:cxn modelId="{7ED647CC-9EE6-4B4F-B9FB-F07409EB166C}" type="presOf" srcId="{81D57493-3FF8-4606-81B6-EC5A9EFD3C1F}" destId="{EDD2A02C-7BAA-4786-BA7C-4FDE3B3AADF6}" srcOrd="0" destOrd="0" presId="urn:microsoft.com/office/officeart/2005/8/layout/radial6"/>
    <dgm:cxn modelId="{C0235793-76E4-4057-82C1-536A259AD959}" type="presOf" srcId="{113A7014-2BC3-4415-B4CE-B4FF3D9FA5BC}" destId="{90615310-2C9D-4537-B8C3-92D8E18E5CD1}" srcOrd="0" destOrd="0" presId="urn:microsoft.com/office/officeart/2005/8/layout/radial6"/>
    <dgm:cxn modelId="{9C16EBA7-0A19-47C8-B528-94A12DDB0A91}" type="presOf" srcId="{AD541F24-4655-46EA-8CD9-E0ED0CAF640E}" destId="{E4E87BA6-0067-450C-A027-21B2EE871B15}" srcOrd="0" destOrd="0" presId="urn:microsoft.com/office/officeart/2005/8/layout/radial6"/>
    <dgm:cxn modelId="{FF4603B7-B254-4849-8236-8A3D46E542D3}" type="presParOf" srcId="{90615310-2C9D-4537-B8C3-92D8E18E5CD1}" destId="{FB27DD3E-4E15-4861-87FD-6A172EF3198E}" srcOrd="0" destOrd="0" presId="urn:microsoft.com/office/officeart/2005/8/layout/radial6"/>
    <dgm:cxn modelId="{ADDE4BD9-00C3-4F8C-9137-BC8B4B0EB02D}" type="presParOf" srcId="{90615310-2C9D-4537-B8C3-92D8E18E5CD1}" destId="{5E248F25-F7F5-4EEA-80C7-0875AB76862F}" srcOrd="1" destOrd="0" presId="urn:microsoft.com/office/officeart/2005/8/layout/radial6"/>
    <dgm:cxn modelId="{79879120-7135-4956-8A46-B7D9EA9940AE}" type="presParOf" srcId="{90615310-2C9D-4537-B8C3-92D8E18E5CD1}" destId="{1BEE6F6A-CD04-4412-8EE5-D881910C8694}" srcOrd="2" destOrd="0" presId="urn:microsoft.com/office/officeart/2005/8/layout/radial6"/>
    <dgm:cxn modelId="{A772126F-8815-4464-9BB6-0E68FEB6A0E4}" type="presParOf" srcId="{90615310-2C9D-4537-B8C3-92D8E18E5CD1}" destId="{65541440-51F1-4192-A15D-C12FB6BB707C}" srcOrd="3" destOrd="0" presId="urn:microsoft.com/office/officeart/2005/8/layout/radial6"/>
    <dgm:cxn modelId="{6EA9EDA3-8477-477B-8F01-B214DCA4A734}" type="presParOf" srcId="{90615310-2C9D-4537-B8C3-92D8E18E5CD1}" destId="{0A2ED120-320B-4DC0-BAE3-A1CCD0BFE4F7}" srcOrd="4" destOrd="0" presId="urn:microsoft.com/office/officeart/2005/8/layout/radial6"/>
    <dgm:cxn modelId="{EB854A3D-8BFD-448B-8D3A-7A6AA84BF00E}" type="presParOf" srcId="{90615310-2C9D-4537-B8C3-92D8E18E5CD1}" destId="{E02A6999-F355-4208-B340-DA681C4F1AE5}" srcOrd="5" destOrd="0" presId="urn:microsoft.com/office/officeart/2005/8/layout/radial6"/>
    <dgm:cxn modelId="{1DF7EE90-7666-4FCA-90E6-B85D968C109E}" type="presParOf" srcId="{90615310-2C9D-4537-B8C3-92D8E18E5CD1}" destId="{8967340E-1E7D-499E-8CE7-0C16C21986D7}" srcOrd="6" destOrd="0" presId="urn:microsoft.com/office/officeart/2005/8/layout/radial6"/>
    <dgm:cxn modelId="{A1E4F377-8701-49B0-B2A6-D67863E37191}" type="presParOf" srcId="{90615310-2C9D-4537-B8C3-92D8E18E5CD1}" destId="{ACD35BB7-B908-488A-8738-016DE2913367}" srcOrd="7" destOrd="0" presId="urn:microsoft.com/office/officeart/2005/8/layout/radial6"/>
    <dgm:cxn modelId="{280C9590-2632-4522-B28F-5CC90602D353}" type="presParOf" srcId="{90615310-2C9D-4537-B8C3-92D8E18E5CD1}" destId="{DBB67694-A65C-42A0-971B-1EAD604F283E}" srcOrd="8" destOrd="0" presId="urn:microsoft.com/office/officeart/2005/8/layout/radial6"/>
    <dgm:cxn modelId="{C77BF58B-7A35-409B-83B1-B4990395AE93}" type="presParOf" srcId="{90615310-2C9D-4537-B8C3-92D8E18E5CD1}" destId="{E4E87BA6-0067-450C-A027-21B2EE871B15}" srcOrd="9" destOrd="0" presId="urn:microsoft.com/office/officeart/2005/8/layout/radial6"/>
    <dgm:cxn modelId="{E6455ACF-CC76-4432-91BD-725070B82A8D}" type="presParOf" srcId="{90615310-2C9D-4537-B8C3-92D8E18E5CD1}" destId="{8D00E386-D8E5-4906-B85C-08641BE82824}" srcOrd="10" destOrd="0" presId="urn:microsoft.com/office/officeart/2005/8/layout/radial6"/>
    <dgm:cxn modelId="{4D039ABF-9888-4F75-91DA-2AA33B5E6A3A}" type="presParOf" srcId="{90615310-2C9D-4537-B8C3-92D8E18E5CD1}" destId="{8C2E89D5-663D-423E-94CD-5FB32B1271DD}" srcOrd="11" destOrd="0" presId="urn:microsoft.com/office/officeart/2005/8/layout/radial6"/>
    <dgm:cxn modelId="{C284DB5B-825E-4D61-B027-27BC976B9607}" type="presParOf" srcId="{90615310-2C9D-4537-B8C3-92D8E18E5CD1}" destId="{EDD2A02C-7BAA-4786-BA7C-4FDE3B3AADF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3A7014-2BC3-4415-B4CE-B4FF3D9FA5BC}" type="doc">
      <dgm:prSet loTypeId="urn:microsoft.com/office/officeart/2005/8/layout/radial6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3E65108-EB2B-443A-85B4-F97ED69BE162}">
      <dgm:prSet phldrT="[Text]" custT="1"/>
      <dgm:spPr/>
      <dgm:t>
        <a:bodyPr/>
        <a:lstStyle/>
        <a:p>
          <a:r>
            <a:rPr lang="en-US" sz="1800" b="1" dirty="0"/>
            <a:t>Logistics Cost</a:t>
          </a:r>
        </a:p>
      </dgm:t>
    </dgm:pt>
    <dgm:pt modelId="{6B68B6A6-3A1C-45B9-85CD-CE155262EC1E}" type="par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965F679F-E9E5-43AC-A75B-21150915635A}" type="sib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FA14C8CF-5ED7-473E-BE43-166594A27191}">
      <dgm:prSet phldrT="[Text]" custT="1"/>
      <dgm:spPr/>
      <dgm:t>
        <a:bodyPr/>
        <a:lstStyle/>
        <a:p>
          <a:r>
            <a:rPr lang="en-US" sz="1200" b="1" dirty="0"/>
            <a:t>User Innovation</a:t>
          </a:r>
        </a:p>
      </dgm:t>
    </dgm:pt>
    <dgm:pt modelId="{FF1709EB-D475-402A-8B1E-18EC91A6D5FE}" type="par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382BB7E4-FF08-4277-8399-BFA332AFE2AF}" type="sib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1D1AC6DF-3C19-4394-87E5-9B42110E80FF}">
      <dgm:prSet phldrT="[Text]" custT="1"/>
      <dgm:spPr/>
      <dgm:t>
        <a:bodyPr/>
        <a:lstStyle/>
        <a:p>
          <a:r>
            <a:rPr lang="en-US" sz="1200" b="1" dirty="0"/>
            <a:t>Environment</a:t>
          </a:r>
        </a:p>
      </dgm:t>
    </dgm:pt>
    <dgm:pt modelId="{5F372088-33CB-46B1-9FA1-B6F03CB8081B}" type="par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AD541F24-4655-46EA-8CD9-E0ED0CAF640E}" type="sib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B635D908-219C-487B-AB89-01DB7905DD0B}">
      <dgm:prSet phldrT="[Text]" custT="1"/>
      <dgm:spPr/>
      <dgm:t>
        <a:bodyPr/>
        <a:lstStyle/>
        <a:p>
          <a:r>
            <a:rPr lang="en-US" sz="1200" b="1" dirty="0"/>
            <a:t>Logistics Partnership</a:t>
          </a:r>
        </a:p>
      </dgm:t>
    </dgm:pt>
    <dgm:pt modelId="{E09A0121-FA9A-487D-9CA4-FEA087912D9A}" type="par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81D57493-3FF8-4606-81B6-EC5A9EFD3C1F}" type="sib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A14A78C7-B53A-48C6-877E-D7E39F2EB458}">
      <dgm:prSet phldrT="[Text]" custT="1"/>
      <dgm:spPr/>
      <dgm:t>
        <a:bodyPr/>
        <a:lstStyle/>
        <a:p>
          <a:r>
            <a:rPr lang="en-US" sz="1200" b="1" dirty="0"/>
            <a:t>Network Optimization</a:t>
          </a:r>
        </a:p>
      </dgm:t>
    </dgm:pt>
    <dgm:pt modelId="{2B6511EE-A242-40C5-B038-F592D5F66DF9}" type="par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0AA3941B-5B9A-4663-BCF1-6FB5B94F2E6E}" type="sib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90615310-2C9D-4537-B8C3-92D8E18E5CD1}" type="pres">
      <dgm:prSet presAssocID="{113A7014-2BC3-4415-B4CE-B4FF3D9FA5B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27DD3E-4E15-4861-87FD-6A172EF3198E}" type="pres">
      <dgm:prSet presAssocID="{73E65108-EB2B-443A-85B4-F97ED69BE162}" presName="centerShape" presStyleLbl="node0" presStyleIdx="0" presStyleCnt="1"/>
      <dgm:spPr/>
    </dgm:pt>
    <dgm:pt modelId="{5E248F25-F7F5-4EEA-80C7-0875AB76862F}" type="pres">
      <dgm:prSet presAssocID="{A14A78C7-B53A-48C6-877E-D7E39F2EB458}" presName="node" presStyleLbl="node1" presStyleIdx="0" presStyleCnt="4">
        <dgm:presLayoutVars>
          <dgm:bulletEnabled val="1"/>
        </dgm:presLayoutVars>
      </dgm:prSet>
      <dgm:spPr/>
    </dgm:pt>
    <dgm:pt modelId="{1BEE6F6A-CD04-4412-8EE5-D881910C8694}" type="pres">
      <dgm:prSet presAssocID="{A14A78C7-B53A-48C6-877E-D7E39F2EB458}" presName="dummy" presStyleCnt="0"/>
      <dgm:spPr/>
    </dgm:pt>
    <dgm:pt modelId="{65541440-51F1-4192-A15D-C12FB6BB707C}" type="pres">
      <dgm:prSet presAssocID="{0AA3941B-5B9A-4663-BCF1-6FB5B94F2E6E}" presName="sibTrans" presStyleLbl="sibTrans2D1" presStyleIdx="0" presStyleCnt="4"/>
      <dgm:spPr/>
    </dgm:pt>
    <dgm:pt modelId="{0A2ED120-320B-4DC0-BAE3-A1CCD0BFE4F7}" type="pres">
      <dgm:prSet presAssocID="{FA14C8CF-5ED7-473E-BE43-166594A27191}" presName="node" presStyleLbl="node1" presStyleIdx="1" presStyleCnt="4">
        <dgm:presLayoutVars>
          <dgm:bulletEnabled val="1"/>
        </dgm:presLayoutVars>
      </dgm:prSet>
      <dgm:spPr/>
    </dgm:pt>
    <dgm:pt modelId="{E02A6999-F355-4208-B340-DA681C4F1AE5}" type="pres">
      <dgm:prSet presAssocID="{FA14C8CF-5ED7-473E-BE43-166594A27191}" presName="dummy" presStyleCnt="0"/>
      <dgm:spPr/>
    </dgm:pt>
    <dgm:pt modelId="{8967340E-1E7D-499E-8CE7-0C16C21986D7}" type="pres">
      <dgm:prSet presAssocID="{382BB7E4-FF08-4277-8399-BFA332AFE2AF}" presName="sibTrans" presStyleLbl="sibTrans2D1" presStyleIdx="1" presStyleCnt="4"/>
      <dgm:spPr/>
    </dgm:pt>
    <dgm:pt modelId="{ACD35BB7-B908-488A-8738-016DE2913367}" type="pres">
      <dgm:prSet presAssocID="{1D1AC6DF-3C19-4394-87E5-9B42110E80FF}" presName="node" presStyleLbl="node1" presStyleIdx="2" presStyleCnt="4">
        <dgm:presLayoutVars>
          <dgm:bulletEnabled val="1"/>
        </dgm:presLayoutVars>
      </dgm:prSet>
      <dgm:spPr/>
    </dgm:pt>
    <dgm:pt modelId="{DBB67694-A65C-42A0-971B-1EAD604F283E}" type="pres">
      <dgm:prSet presAssocID="{1D1AC6DF-3C19-4394-87E5-9B42110E80FF}" presName="dummy" presStyleCnt="0"/>
      <dgm:spPr/>
    </dgm:pt>
    <dgm:pt modelId="{E4E87BA6-0067-450C-A027-21B2EE871B15}" type="pres">
      <dgm:prSet presAssocID="{AD541F24-4655-46EA-8CD9-E0ED0CAF640E}" presName="sibTrans" presStyleLbl="sibTrans2D1" presStyleIdx="2" presStyleCnt="4"/>
      <dgm:spPr/>
    </dgm:pt>
    <dgm:pt modelId="{8D00E386-D8E5-4906-B85C-08641BE82824}" type="pres">
      <dgm:prSet presAssocID="{B635D908-219C-487B-AB89-01DB7905DD0B}" presName="node" presStyleLbl="node1" presStyleIdx="3" presStyleCnt="4">
        <dgm:presLayoutVars>
          <dgm:bulletEnabled val="1"/>
        </dgm:presLayoutVars>
      </dgm:prSet>
      <dgm:spPr/>
    </dgm:pt>
    <dgm:pt modelId="{8C2E89D5-663D-423E-94CD-5FB32B1271DD}" type="pres">
      <dgm:prSet presAssocID="{B635D908-219C-487B-AB89-01DB7905DD0B}" presName="dummy" presStyleCnt="0"/>
      <dgm:spPr/>
    </dgm:pt>
    <dgm:pt modelId="{EDD2A02C-7BAA-4786-BA7C-4FDE3B3AADF6}" type="pres">
      <dgm:prSet presAssocID="{81D57493-3FF8-4606-81B6-EC5A9EFD3C1F}" presName="sibTrans" presStyleLbl="sibTrans2D1" presStyleIdx="3" presStyleCnt="4"/>
      <dgm:spPr/>
    </dgm:pt>
  </dgm:ptLst>
  <dgm:cxnLst>
    <dgm:cxn modelId="{9BCDD8CF-FED6-4C8D-B149-C735C279152B}" type="presOf" srcId="{B635D908-219C-487B-AB89-01DB7905DD0B}" destId="{8D00E386-D8E5-4906-B85C-08641BE82824}" srcOrd="0" destOrd="0" presId="urn:microsoft.com/office/officeart/2005/8/layout/radial6"/>
    <dgm:cxn modelId="{AC838500-2816-44BF-A8C8-94391BAC5A20}" type="presOf" srcId="{73E65108-EB2B-443A-85B4-F97ED69BE162}" destId="{FB27DD3E-4E15-4861-87FD-6A172EF3198E}" srcOrd="0" destOrd="0" presId="urn:microsoft.com/office/officeart/2005/8/layout/radial6"/>
    <dgm:cxn modelId="{BAA9FBC8-5BF6-49C6-8BF0-173CBC198C2C}" type="presOf" srcId="{382BB7E4-FF08-4277-8399-BFA332AFE2AF}" destId="{8967340E-1E7D-499E-8CE7-0C16C21986D7}" srcOrd="0" destOrd="0" presId="urn:microsoft.com/office/officeart/2005/8/layout/radial6"/>
    <dgm:cxn modelId="{8D78E983-D0CB-48EC-ABD5-7D34BDA0698B}" type="presOf" srcId="{0AA3941B-5B9A-4663-BCF1-6FB5B94F2E6E}" destId="{65541440-51F1-4192-A15D-C12FB6BB707C}" srcOrd="0" destOrd="0" presId="urn:microsoft.com/office/officeart/2005/8/layout/radial6"/>
    <dgm:cxn modelId="{9DBC64ED-B02E-4EAE-B61B-02C3B7B7D21C}" srcId="{73E65108-EB2B-443A-85B4-F97ED69BE162}" destId="{1D1AC6DF-3C19-4394-87E5-9B42110E80FF}" srcOrd="2" destOrd="0" parTransId="{5F372088-33CB-46B1-9FA1-B6F03CB8081B}" sibTransId="{AD541F24-4655-46EA-8CD9-E0ED0CAF640E}"/>
    <dgm:cxn modelId="{3E176089-1CEA-4666-8961-D9DCE081AB40}" type="presOf" srcId="{1D1AC6DF-3C19-4394-87E5-9B42110E80FF}" destId="{ACD35BB7-B908-488A-8738-016DE2913367}" srcOrd="0" destOrd="0" presId="urn:microsoft.com/office/officeart/2005/8/layout/radial6"/>
    <dgm:cxn modelId="{183E606F-06B9-4D7F-9FBB-1DD85B2F33BE}" srcId="{113A7014-2BC3-4415-B4CE-B4FF3D9FA5BC}" destId="{73E65108-EB2B-443A-85B4-F97ED69BE162}" srcOrd="0" destOrd="0" parTransId="{6B68B6A6-3A1C-45B9-85CD-CE155262EC1E}" sibTransId="{965F679F-E9E5-43AC-A75B-21150915635A}"/>
    <dgm:cxn modelId="{CB01FFD8-B565-4D07-97F5-354E61FA7EA7}" srcId="{73E65108-EB2B-443A-85B4-F97ED69BE162}" destId="{A14A78C7-B53A-48C6-877E-D7E39F2EB458}" srcOrd="0" destOrd="0" parTransId="{2B6511EE-A242-40C5-B038-F592D5F66DF9}" sibTransId="{0AA3941B-5B9A-4663-BCF1-6FB5B94F2E6E}"/>
    <dgm:cxn modelId="{8A3B42FB-3B56-485B-BE20-5AE67374F28D}" srcId="{73E65108-EB2B-443A-85B4-F97ED69BE162}" destId="{B635D908-219C-487B-AB89-01DB7905DD0B}" srcOrd="3" destOrd="0" parTransId="{E09A0121-FA9A-487D-9CA4-FEA087912D9A}" sibTransId="{81D57493-3FF8-4606-81B6-EC5A9EFD3C1F}"/>
    <dgm:cxn modelId="{56239BC3-34B5-4F7D-B169-5EC79AFA06E2}" type="presOf" srcId="{A14A78C7-B53A-48C6-877E-D7E39F2EB458}" destId="{5E248F25-F7F5-4EEA-80C7-0875AB76862F}" srcOrd="0" destOrd="0" presId="urn:microsoft.com/office/officeart/2005/8/layout/radial6"/>
    <dgm:cxn modelId="{17310E2A-8AF8-4209-92A4-FCCC34974575}" type="presOf" srcId="{FA14C8CF-5ED7-473E-BE43-166594A27191}" destId="{0A2ED120-320B-4DC0-BAE3-A1CCD0BFE4F7}" srcOrd="0" destOrd="0" presId="urn:microsoft.com/office/officeart/2005/8/layout/radial6"/>
    <dgm:cxn modelId="{962BA3E1-4B39-4BA5-9B9E-D64A110FD08D}" srcId="{73E65108-EB2B-443A-85B4-F97ED69BE162}" destId="{FA14C8CF-5ED7-473E-BE43-166594A27191}" srcOrd="1" destOrd="0" parTransId="{FF1709EB-D475-402A-8B1E-18EC91A6D5FE}" sibTransId="{382BB7E4-FF08-4277-8399-BFA332AFE2AF}"/>
    <dgm:cxn modelId="{7ED647CC-9EE6-4B4F-B9FB-F07409EB166C}" type="presOf" srcId="{81D57493-3FF8-4606-81B6-EC5A9EFD3C1F}" destId="{EDD2A02C-7BAA-4786-BA7C-4FDE3B3AADF6}" srcOrd="0" destOrd="0" presId="urn:microsoft.com/office/officeart/2005/8/layout/radial6"/>
    <dgm:cxn modelId="{C0235793-76E4-4057-82C1-536A259AD959}" type="presOf" srcId="{113A7014-2BC3-4415-B4CE-B4FF3D9FA5BC}" destId="{90615310-2C9D-4537-B8C3-92D8E18E5CD1}" srcOrd="0" destOrd="0" presId="urn:microsoft.com/office/officeart/2005/8/layout/radial6"/>
    <dgm:cxn modelId="{9C16EBA7-0A19-47C8-B528-94A12DDB0A91}" type="presOf" srcId="{AD541F24-4655-46EA-8CD9-E0ED0CAF640E}" destId="{E4E87BA6-0067-450C-A027-21B2EE871B15}" srcOrd="0" destOrd="0" presId="urn:microsoft.com/office/officeart/2005/8/layout/radial6"/>
    <dgm:cxn modelId="{FF4603B7-B254-4849-8236-8A3D46E542D3}" type="presParOf" srcId="{90615310-2C9D-4537-B8C3-92D8E18E5CD1}" destId="{FB27DD3E-4E15-4861-87FD-6A172EF3198E}" srcOrd="0" destOrd="0" presId="urn:microsoft.com/office/officeart/2005/8/layout/radial6"/>
    <dgm:cxn modelId="{ADDE4BD9-00C3-4F8C-9137-BC8B4B0EB02D}" type="presParOf" srcId="{90615310-2C9D-4537-B8C3-92D8E18E5CD1}" destId="{5E248F25-F7F5-4EEA-80C7-0875AB76862F}" srcOrd="1" destOrd="0" presId="urn:microsoft.com/office/officeart/2005/8/layout/radial6"/>
    <dgm:cxn modelId="{79879120-7135-4956-8A46-B7D9EA9940AE}" type="presParOf" srcId="{90615310-2C9D-4537-B8C3-92D8E18E5CD1}" destId="{1BEE6F6A-CD04-4412-8EE5-D881910C8694}" srcOrd="2" destOrd="0" presId="urn:microsoft.com/office/officeart/2005/8/layout/radial6"/>
    <dgm:cxn modelId="{A772126F-8815-4464-9BB6-0E68FEB6A0E4}" type="presParOf" srcId="{90615310-2C9D-4537-B8C3-92D8E18E5CD1}" destId="{65541440-51F1-4192-A15D-C12FB6BB707C}" srcOrd="3" destOrd="0" presId="urn:microsoft.com/office/officeart/2005/8/layout/radial6"/>
    <dgm:cxn modelId="{6EA9EDA3-8477-477B-8F01-B214DCA4A734}" type="presParOf" srcId="{90615310-2C9D-4537-B8C3-92D8E18E5CD1}" destId="{0A2ED120-320B-4DC0-BAE3-A1CCD0BFE4F7}" srcOrd="4" destOrd="0" presId="urn:microsoft.com/office/officeart/2005/8/layout/radial6"/>
    <dgm:cxn modelId="{EB854A3D-8BFD-448B-8D3A-7A6AA84BF00E}" type="presParOf" srcId="{90615310-2C9D-4537-B8C3-92D8E18E5CD1}" destId="{E02A6999-F355-4208-B340-DA681C4F1AE5}" srcOrd="5" destOrd="0" presId="urn:microsoft.com/office/officeart/2005/8/layout/radial6"/>
    <dgm:cxn modelId="{1DF7EE90-7666-4FCA-90E6-B85D968C109E}" type="presParOf" srcId="{90615310-2C9D-4537-B8C3-92D8E18E5CD1}" destId="{8967340E-1E7D-499E-8CE7-0C16C21986D7}" srcOrd="6" destOrd="0" presId="urn:microsoft.com/office/officeart/2005/8/layout/radial6"/>
    <dgm:cxn modelId="{A1E4F377-8701-49B0-B2A6-D67863E37191}" type="presParOf" srcId="{90615310-2C9D-4537-B8C3-92D8E18E5CD1}" destId="{ACD35BB7-B908-488A-8738-016DE2913367}" srcOrd="7" destOrd="0" presId="urn:microsoft.com/office/officeart/2005/8/layout/radial6"/>
    <dgm:cxn modelId="{280C9590-2632-4522-B28F-5CC90602D353}" type="presParOf" srcId="{90615310-2C9D-4537-B8C3-92D8E18E5CD1}" destId="{DBB67694-A65C-42A0-971B-1EAD604F283E}" srcOrd="8" destOrd="0" presId="urn:microsoft.com/office/officeart/2005/8/layout/radial6"/>
    <dgm:cxn modelId="{C77BF58B-7A35-409B-83B1-B4990395AE93}" type="presParOf" srcId="{90615310-2C9D-4537-B8C3-92D8E18E5CD1}" destId="{E4E87BA6-0067-450C-A027-21B2EE871B15}" srcOrd="9" destOrd="0" presId="urn:microsoft.com/office/officeart/2005/8/layout/radial6"/>
    <dgm:cxn modelId="{E6455ACF-CC76-4432-91BD-725070B82A8D}" type="presParOf" srcId="{90615310-2C9D-4537-B8C3-92D8E18E5CD1}" destId="{8D00E386-D8E5-4906-B85C-08641BE82824}" srcOrd="10" destOrd="0" presId="urn:microsoft.com/office/officeart/2005/8/layout/radial6"/>
    <dgm:cxn modelId="{4D039ABF-9888-4F75-91DA-2AA33B5E6A3A}" type="presParOf" srcId="{90615310-2C9D-4537-B8C3-92D8E18E5CD1}" destId="{8C2E89D5-663D-423E-94CD-5FB32B1271DD}" srcOrd="11" destOrd="0" presId="urn:microsoft.com/office/officeart/2005/8/layout/radial6"/>
    <dgm:cxn modelId="{C284DB5B-825E-4D61-B027-27BC976B9607}" type="presParOf" srcId="{90615310-2C9D-4537-B8C3-92D8E18E5CD1}" destId="{EDD2A02C-7BAA-4786-BA7C-4FDE3B3AADF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3A7014-2BC3-4415-B4CE-B4FF3D9FA5BC}" type="doc">
      <dgm:prSet loTypeId="urn:microsoft.com/office/officeart/2005/8/layout/radial6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3E65108-EB2B-443A-85B4-F97ED69BE162}">
      <dgm:prSet phldrT="[Text]" custT="1"/>
      <dgm:spPr/>
      <dgm:t>
        <a:bodyPr/>
        <a:lstStyle/>
        <a:p>
          <a:r>
            <a:rPr lang="en-US" sz="1800" b="1" dirty="0"/>
            <a:t>Logistics Cost</a:t>
          </a:r>
        </a:p>
      </dgm:t>
    </dgm:pt>
    <dgm:pt modelId="{6B68B6A6-3A1C-45B9-85CD-CE155262EC1E}" type="par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965F679F-E9E5-43AC-A75B-21150915635A}" type="sibTrans" cxnId="{183E606F-06B9-4D7F-9FBB-1DD85B2F33BE}">
      <dgm:prSet/>
      <dgm:spPr/>
      <dgm:t>
        <a:bodyPr/>
        <a:lstStyle/>
        <a:p>
          <a:endParaRPr lang="en-US" sz="1200" b="1"/>
        </a:p>
      </dgm:t>
    </dgm:pt>
    <dgm:pt modelId="{FA14C8CF-5ED7-473E-BE43-166594A27191}">
      <dgm:prSet phldrT="[Text]" custT="1"/>
      <dgm:spPr/>
      <dgm:t>
        <a:bodyPr/>
        <a:lstStyle/>
        <a:p>
          <a:r>
            <a:rPr lang="en-US" sz="1200" b="1" dirty="0"/>
            <a:t>User Innovation</a:t>
          </a:r>
        </a:p>
      </dgm:t>
    </dgm:pt>
    <dgm:pt modelId="{FF1709EB-D475-402A-8B1E-18EC91A6D5FE}" type="par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382BB7E4-FF08-4277-8399-BFA332AFE2AF}" type="sibTrans" cxnId="{962BA3E1-4B39-4BA5-9B9E-D64A110FD08D}">
      <dgm:prSet/>
      <dgm:spPr/>
      <dgm:t>
        <a:bodyPr/>
        <a:lstStyle/>
        <a:p>
          <a:endParaRPr lang="en-US" sz="1200" b="1"/>
        </a:p>
      </dgm:t>
    </dgm:pt>
    <dgm:pt modelId="{1D1AC6DF-3C19-4394-87E5-9B42110E80FF}">
      <dgm:prSet phldrT="[Text]" custT="1"/>
      <dgm:spPr/>
      <dgm:t>
        <a:bodyPr/>
        <a:lstStyle/>
        <a:p>
          <a:r>
            <a:rPr lang="en-US" sz="1200" b="1" dirty="0"/>
            <a:t>Environment</a:t>
          </a:r>
        </a:p>
      </dgm:t>
    </dgm:pt>
    <dgm:pt modelId="{5F372088-33CB-46B1-9FA1-B6F03CB8081B}" type="par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AD541F24-4655-46EA-8CD9-E0ED0CAF640E}" type="sibTrans" cxnId="{9DBC64ED-B02E-4EAE-B61B-02C3B7B7D21C}">
      <dgm:prSet/>
      <dgm:spPr/>
      <dgm:t>
        <a:bodyPr/>
        <a:lstStyle/>
        <a:p>
          <a:endParaRPr lang="en-US" sz="1200" b="1"/>
        </a:p>
      </dgm:t>
    </dgm:pt>
    <dgm:pt modelId="{B635D908-219C-487B-AB89-01DB7905DD0B}">
      <dgm:prSet phldrT="[Text]" custT="1"/>
      <dgm:spPr/>
      <dgm:t>
        <a:bodyPr/>
        <a:lstStyle/>
        <a:p>
          <a:r>
            <a:rPr lang="en-US" sz="1200" b="1" dirty="0"/>
            <a:t>Logistics Partnership</a:t>
          </a:r>
        </a:p>
      </dgm:t>
    </dgm:pt>
    <dgm:pt modelId="{E09A0121-FA9A-487D-9CA4-FEA087912D9A}" type="par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81D57493-3FF8-4606-81B6-EC5A9EFD3C1F}" type="sibTrans" cxnId="{8A3B42FB-3B56-485B-BE20-5AE67374F28D}">
      <dgm:prSet/>
      <dgm:spPr/>
      <dgm:t>
        <a:bodyPr/>
        <a:lstStyle/>
        <a:p>
          <a:endParaRPr lang="en-US" sz="1200" b="1"/>
        </a:p>
      </dgm:t>
    </dgm:pt>
    <dgm:pt modelId="{A14A78C7-B53A-48C6-877E-D7E39F2EB458}">
      <dgm:prSet phldrT="[Text]" custT="1"/>
      <dgm:spPr/>
      <dgm:t>
        <a:bodyPr/>
        <a:lstStyle/>
        <a:p>
          <a:r>
            <a:rPr lang="en-US" sz="1200" b="1" dirty="0"/>
            <a:t>Network Optimization</a:t>
          </a:r>
        </a:p>
      </dgm:t>
    </dgm:pt>
    <dgm:pt modelId="{2B6511EE-A242-40C5-B038-F592D5F66DF9}" type="par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0AA3941B-5B9A-4663-BCF1-6FB5B94F2E6E}" type="sibTrans" cxnId="{CB01FFD8-B565-4D07-97F5-354E61FA7EA7}">
      <dgm:prSet/>
      <dgm:spPr/>
      <dgm:t>
        <a:bodyPr/>
        <a:lstStyle/>
        <a:p>
          <a:endParaRPr lang="en-US" sz="1200" b="1"/>
        </a:p>
      </dgm:t>
    </dgm:pt>
    <dgm:pt modelId="{90615310-2C9D-4537-B8C3-92D8E18E5CD1}" type="pres">
      <dgm:prSet presAssocID="{113A7014-2BC3-4415-B4CE-B4FF3D9FA5B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27DD3E-4E15-4861-87FD-6A172EF3198E}" type="pres">
      <dgm:prSet presAssocID="{73E65108-EB2B-443A-85B4-F97ED69BE162}" presName="centerShape" presStyleLbl="node0" presStyleIdx="0" presStyleCnt="1"/>
      <dgm:spPr/>
    </dgm:pt>
    <dgm:pt modelId="{5E248F25-F7F5-4EEA-80C7-0875AB76862F}" type="pres">
      <dgm:prSet presAssocID="{A14A78C7-B53A-48C6-877E-D7E39F2EB458}" presName="node" presStyleLbl="node1" presStyleIdx="0" presStyleCnt="4">
        <dgm:presLayoutVars>
          <dgm:bulletEnabled val="1"/>
        </dgm:presLayoutVars>
      </dgm:prSet>
      <dgm:spPr/>
    </dgm:pt>
    <dgm:pt modelId="{1BEE6F6A-CD04-4412-8EE5-D881910C8694}" type="pres">
      <dgm:prSet presAssocID="{A14A78C7-B53A-48C6-877E-D7E39F2EB458}" presName="dummy" presStyleCnt="0"/>
      <dgm:spPr/>
    </dgm:pt>
    <dgm:pt modelId="{65541440-51F1-4192-A15D-C12FB6BB707C}" type="pres">
      <dgm:prSet presAssocID="{0AA3941B-5B9A-4663-BCF1-6FB5B94F2E6E}" presName="sibTrans" presStyleLbl="sibTrans2D1" presStyleIdx="0" presStyleCnt="4"/>
      <dgm:spPr/>
    </dgm:pt>
    <dgm:pt modelId="{0A2ED120-320B-4DC0-BAE3-A1CCD0BFE4F7}" type="pres">
      <dgm:prSet presAssocID="{FA14C8CF-5ED7-473E-BE43-166594A27191}" presName="node" presStyleLbl="node1" presStyleIdx="1" presStyleCnt="4">
        <dgm:presLayoutVars>
          <dgm:bulletEnabled val="1"/>
        </dgm:presLayoutVars>
      </dgm:prSet>
      <dgm:spPr/>
    </dgm:pt>
    <dgm:pt modelId="{E02A6999-F355-4208-B340-DA681C4F1AE5}" type="pres">
      <dgm:prSet presAssocID="{FA14C8CF-5ED7-473E-BE43-166594A27191}" presName="dummy" presStyleCnt="0"/>
      <dgm:spPr/>
    </dgm:pt>
    <dgm:pt modelId="{8967340E-1E7D-499E-8CE7-0C16C21986D7}" type="pres">
      <dgm:prSet presAssocID="{382BB7E4-FF08-4277-8399-BFA332AFE2AF}" presName="sibTrans" presStyleLbl="sibTrans2D1" presStyleIdx="1" presStyleCnt="4"/>
      <dgm:spPr/>
    </dgm:pt>
    <dgm:pt modelId="{ACD35BB7-B908-488A-8738-016DE2913367}" type="pres">
      <dgm:prSet presAssocID="{1D1AC6DF-3C19-4394-87E5-9B42110E80FF}" presName="node" presStyleLbl="node1" presStyleIdx="2" presStyleCnt="4">
        <dgm:presLayoutVars>
          <dgm:bulletEnabled val="1"/>
        </dgm:presLayoutVars>
      </dgm:prSet>
      <dgm:spPr/>
    </dgm:pt>
    <dgm:pt modelId="{DBB67694-A65C-42A0-971B-1EAD604F283E}" type="pres">
      <dgm:prSet presAssocID="{1D1AC6DF-3C19-4394-87E5-9B42110E80FF}" presName="dummy" presStyleCnt="0"/>
      <dgm:spPr/>
    </dgm:pt>
    <dgm:pt modelId="{E4E87BA6-0067-450C-A027-21B2EE871B15}" type="pres">
      <dgm:prSet presAssocID="{AD541F24-4655-46EA-8CD9-E0ED0CAF640E}" presName="sibTrans" presStyleLbl="sibTrans2D1" presStyleIdx="2" presStyleCnt="4"/>
      <dgm:spPr/>
    </dgm:pt>
    <dgm:pt modelId="{8D00E386-D8E5-4906-B85C-08641BE82824}" type="pres">
      <dgm:prSet presAssocID="{B635D908-219C-487B-AB89-01DB7905DD0B}" presName="node" presStyleLbl="node1" presStyleIdx="3" presStyleCnt="4">
        <dgm:presLayoutVars>
          <dgm:bulletEnabled val="1"/>
        </dgm:presLayoutVars>
      </dgm:prSet>
      <dgm:spPr/>
    </dgm:pt>
    <dgm:pt modelId="{8C2E89D5-663D-423E-94CD-5FB32B1271DD}" type="pres">
      <dgm:prSet presAssocID="{B635D908-219C-487B-AB89-01DB7905DD0B}" presName="dummy" presStyleCnt="0"/>
      <dgm:spPr/>
    </dgm:pt>
    <dgm:pt modelId="{EDD2A02C-7BAA-4786-BA7C-4FDE3B3AADF6}" type="pres">
      <dgm:prSet presAssocID="{81D57493-3FF8-4606-81B6-EC5A9EFD3C1F}" presName="sibTrans" presStyleLbl="sibTrans2D1" presStyleIdx="3" presStyleCnt="4"/>
      <dgm:spPr/>
    </dgm:pt>
  </dgm:ptLst>
  <dgm:cxnLst>
    <dgm:cxn modelId="{9BCDD8CF-FED6-4C8D-B149-C735C279152B}" type="presOf" srcId="{B635D908-219C-487B-AB89-01DB7905DD0B}" destId="{8D00E386-D8E5-4906-B85C-08641BE82824}" srcOrd="0" destOrd="0" presId="urn:microsoft.com/office/officeart/2005/8/layout/radial6"/>
    <dgm:cxn modelId="{AC838500-2816-44BF-A8C8-94391BAC5A20}" type="presOf" srcId="{73E65108-EB2B-443A-85B4-F97ED69BE162}" destId="{FB27DD3E-4E15-4861-87FD-6A172EF3198E}" srcOrd="0" destOrd="0" presId="urn:microsoft.com/office/officeart/2005/8/layout/radial6"/>
    <dgm:cxn modelId="{BAA9FBC8-5BF6-49C6-8BF0-173CBC198C2C}" type="presOf" srcId="{382BB7E4-FF08-4277-8399-BFA332AFE2AF}" destId="{8967340E-1E7D-499E-8CE7-0C16C21986D7}" srcOrd="0" destOrd="0" presId="urn:microsoft.com/office/officeart/2005/8/layout/radial6"/>
    <dgm:cxn modelId="{8D78E983-D0CB-48EC-ABD5-7D34BDA0698B}" type="presOf" srcId="{0AA3941B-5B9A-4663-BCF1-6FB5B94F2E6E}" destId="{65541440-51F1-4192-A15D-C12FB6BB707C}" srcOrd="0" destOrd="0" presId="urn:microsoft.com/office/officeart/2005/8/layout/radial6"/>
    <dgm:cxn modelId="{9DBC64ED-B02E-4EAE-B61B-02C3B7B7D21C}" srcId="{73E65108-EB2B-443A-85B4-F97ED69BE162}" destId="{1D1AC6DF-3C19-4394-87E5-9B42110E80FF}" srcOrd="2" destOrd="0" parTransId="{5F372088-33CB-46B1-9FA1-B6F03CB8081B}" sibTransId="{AD541F24-4655-46EA-8CD9-E0ED0CAF640E}"/>
    <dgm:cxn modelId="{3E176089-1CEA-4666-8961-D9DCE081AB40}" type="presOf" srcId="{1D1AC6DF-3C19-4394-87E5-9B42110E80FF}" destId="{ACD35BB7-B908-488A-8738-016DE2913367}" srcOrd="0" destOrd="0" presId="urn:microsoft.com/office/officeart/2005/8/layout/radial6"/>
    <dgm:cxn modelId="{183E606F-06B9-4D7F-9FBB-1DD85B2F33BE}" srcId="{113A7014-2BC3-4415-B4CE-B4FF3D9FA5BC}" destId="{73E65108-EB2B-443A-85B4-F97ED69BE162}" srcOrd="0" destOrd="0" parTransId="{6B68B6A6-3A1C-45B9-85CD-CE155262EC1E}" sibTransId="{965F679F-E9E5-43AC-A75B-21150915635A}"/>
    <dgm:cxn modelId="{CB01FFD8-B565-4D07-97F5-354E61FA7EA7}" srcId="{73E65108-EB2B-443A-85B4-F97ED69BE162}" destId="{A14A78C7-B53A-48C6-877E-D7E39F2EB458}" srcOrd="0" destOrd="0" parTransId="{2B6511EE-A242-40C5-B038-F592D5F66DF9}" sibTransId="{0AA3941B-5B9A-4663-BCF1-6FB5B94F2E6E}"/>
    <dgm:cxn modelId="{8A3B42FB-3B56-485B-BE20-5AE67374F28D}" srcId="{73E65108-EB2B-443A-85B4-F97ED69BE162}" destId="{B635D908-219C-487B-AB89-01DB7905DD0B}" srcOrd="3" destOrd="0" parTransId="{E09A0121-FA9A-487D-9CA4-FEA087912D9A}" sibTransId="{81D57493-3FF8-4606-81B6-EC5A9EFD3C1F}"/>
    <dgm:cxn modelId="{56239BC3-34B5-4F7D-B169-5EC79AFA06E2}" type="presOf" srcId="{A14A78C7-B53A-48C6-877E-D7E39F2EB458}" destId="{5E248F25-F7F5-4EEA-80C7-0875AB76862F}" srcOrd="0" destOrd="0" presId="urn:microsoft.com/office/officeart/2005/8/layout/radial6"/>
    <dgm:cxn modelId="{17310E2A-8AF8-4209-92A4-FCCC34974575}" type="presOf" srcId="{FA14C8CF-5ED7-473E-BE43-166594A27191}" destId="{0A2ED120-320B-4DC0-BAE3-A1CCD0BFE4F7}" srcOrd="0" destOrd="0" presId="urn:microsoft.com/office/officeart/2005/8/layout/radial6"/>
    <dgm:cxn modelId="{962BA3E1-4B39-4BA5-9B9E-D64A110FD08D}" srcId="{73E65108-EB2B-443A-85B4-F97ED69BE162}" destId="{FA14C8CF-5ED7-473E-BE43-166594A27191}" srcOrd="1" destOrd="0" parTransId="{FF1709EB-D475-402A-8B1E-18EC91A6D5FE}" sibTransId="{382BB7E4-FF08-4277-8399-BFA332AFE2AF}"/>
    <dgm:cxn modelId="{7ED647CC-9EE6-4B4F-B9FB-F07409EB166C}" type="presOf" srcId="{81D57493-3FF8-4606-81B6-EC5A9EFD3C1F}" destId="{EDD2A02C-7BAA-4786-BA7C-4FDE3B3AADF6}" srcOrd="0" destOrd="0" presId="urn:microsoft.com/office/officeart/2005/8/layout/radial6"/>
    <dgm:cxn modelId="{C0235793-76E4-4057-82C1-536A259AD959}" type="presOf" srcId="{113A7014-2BC3-4415-B4CE-B4FF3D9FA5BC}" destId="{90615310-2C9D-4537-B8C3-92D8E18E5CD1}" srcOrd="0" destOrd="0" presId="urn:microsoft.com/office/officeart/2005/8/layout/radial6"/>
    <dgm:cxn modelId="{9C16EBA7-0A19-47C8-B528-94A12DDB0A91}" type="presOf" srcId="{AD541F24-4655-46EA-8CD9-E0ED0CAF640E}" destId="{E4E87BA6-0067-450C-A027-21B2EE871B15}" srcOrd="0" destOrd="0" presId="urn:microsoft.com/office/officeart/2005/8/layout/radial6"/>
    <dgm:cxn modelId="{FF4603B7-B254-4849-8236-8A3D46E542D3}" type="presParOf" srcId="{90615310-2C9D-4537-B8C3-92D8E18E5CD1}" destId="{FB27DD3E-4E15-4861-87FD-6A172EF3198E}" srcOrd="0" destOrd="0" presId="urn:microsoft.com/office/officeart/2005/8/layout/radial6"/>
    <dgm:cxn modelId="{ADDE4BD9-00C3-4F8C-9137-BC8B4B0EB02D}" type="presParOf" srcId="{90615310-2C9D-4537-B8C3-92D8E18E5CD1}" destId="{5E248F25-F7F5-4EEA-80C7-0875AB76862F}" srcOrd="1" destOrd="0" presId="urn:microsoft.com/office/officeart/2005/8/layout/radial6"/>
    <dgm:cxn modelId="{79879120-7135-4956-8A46-B7D9EA9940AE}" type="presParOf" srcId="{90615310-2C9D-4537-B8C3-92D8E18E5CD1}" destId="{1BEE6F6A-CD04-4412-8EE5-D881910C8694}" srcOrd="2" destOrd="0" presId="urn:microsoft.com/office/officeart/2005/8/layout/radial6"/>
    <dgm:cxn modelId="{A772126F-8815-4464-9BB6-0E68FEB6A0E4}" type="presParOf" srcId="{90615310-2C9D-4537-B8C3-92D8E18E5CD1}" destId="{65541440-51F1-4192-A15D-C12FB6BB707C}" srcOrd="3" destOrd="0" presId="urn:microsoft.com/office/officeart/2005/8/layout/radial6"/>
    <dgm:cxn modelId="{6EA9EDA3-8477-477B-8F01-B214DCA4A734}" type="presParOf" srcId="{90615310-2C9D-4537-B8C3-92D8E18E5CD1}" destId="{0A2ED120-320B-4DC0-BAE3-A1CCD0BFE4F7}" srcOrd="4" destOrd="0" presId="urn:microsoft.com/office/officeart/2005/8/layout/radial6"/>
    <dgm:cxn modelId="{EB854A3D-8BFD-448B-8D3A-7A6AA84BF00E}" type="presParOf" srcId="{90615310-2C9D-4537-B8C3-92D8E18E5CD1}" destId="{E02A6999-F355-4208-B340-DA681C4F1AE5}" srcOrd="5" destOrd="0" presId="urn:microsoft.com/office/officeart/2005/8/layout/radial6"/>
    <dgm:cxn modelId="{1DF7EE90-7666-4FCA-90E6-B85D968C109E}" type="presParOf" srcId="{90615310-2C9D-4537-B8C3-92D8E18E5CD1}" destId="{8967340E-1E7D-499E-8CE7-0C16C21986D7}" srcOrd="6" destOrd="0" presId="urn:microsoft.com/office/officeart/2005/8/layout/radial6"/>
    <dgm:cxn modelId="{A1E4F377-8701-49B0-B2A6-D67863E37191}" type="presParOf" srcId="{90615310-2C9D-4537-B8C3-92D8E18E5CD1}" destId="{ACD35BB7-B908-488A-8738-016DE2913367}" srcOrd="7" destOrd="0" presId="urn:microsoft.com/office/officeart/2005/8/layout/radial6"/>
    <dgm:cxn modelId="{280C9590-2632-4522-B28F-5CC90602D353}" type="presParOf" srcId="{90615310-2C9D-4537-B8C3-92D8E18E5CD1}" destId="{DBB67694-A65C-42A0-971B-1EAD604F283E}" srcOrd="8" destOrd="0" presId="urn:microsoft.com/office/officeart/2005/8/layout/radial6"/>
    <dgm:cxn modelId="{C77BF58B-7A35-409B-83B1-B4990395AE93}" type="presParOf" srcId="{90615310-2C9D-4537-B8C3-92D8E18E5CD1}" destId="{E4E87BA6-0067-450C-A027-21B2EE871B15}" srcOrd="9" destOrd="0" presId="urn:microsoft.com/office/officeart/2005/8/layout/radial6"/>
    <dgm:cxn modelId="{E6455ACF-CC76-4432-91BD-725070B82A8D}" type="presParOf" srcId="{90615310-2C9D-4537-B8C3-92D8E18E5CD1}" destId="{8D00E386-D8E5-4906-B85C-08641BE82824}" srcOrd="10" destOrd="0" presId="urn:microsoft.com/office/officeart/2005/8/layout/radial6"/>
    <dgm:cxn modelId="{4D039ABF-9888-4F75-91DA-2AA33B5E6A3A}" type="presParOf" srcId="{90615310-2C9D-4537-B8C3-92D8E18E5CD1}" destId="{8C2E89D5-663D-423E-94CD-5FB32B1271DD}" srcOrd="11" destOrd="0" presId="urn:microsoft.com/office/officeart/2005/8/layout/radial6"/>
    <dgm:cxn modelId="{C284DB5B-825E-4D61-B027-27BC976B9607}" type="presParOf" srcId="{90615310-2C9D-4537-B8C3-92D8E18E5CD1}" destId="{EDD2A02C-7BAA-4786-BA7C-4FDE3B3AADF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2A02C-7BAA-4786-BA7C-4FDE3B3AADF6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E87BA6-0067-450C-A027-21B2EE871B15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67340E-1E7D-499E-8CE7-0C16C21986D7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0"/>
            <a:gd name="adj2" fmla="val 54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541440-51F1-4192-A15D-C12FB6BB707C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6200000"/>
            <a:gd name="adj2" fmla="val 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27DD3E-4E15-4861-87FD-6A172EF3198E}">
      <dsp:nvSpPr>
        <dsp:cNvPr id="0" name=""/>
        <dsp:cNvSpPr/>
      </dsp:nvSpPr>
      <dsp:spPr>
        <a:xfrm>
          <a:off x="2551658" y="1599158"/>
          <a:ext cx="1754683" cy="175468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Logistics Cost</a:t>
          </a:r>
        </a:p>
      </dsp:txBody>
      <dsp:txXfrm>
        <a:off x="2808625" y="1856125"/>
        <a:ext cx="1240749" cy="1240749"/>
      </dsp:txXfrm>
    </dsp:sp>
    <dsp:sp modelId="{5E248F25-F7F5-4EEA-80C7-0875AB76862F}">
      <dsp:nvSpPr>
        <dsp:cNvPr id="0" name=""/>
        <dsp:cNvSpPr/>
      </dsp:nvSpPr>
      <dsp:spPr>
        <a:xfrm>
          <a:off x="2814860" y="847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Network Optimization</a:t>
          </a:r>
        </a:p>
      </dsp:txBody>
      <dsp:txXfrm>
        <a:off x="2994737" y="180724"/>
        <a:ext cx="868524" cy="868524"/>
      </dsp:txXfrm>
    </dsp:sp>
    <dsp:sp modelId="{0A2ED120-320B-4DC0-BAE3-A1CCD0BFE4F7}">
      <dsp:nvSpPr>
        <dsp:cNvPr id="0" name=""/>
        <dsp:cNvSpPr/>
      </dsp:nvSpPr>
      <dsp:spPr>
        <a:xfrm>
          <a:off x="4676373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User Innovation</a:t>
          </a:r>
        </a:p>
      </dsp:txBody>
      <dsp:txXfrm>
        <a:off x="4856250" y="2042237"/>
        <a:ext cx="868524" cy="868524"/>
      </dsp:txXfrm>
    </dsp:sp>
    <dsp:sp modelId="{ACD35BB7-B908-488A-8738-016DE2913367}">
      <dsp:nvSpPr>
        <dsp:cNvPr id="0" name=""/>
        <dsp:cNvSpPr/>
      </dsp:nvSpPr>
      <dsp:spPr>
        <a:xfrm>
          <a:off x="2814860" y="3723873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Environment</a:t>
          </a:r>
        </a:p>
      </dsp:txBody>
      <dsp:txXfrm>
        <a:off x="2994737" y="3903750"/>
        <a:ext cx="868524" cy="868524"/>
      </dsp:txXfrm>
    </dsp:sp>
    <dsp:sp modelId="{8D00E386-D8E5-4906-B85C-08641BE82824}">
      <dsp:nvSpPr>
        <dsp:cNvPr id="0" name=""/>
        <dsp:cNvSpPr/>
      </dsp:nvSpPr>
      <dsp:spPr>
        <a:xfrm>
          <a:off x="953347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Logistics Partnership</a:t>
          </a:r>
        </a:p>
      </dsp:txBody>
      <dsp:txXfrm>
        <a:off x="1133224" y="2042237"/>
        <a:ext cx="868524" cy="868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2A02C-7BAA-4786-BA7C-4FDE3B3AADF6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E87BA6-0067-450C-A027-21B2EE871B15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67340E-1E7D-499E-8CE7-0C16C21986D7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0"/>
            <a:gd name="adj2" fmla="val 54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541440-51F1-4192-A15D-C12FB6BB707C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6200000"/>
            <a:gd name="adj2" fmla="val 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27DD3E-4E15-4861-87FD-6A172EF3198E}">
      <dsp:nvSpPr>
        <dsp:cNvPr id="0" name=""/>
        <dsp:cNvSpPr/>
      </dsp:nvSpPr>
      <dsp:spPr>
        <a:xfrm>
          <a:off x="2551658" y="1599158"/>
          <a:ext cx="1754683" cy="175468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Logistics Cost</a:t>
          </a:r>
        </a:p>
      </dsp:txBody>
      <dsp:txXfrm>
        <a:off x="2808625" y="1856125"/>
        <a:ext cx="1240749" cy="1240749"/>
      </dsp:txXfrm>
    </dsp:sp>
    <dsp:sp modelId="{5E248F25-F7F5-4EEA-80C7-0875AB76862F}">
      <dsp:nvSpPr>
        <dsp:cNvPr id="0" name=""/>
        <dsp:cNvSpPr/>
      </dsp:nvSpPr>
      <dsp:spPr>
        <a:xfrm>
          <a:off x="2814860" y="847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Network Optimization</a:t>
          </a:r>
        </a:p>
      </dsp:txBody>
      <dsp:txXfrm>
        <a:off x="2994737" y="180724"/>
        <a:ext cx="868524" cy="868524"/>
      </dsp:txXfrm>
    </dsp:sp>
    <dsp:sp modelId="{0A2ED120-320B-4DC0-BAE3-A1CCD0BFE4F7}">
      <dsp:nvSpPr>
        <dsp:cNvPr id="0" name=""/>
        <dsp:cNvSpPr/>
      </dsp:nvSpPr>
      <dsp:spPr>
        <a:xfrm>
          <a:off x="4676373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User Innovation</a:t>
          </a:r>
        </a:p>
      </dsp:txBody>
      <dsp:txXfrm>
        <a:off x="4856250" y="2042237"/>
        <a:ext cx="868524" cy="868524"/>
      </dsp:txXfrm>
    </dsp:sp>
    <dsp:sp modelId="{ACD35BB7-B908-488A-8738-016DE2913367}">
      <dsp:nvSpPr>
        <dsp:cNvPr id="0" name=""/>
        <dsp:cNvSpPr/>
      </dsp:nvSpPr>
      <dsp:spPr>
        <a:xfrm>
          <a:off x="2814860" y="3723873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Environment</a:t>
          </a:r>
        </a:p>
      </dsp:txBody>
      <dsp:txXfrm>
        <a:off x="2994737" y="3903750"/>
        <a:ext cx="868524" cy="868524"/>
      </dsp:txXfrm>
    </dsp:sp>
    <dsp:sp modelId="{8D00E386-D8E5-4906-B85C-08641BE82824}">
      <dsp:nvSpPr>
        <dsp:cNvPr id="0" name=""/>
        <dsp:cNvSpPr/>
      </dsp:nvSpPr>
      <dsp:spPr>
        <a:xfrm>
          <a:off x="953347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Logistics Partnership</a:t>
          </a:r>
        </a:p>
      </dsp:txBody>
      <dsp:txXfrm>
        <a:off x="1133224" y="2042237"/>
        <a:ext cx="868524" cy="8685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2A02C-7BAA-4786-BA7C-4FDE3B3AADF6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E87BA6-0067-450C-A027-21B2EE871B15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67340E-1E7D-499E-8CE7-0C16C21986D7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0"/>
            <a:gd name="adj2" fmla="val 54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541440-51F1-4192-A15D-C12FB6BB707C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6200000"/>
            <a:gd name="adj2" fmla="val 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27DD3E-4E15-4861-87FD-6A172EF3198E}">
      <dsp:nvSpPr>
        <dsp:cNvPr id="0" name=""/>
        <dsp:cNvSpPr/>
      </dsp:nvSpPr>
      <dsp:spPr>
        <a:xfrm>
          <a:off x="2551658" y="1599158"/>
          <a:ext cx="1754683" cy="175468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Logistics Cost</a:t>
          </a:r>
        </a:p>
      </dsp:txBody>
      <dsp:txXfrm>
        <a:off x="2808625" y="1856125"/>
        <a:ext cx="1240749" cy="1240749"/>
      </dsp:txXfrm>
    </dsp:sp>
    <dsp:sp modelId="{5E248F25-F7F5-4EEA-80C7-0875AB76862F}">
      <dsp:nvSpPr>
        <dsp:cNvPr id="0" name=""/>
        <dsp:cNvSpPr/>
      </dsp:nvSpPr>
      <dsp:spPr>
        <a:xfrm>
          <a:off x="2814860" y="847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Network Optimization</a:t>
          </a:r>
        </a:p>
      </dsp:txBody>
      <dsp:txXfrm>
        <a:off x="2994737" y="180724"/>
        <a:ext cx="868524" cy="868524"/>
      </dsp:txXfrm>
    </dsp:sp>
    <dsp:sp modelId="{0A2ED120-320B-4DC0-BAE3-A1CCD0BFE4F7}">
      <dsp:nvSpPr>
        <dsp:cNvPr id="0" name=""/>
        <dsp:cNvSpPr/>
      </dsp:nvSpPr>
      <dsp:spPr>
        <a:xfrm>
          <a:off x="4676373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User Innovation</a:t>
          </a:r>
        </a:p>
      </dsp:txBody>
      <dsp:txXfrm>
        <a:off x="4856250" y="2042237"/>
        <a:ext cx="868524" cy="868524"/>
      </dsp:txXfrm>
    </dsp:sp>
    <dsp:sp modelId="{ACD35BB7-B908-488A-8738-016DE2913367}">
      <dsp:nvSpPr>
        <dsp:cNvPr id="0" name=""/>
        <dsp:cNvSpPr/>
      </dsp:nvSpPr>
      <dsp:spPr>
        <a:xfrm>
          <a:off x="2814860" y="3723873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Environment</a:t>
          </a:r>
        </a:p>
      </dsp:txBody>
      <dsp:txXfrm>
        <a:off x="2994737" y="3903750"/>
        <a:ext cx="868524" cy="868524"/>
      </dsp:txXfrm>
    </dsp:sp>
    <dsp:sp modelId="{8D00E386-D8E5-4906-B85C-08641BE82824}">
      <dsp:nvSpPr>
        <dsp:cNvPr id="0" name=""/>
        <dsp:cNvSpPr/>
      </dsp:nvSpPr>
      <dsp:spPr>
        <a:xfrm>
          <a:off x="953347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Logistics Partnership</a:t>
          </a:r>
        </a:p>
      </dsp:txBody>
      <dsp:txXfrm>
        <a:off x="1133224" y="2042237"/>
        <a:ext cx="868524" cy="8685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2A02C-7BAA-4786-BA7C-4FDE3B3AADF6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E87BA6-0067-450C-A027-21B2EE871B15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67340E-1E7D-499E-8CE7-0C16C21986D7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0"/>
            <a:gd name="adj2" fmla="val 54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541440-51F1-4192-A15D-C12FB6BB707C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6200000"/>
            <a:gd name="adj2" fmla="val 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27DD3E-4E15-4861-87FD-6A172EF3198E}">
      <dsp:nvSpPr>
        <dsp:cNvPr id="0" name=""/>
        <dsp:cNvSpPr/>
      </dsp:nvSpPr>
      <dsp:spPr>
        <a:xfrm>
          <a:off x="2551658" y="1599158"/>
          <a:ext cx="1754683" cy="175468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Logistics Cost</a:t>
          </a:r>
        </a:p>
      </dsp:txBody>
      <dsp:txXfrm>
        <a:off x="2808625" y="1856125"/>
        <a:ext cx="1240749" cy="1240749"/>
      </dsp:txXfrm>
    </dsp:sp>
    <dsp:sp modelId="{5E248F25-F7F5-4EEA-80C7-0875AB76862F}">
      <dsp:nvSpPr>
        <dsp:cNvPr id="0" name=""/>
        <dsp:cNvSpPr/>
      </dsp:nvSpPr>
      <dsp:spPr>
        <a:xfrm>
          <a:off x="2814860" y="847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Network Optimization</a:t>
          </a:r>
        </a:p>
      </dsp:txBody>
      <dsp:txXfrm>
        <a:off x="2994737" y="180724"/>
        <a:ext cx="868524" cy="868524"/>
      </dsp:txXfrm>
    </dsp:sp>
    <dsp:sp modelId="{0A2ED120-320B-4DC0-BAE3-A1CCD0BFE4F7}">
      <dsp:nvSpPr>
        <dsp:cNvPr id="0" name=""/>
        <dsp:cNvSpPr/>
      </dsp:nvSpPr>
      <dsp:spPr>
        <a:xfrm>
          <a:off x="4676373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User Innovation</a:t>
          </a:r>
        </a:p>
      </dsp:txBody>
      <dsp:txXfrm>
        <a:off x="4856250" y="2042237"/>
        <a:ext cx="868524" cy="868524"/>
      </dsp:txXfrm>
    </dsp:sp>
    <dsp:sp modelId="{ACD35BB7-B908-488A-8738-016DE2913367}">
      <dsp:nvSpPr>
        <dsp:cNvPr id="0" name=""/>
        <dsp:cNvSpPr/>
      </dsp:nvSpPr>
      <dsp:spPr>
        <a:xfrm>
          <a:off x="2814860" y="3723873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Environment</a:t>
          </a:r>
        </a:p>
      </dsp:txBody>
      <dsp:txXfrm>
        <a:off x="2994737" y="3903750"/>
        <a:ext cx="868524" cy="868524"/>
      </dsp:txXfrm>
    </dsp:sp>
    <dsp:sp modelId="{8D00E386-D8E5-4906-B85C-08641BE82824}">
      <dsp:nvSpPr>
        <dsp:cNvPr id="0" name=""/>
        <dsp:cNvSpPr/>
      </dsp:nvSpPr>
      <dsp:spPr>
        <a:xfrm>
          <a:off x="953347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Logistics Partnership</a:t>
          </a:r>
        </a:p>
      </dsp:txBody>
      <dsp:txXfrm>
        <a:off x="1133224" y="2042237"/>
        <a:ext cx="868524" cy="8685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2A02C-7BAA-4786-BA7C-4FDE3B3AADF6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E87BA6-0067-450C-A027-21B2EE871B15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67340E-1E7D-499E-8CE7-0C16C21986D7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0"/>
            <a:gd name="adj2" fmla="val 540000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541440-51F1-4192-A15D-C12FB6BB707C}">
      <dsp:nvSpPr>
        <dsp:cNvPr id="0" name=""/>
        <dsp:cNvSpPr/>
      </dsp:nvSpPr>
      <dsp:spPr>
        <a:xfrm>
          <a:off x="1523268" y="570768"/>
          <a:ext cx="3811462" cy="3811462"/>
        </a:xfrm>
        <a:prstGeom prst="blockArc">
          <a:avLst>
            <a:gd name="adj1" fmla="val 16200000"/>
            <a:gd name="adj2" fmla="val 0"/>
            <a:gd name="adj3" fmla="val 464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27DD3E-4E15-4861-87FD-6A172EF3198E}">
      <dsp:nvSpPr>
        <dsp:cNvPr id="0" name=""/>
        <dsp:cNvSpPr/>
      </dsp:nvSpPr>
      <dsp:spPr>
        <a:xfrm>
          <a:off x="2551658" y="1599158"/>
          <a:ext cx="1754683" cy="175468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Logistics Cost</a:t>
          </a:r>
        </a:p>
      </dsp:txBody>
      <dsp:txXfrm>
        <a:off x="2808625" y="1856125"/>
        <a:ext cx="1240749" cy="1240749"/>
      </dsp:txXfrm>
    </dsp:sp>
    <dsp:sp modelId="{5E248F25-F7F5-4EEA-80C7-0875AB76862F}">
      <dsp:nvSpPr>
        <dsp:cNvPr id="0" name=""/>
        <dsp:cNvSpPr/>
      </dsp:nvSpPr>
      <dsp:spPr>
        <a:xfrm>
          <a:off x="2814860" y="847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Network Optimization</a:t>
          </a:r>
        </a:p>
      </dsp:txBody>
      <dsp:txXfrm>
        <a:off x="2994737" y="180724"/>
        <a:ext cx="868524" cy="868524"/>
      </dsp:txXfrm>
    </dsp:sp>
    <dsp:sp modelId="{0A2ED120-320B-4DC0-BAE3-A1CCD0BFE4F7}">
      <dsp:nvSpPr>
        <dsp:cNvPr id="0" name=""/>
        <dsp:cNvSpPr/>
      </dsp:nvSpPr>
      <dsp:spPr>
        <a:xfrm>
          <a:off x="4676373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User Innovation</a:t>
          </a:r>
        </a:p>
      </dsp:txBody>
      <dsp:txXfrm>
        <a:off x="4856250" y="2042237"/>
        <a:ext cx="868524" cy="868524"/>
      </dsp:txXfrm>
    </dsp:sp>
    <dsp:sp modelId="{ACD35BB7-B908-488A-8738-016DE2913367}">
      <dsp:nvSpPr>
        <dsp:cNvPr id="0" name=""/>
        <dsp:cNvSpPr/>
      </dsp:nvSpPr>
      <dsp:spPr>
        <a:xfrm>
          <a:off x="2814860" y="3723873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Environment</a:t>
          </a:r>
        </a:p>
      </dsp:txBody>
      <dsp:txXfrm>
        <a:off x="2994737" y="3903750"/>
        <a:ext cx="868524" cy="868524"/>
      </dsp:txXfrm>
    </dsp:sp>
    <dsp:sp modelId="{8D00E386-D8E5-4906-B85C-08641BE82824}">
      <dsp:nvSpPr>
        <dsp:cNvPr id="0" name=""/>
        <dsp:cNvSpPr/>
      </dsp:nvSpPr>
      <dsp:spPr>
        <a:xfrm>
          <a:off x="953347" y="1862360"/>
          <a:ext cx="1228278" cy="122827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Logistics Partnership</a:t>
          </a:r>
        </a:p>
      </dsp:txBody>
      <dsp:txXfrm>
        <a:off x="1133224" y="2042237"/>
        <a:ext cx="868524" cy="868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5DCA3-8FEA-4E2C-BB80-81FF190201DC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AA926-A306-48EE-A291-659E94C33B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50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997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78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76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7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42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0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AA926-A306-48EE-A291-659E94C33B5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4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6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68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4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91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29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E39E1-EEFD-40C1-A5AF-275DB53B087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9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ww</a:t>
            </a:r>
            <a:r>
              <a:rPr sz="1100" spc="45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.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t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a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n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orld.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c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o/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30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488952" cy="921053"/>
          </a:xfrm>
          <a:custGeom>
            <a:avLst/>
            <a:gdLst/>
            <a:ahLst/>
            <a:cxnLst/>
            <a:rect l="l" t="t" r="r" b="b"/>
            <a:pathLst>
              <a:path w="5488952" h="921053">
                <a:moveTo>
                  <a:pt x="5488952" y="0"/>
                </a:moveTo>
                <a:lnTo>
                  <a:pt x="0" y="0"/>
                </a:lnTo>
                <a:lnTo>
                  <a:pt x="0" y="916939"/>
                </a:lnTo>
                <a:lnTo>
                  <a:pt x="4544072" y="916939"/>
                </a:lnTo>
                <a:lnTo>
                  <a:pt x="4784588" y="921053"/>
                </a:lnTo>
                <a:lnTo>
                  <a:pt x="4886653" y="920971"/>
                </a:lnTo>
                <a:lnTo>
                  <a:pt x="4977534" y="918547"/>
                </a:lnTo>
                <a:lnTo>
                  <a:pt x="5057941" y="913092"/>
                </a:lnTo>
                <a:lnTo>
                  <a:pt x="5128582" y="903920"/>
                </a:lnTo>
                <a:lnTo>
                  <a:pt x="5190165" y="890341"/>
                </a:lnTo>
                <a:lnTo>
                  <a:pt x="5243399" y="871670"/>
                </a:lnTo>
                <a:lnTo>
                  <a:pt x="5288993" y="847217"/>
                </a:lnTo>
                <a:lnTo>
                  <a:pt x="5327656" y="816295"/>
                </a:lnTo>
                <a:lnTo>
                  <a:pt x="5360096" y="778217"/>
                </a:lnTo>
                <a:lnTo>
                  <a:pt x="5387021" y="732295"/>
                </a:lnTo>
                <a:lnTo>
                  <a:pt x="5409141" y="677840"/>
                </a:lnTo>
                <a:lnTo>
                  <a:pt x="5427164" y="614167"/>
                </a:lnTo>
                <a:lnTo>
                  <a:pt x="5441799" y="540585"/>
                </a:lnTo>
                <a:lnTo>
                  <a:pt x="5453754" y="456409"/>
                </a:lnTo>
                <a:lnTo>
                  <a:pt x="5463738" y="360950"/>
                </a:lnTo>
                <a:lnTo>
                  <a:pt x="5472460" y="253521"/>
                </a:lnTo>
                <a:lnTo>
                  <a:pt x="5480629" y="133433"/>
                </a:lnTo>
                <a:lnTo>
                  <a:pt x="5488952" y="0"/>
                </a:lnTo>
                <a:close/>
              </a:path>
            </a:pathLst>
          </a:custGeom>
          <a:solidFill>
            <a:srgbClr val="02538B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157315" cy="726008"/>
          </a:xfrm>
          <a:custGeom>
            <a:avLst/>
            <a:gdLst/>
            <a:ahLst/>
            <a:cxnLst/>
            <a:rect l="l" t="t" r="r" b="b"/>
            <a:pathLst>
              <a:path w="6157315" h="726008">
                <a:moveTo>
                  <a:pt x="5283007" y="714286"/>
                </a:moveTo>
                <a:lnTo>
                  <a:pt x="0" y="714286"/>
                </a:lnTo>
                <a:lnTo>
                  <a:pt x="0" y="726986"/>
                </a:lnTo>
                <a:lnTo>
                  <a:pt x="5283555" y="726973"/>
                </a:lnTo>
                <a:lnTo>
                  <a:pt x="5339775" y="722617"/>
                </a:lnTo>
                <a:lnTo>
                  <a:pt x="5355842" y="720636"/>
                </a:lnTo>
                <a:lnTo>
                  <a:pt x="5283200" y="720636"/>
                </a:lnTo>
                <a:lnTo>
                  <a:pt x="5282844" y="714298"/>
                </a:lnTo>
                <a:lnTo>
                  <a:pt x="5283007" y="714286"/>
                </a:lnTo>
              </a:path>
              <a:path w="6157315" h="726008">
                <a:moveTo>
                  <a:pt x="6144609" y="977"/>
                </a:moveTo>
                <a:lnTo>
                  <a:pt x="6135802" y="41027"/>
                </a:lnTo>
                <a:lnTo>
                  <a:pt x="6121416" y="90816"/>
                </a:lnTo>
                <a:lnTo>
                  <a:pt x="6105780" y="135498"/>
                </a:lnTo>
                <a:lnTo>
                  <a:pt x="6087897" y="179444"/>
                </a:lnTo>
                <a:lnTo>
                  <a:pt x="6071655" y="214750"/>
                </a:lnTo>
                <a:lnTo>
                  <a:pt x="6052798" y="251606"/>
                </a:lnTo>
                <a:lnTo>
                  <a:pt x="6031154" y="289597"/>
                </a:lnTo>
                <a:lnTo>
                  <a:pt x="6006551" y="328308"/>
                </a:lnTo>
                <a:lnTo>
                  <a:pt x="5978806" y="367322"/>
                </a:lnTo>
                <a:lnTo>
                  <a:pt x="5936658" y="419111"/>
                </a:lnTo>
                <a:lnTo>
                  <a:pt x="5888246" y="469745"/>
                </a:lnTo>
                <a:lnTo>
                  <a:pt x="5833149" y="518248"/>
                </a:lnTo>
                <a:lnTo>
                  <a:pt x="5770943" y="563647"/>
                </a:lnTo>
                <a:lnTo>
                  <a:pt x="5737042" y="584877"/>
                </a:lnTo>
                <a:lnTo>
                  <a:pt x="5701205" y="604966"/>
                </a:lnTo>
                <a:lnTo>
                  <a:pt x="5663380" y="623792"/>
                </a:lnTo>
                <a:lnTo>
                  <a:pt x="5623513" y="641233"/>
                </a:lnTo>
                <a:lnTo>
                  <a:pt x="5581552" y="657166"/>
                </a:lnTo>
                <a:lnTo>
                  <a:pt x="5537443" y="671471"/>
                </a:lnTo>
                <a:lnTo>
                  <a:pt x="5491135" y="684025"/>
                </a:lnTo>
                <a:lnTo>
                  <a:pt x="5442574" y="694707"/>
                </a:lnTo>
                <a:lnTo>
                  <a:pt x="5391707" y="703394"/>
                </a:lnTo>
                <a:lnTo>
                  <a:pt x="5338481" y="709965"/>
                </a:lnTo>
                <a:lnTo>
                  <a:pt x="5283007" y="714286"/>
                </a:lnTo>
                <a:lnTo>
                  <a:pt x="5282938" y="715982"/>
                </a:lnTo>
                <a:lnTo>
                  <a:pt x="5283200" y="720636"/>
                </a:lnTo>
                <a:lnTo>
                  <a:pt x="5283200" y="714286"/>
                </a:lnTo>
                <a:lnTo>
                  <a:pt x="5403518" y="714286"/>
                </a:lnTo>
                <a:lnTo>
                  <a:pt x="5445044" y="707193"/>
                </a:lnTo>
                <a:lnTo>
                  <a:pt x="5494195" y="696373"/>
                </a:lnTo>
                <a:lnTo>
                  <a:pt x="5541090" y="683648"/>
                </a:lnTo>
                <a:lnTo>
                  <a:pt x="5585781" y="669142"/>
                </a:lnTo>
                <a:lnTo>
                  <a:pt x="5628316" y="652978"/>
                </a:lnTo>
                <a:lnTo>
                  <a:pt x="5668746" y="635281"/>
                </a:lnTo>
                <a:lnTo>
                  <a:pt x="5707123" y="616175"/>
                </a:lnTo>
                <a:lnTo>
                  <a:pt x="5743495" y="595785"/>
                </a:lnTo>
                <a:lnTo>
                  <a:pt x="5777914" y="574234"/>
                </a:lnTo>
                <a:lnTo>
                  <a:pt x="5810430" y="551648"/>
                </a:lnTo>
                <a:lnTo>
                  <a:pt x="5841092" y="528149"/>
                </a:lnTo>
                <a:lnTo>
                  <a:pt x="5897060" y="478913"/>
                </a:lnTo>
                <a:lnTo>
                  <a:pt x="5946221" y="427521"/>
                </a:lnTo>
                <a:lnTo>
                  <a:pt x="5988976" y="374966"/>
                </a:lnTo>
                <a:lnTo>
                  <a:pt x="6025748" y="322246"/>
                </a:lnTo>
                <a:lnTo>
                  <a:pt x="6056979" y="270360"/>
                </a:lnTo>
                <a:lnTo>
                  <a:pt x="6083077" y="220290"/>
                </a:lnTo>
                <a:lnTo>
                  <a:pt x="6104461" y="173020"/>
                </a:lnTo>
                <a:lnTo>
                  <a:pt x="6121546" y="129534"/>
                </a:lnTo>
                <a:lnTo>
                  <a:pt x="6134802" y="90645"/>
                </a:lnTo>
                <a:lnTo>
                  <a:pt x="6148190" y="43830"/>
                </a:lnTo>
                <a:lnTo>
                  <a:pt x="6157315" y="1955"/>
                </a:lnTo>
                <a:lnTo>
                  <a:pt x="6151041" y="977"/>
                </a:lnTo>
                <a:lnTo>
                  <a:pt x="6144609" y="977"/>
                </a:lnTo>
              </a:path>
              <a:path w="6157315" h="726008">
                <a:moveTo>
                  <a:pt x="5403518" y="714286"/>
                </a:moveTo>
                <a:lnTo>
                  <a:pt x="5283200" y="714286"/>
                </a:lnTo>
                <a:lnTo>
                  <a:pt x="5283200" y="720636"/>
                </a:lnTo>
                <a:lnTo>
                  <a:pt x="5355842" y="720636"/>
                </a:lnTo>
                <a:lnTo>
                  <a:pt x="5393588" y="715982"/>
                </a:lnTo>
                <a:lnTo>
                  <a:pt x="5403518" y="714286"/>
                </a:lnTo>
              </a:path>
            </a:pathLst>
          </a:custGeom>
          <a:solidFill>
            <a:srgbClr val="9B9A9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5988697" y="6546862"/>
            <a:ext cx="3155302" cy="311137"/>
          </a:xfrm>
          <a:custGeom>
            <a:avLst/>
            <a:gdLst/>
            <a:ahLst/>
            <a:cxnLst/>
            <a:rect l="l" t="t" r="r" b="b"/>
            <a:pathLst>
              <a:path w="3155302" h="311137">
                <a:moveTo>
                  <a:pt x="3155302" y="0"/>
                </a:moveTo>
                <a:lnTo>
                  <a:pt x="456564" y="0"/>
                </a:lnTo>
                <a:lnTo>
                  <a:pt x="433822" y="570"/>
                </a:lnTo>
                <a:lnTo>
                  <a:pt x="390099" y="4963"/>
                </a:lnTo>
                <a:lnTo>
                  <a:pt x="348720" y="13304"/>
                </a:lnTo>
                <a:lnTo>
                  <a:pt x="309678" y="25132"/>
                </a:lnTo>
                <a:lnTo>
                  <a:pt x="272966" y="39983"/>
                </a:lnTo>
                <a:lnTo>
                  <a:pt x="238577" y="57396"/>
                </a:lnTo>
                <a:lnTo>
                  <a:pt x="191325" y="87309"/>
                </a:lnTo>
                <a:lnTo>
                  <a:pt x="149268" y="120376"/>
                </a:lnTo>
                <a:lnTo>
                  <a:pt x="112366" y="155046"/>
                </a:lnTo>
                <a:lnTo>
                  <a:pt x="84346" y="185525"/>
                </a:lnTo>
                <a:lnTo>
                  <a:pt x="49892" y="228801"/>
                </a:lnTo>
                <a:lnTo>
                  <a:pt x="24478" y="265932"/>
                </a:lnTo>
                <a:lnTo>
                  <a:pt x="4552" y="299630"/>
                </a:lnTo>
                <a:lnTo>
                  <a:pt x="0" y="308356"/>
                </a:lnTo>
                <a:lnTo>
                  <a:pt x="5714" y="311137"/>
                </a:lnTo>
                <a:lnTo>
                  <a:pt x="12834" y="311137"/>
                </a:lnTo>
                <a:lnTo>
                  <a:pt x="14277" y="308356"/>
                </a:lnTo>
                <a:lnTo>
                  <a:pt x="15925" y="305244"/>
                </a:lnTo>
                <a:lnTo>
                  <a:pt x="41484" y="263063"/>
                </a:lnTo>
                <a:lnTo>
                  <a:pt x="67648" y="226263"/>
                </a:lnTo>
                <a:lnTo>
                  <a:pt x="92614" y="195388"/>
                </a:lnTo>
                <a:lnTo>
                  <a:pt x="122161" y="163195"/>
                </a:lnTo>
                <a:lnTo>
                  <a:pt x="158048" y="129513"/>
                </a:lnTo>
                <a:lnTo>
                  <a:pt x="198937" y="97403"/>
                </a:lnTo>
                <a:lnTo>
                  <a:pt x="244853" y="68374"/>
                </a:lnTo>
                <a:lnTo>
                  <a:pt x="295815" y="43937"/>
                </a:lnTo>
                <a:lnTo>
                  <a:pt x="332606" y="30941"/>
                </a:lnTo>
                <a:lnTo>
                  <a:pt x="371657" y="21105"/>
                </a:lnTo>
                <a:lnTo>
                  <a:pt x="412974" y="14876"/>
                </a:lnTo>
                <a:lnTo>
                  <a:pt x="456564" y="12700"/>
                </a:lnTo>
                <a:lnTo>
                  <a:pt x="3155302" y="12700"/>
                </a:lnTo>
                <a:lnTo>
                  <a:pt x="3155302" y="0"/>
                </a:lnTo>
                <a:close/>
              </a:path>
            </a:pathLst>
          </a:custGeom>
          <a:solidFill>
            <a:srgbClr val="9B9A9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75780" y="5090007"/>
            <a:ext cx="1943557" cy="176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6198918" y="303653"/>
            <a:ext cx="606447" cy="606491"/>
          </a:xfrm>
          <a:custGeom>
            <a:avLst/>
            <a:gdLst/>
            <a:ahLst/>
            <a:cxnLst/>
            <a:rect l="l" t="t" r="r" b="b"/>
            <a:pathLst>
              <a:path w="606447" h="606491">
                <a:moveTo>
                  <a:pt x="472531" y="282489"/>
                </a:moveTo>
                <a:lnTo>
                  <a:pt x="198186" y="282489"/>
                </a:lnTo>
                <a:lnTo>
                  <a:pt x="194413" y="292480"/>
                </a:lnTo>
                <a:lnTo>
                  <a:pt x="184733" y="300273"/>
                </a:lnTo>
                <a:lnTo>
                  <a:pt x="170358" y="305115"/>
                </a:lnTo>
                <a:lnTo>
                  <a:pt x="139080" y="306238"/>
                </a:lnTo>
                <a:lnTo>
                  <a:pt x="124060" y="310534"/>
                </a:lnTo>
                <a:lnTo>
                  <a:pt x="117272" y="321214"/>
                </a:lnTo>
                <a:lnTo>
                  <a:pt x="120344" y="334978"/>
                </a:lnTo>
                <a:lnTo>
                  <a:pt x="128912" y="343554"/>
                </a:lnTo>
                <a:lnTo>
                  <a:pt x="142391" y="351055"/>
                </a:lnTo>
                <a:lnTo>
                  <a:pt x="155779" y="357872"/>
                </a:lnTo>
                <a:lnTo>
                  <a:pt x="168577" y="364468"/>
                </a:lnTo>
                <a:lnTo>
                  <a:pt x="203883" y="397915"/>
                </a:lnTo>
                <a:lnTo>
                  <a:pt x="206243" y="410357"/>
                </a:lnTo>
                <a:lnTo>
                  <a:pt x="204766" y="425168"/>
                </a:lnTo>
                <a:lnTo>
                  <a:pt x="170808" y="457292"/>
                </a:lnTo>
                <a:lnTo>
                  <a:pt x="130787" y="460022"/>
                </a:lnTo>
                <a:lnTo>
                  <a:pt x="258841" y="588114"/>
                </a:lnTo>
                <a:lnTo>
                  <a:pt x="268716" y="596170"/>
                </a:lnTo>
                <a:lnTo>
                  <a:pt x="279662" y="601917"/>
                </a:lnTo>
                <a:lnTo>
                  <a:pt x="291322" y="605358"/>
                </a:lnTo>
                <a:lnTo>
                  <a:pt x="303336" y="606491"/>
                </a:lnTo>
                <a:lnTo>
                  <a:pt x="315346" y="605317"/>
                </a:lnTo>
                <a:lnTo>
                  <a:pt x="326991" y="601837"/>
                </a:lnTo>
                <a:lnTo>
                  <a:pt x="337914" y="596051"/>
                </a:lnTo>
                <a:lnTo>
                  <a:pt x="474881" y="460022"/>
                </a:lnTo>
                <a:lnTo>
                  <a:pt x="366334" y="460022"/>
                </a:lnTo>
                <a:lnTo>
                  <a:pt x="366334" y="459387"/>
                </a:lnTo>
                <a:lnTo>
                  <a:pt x="229949" y="459387"/>
                </a:lnTo>
                <a:lnTo>
                  <a:pt x="229985" y="346029"/>
                </a:lnTo>
                <a:lnTo>
                  <a:pt x="244147" y="299341"/>
                </a:lnTo>
                <a:lnTo>
                  <a:pt x="270067" y="282785"/>
                </a:lnTo>
                <a:lnTo>
                  <a:pt x="452238" y="282785"/>
                </a:lnTo>
                <a:lnTo>
                  <a:pt x="472531" y="282489"/>
                </a:lnTo>
                <a:close/>
              </a:path>
              <a:path w="606447" h="606491">
                <a:moveTo>
                  <a:pt x="602685" y="282489"/>
                </a:moveTo>
                <a:lnTo>
                  <a:pt x="472531" y="282489"/>
                </a:lnTo>
                <a:lnTo>
                  <a:pt x="468762" y="292480"/>
                </a:lnTo>
                <a:lnTo>
                  <a:pt x="459094" y="300273"/>
                </a:lnTo>
                <a:lnTo>
                  <a:pt x="444688" y="305121"/>
                </a:lnTo>
                <a:lnTo>
                  <a:pt x="413464" y="306238"/>
                </a:lnTo>
                <a:lnTo>
                  <a:pt x="398433" y="310534"/>
                </a:lnTo>
                <a:lnTo>
                  <a:pt x="391647" y="321214"/>
                </a:lnTo>
                <a:lnTo>
                  <a:pt x="394732" y="334978"/>
                </a:lnTo>
                <a:lnTo>
                  <a:pt x="403312" y="343554"/>
                </a:lnTo>
                <a:lnTo>
                  <a:pt x="416785" y="351055"/>
                </a:lnTo>
                <a:lnTo>
                  <a:pt x="430170" y="357872"/>
                </a:lnTo>
                <a:lnTo>
                  <a:pt x="442970" y="364468"/>
                </a:lnTo>
                <a:lnTo>
                  <a:pt x="478298" y="397915"/>
                </a:lnTo>
                <a:lnTo>
                  <a:pt x="480660" y="410357"/>
                </a:lnTo>
                <a:lnTo>
                  <a:pt x="479178" y="425168"/>
                </a:lnTo>
                <a:lnTo>
                  <a:pt x="443966" y="457695"/>
                </a:lnTo>
                <a:lnTo>
                  <a:pt x="366334" y="460022"/>
                </a:lnTo>
                <a:lnTo>
                  <a:pt x="474881" y="460022"/>
                </a:lnTo>
                <a:lnTo>
                  <a:pt x="588076" y="347602"/>
                </a:lnTo>
                <a:lnTo>
                  <a:pt x="606447" y="303094"/>
                </a:lnTo>
                <a:lnTo>
                  <a:pt x="605269" y="291108"/>
                </a:lnTo>
                <a:lnTo>
                  <a:pt x="602685" y="282489"/>
                </a:lnTo>
                <a:close/>
              </a:path>
              <a:path w="606447" h="606491">
                <a:moveTo>
                  <a:pt x="293749" y="303094"/>
                </a:moveTo>
                <a:lnTo>
                  <a:pt x="257565" y="320311"/>
                </a:lnTo>
                <a:lnTo>
                  <a:pt x="252885" y="459387"/>
                </a:lnTo>
                <a:lnTo>
                  <a:pt x="321198" y="459387"/>
                </a:lnTo>
                <a:lnTo>
                  <a:pt x="321198" y="420436"/>
                </a:lnTo>
                <a:lnTo>
                  <a:pt x="320671" y="408308"/>
                </a:lnTo>
                <a:lnTo>
                  <a:pt x="287417" y="381745"/>
                </a:lnTo>
                <a:lnTo>
                  <a:pt x="261737" y="380876"/>
                </a:lnTo>
                <a:lnTo>
                  <a:pt x="260411" y="379586"/>
                </a:lnTo>
                <a:lnTo>
                  <a:pt x="292001" y="361267"/>
                </a:lnTo>
                <a:lnTo>
                  <a:pt x="305760" y="356437"/>
                </a:lnTo>
                <a:lnTo>
                  <a:pt x="314608" y="346029"/>
                </a:lnTo>
                <a:lnTo>
                  <a:pt x="318047" y="333098"/>
                </a:lnTo>
                <a:lnTo>
                  <a:pt x="315028" y="319108"/>
                </a:lnTo>
                <a:lnTo>
                  <a:pt x="306593" y="308725"/>
                </a:lnTo>
                <a:lnTo>
                  <a:pt x="293749" y="303094"/>
                </a:lnTo>
                <a:close/>
              </a:path>
              <a:path w="606447" h="606491">
                <a:moveTo>
                  <a:pt x="452238" y="282785"/>
                </a:moveTo>
                <a:lnTo>
                  <a:pt x="270067" y="282785"/>
                </a:lnTo>
                <a:lnTo>
                  <a:pt x="290508" y="283548"/>
                </a:lnTo>
                <a:lnTo>
                  <a:pt x="307174" y="287186"/>
                </a:lnTo>
                <a:lnTo>
                  <a:pt x="320286" y="293198"/>
                </a:lnTo>
                <a:lnTo>
                  <a:pt x="330064" y="301081"/>
                </a:lnTo>
                <a:lnTo>
                  <a:pt x="336729" y="310332"/>
                </a:lnTo>
                <a:lnTo>
                  <a:pt x="340449" y="320311"/>
                </a:lnTo>
                <a:lnTo>
                  <a:pt x="340437" y="321214"/>
                </a:lnTo>
                <a:lnTo>
                  <a:pt x="338817" y="340434"/>
                </a:lnTo>
                <a:lnTo>
                  <a:pt x="333500" y="354143"/>
                </a:lnTo>
                <a:lnTo>
                  <a:pt x="326495" y="362855"/>
                </a:lnTo>
                <a:lnTo>
                  <a:pt x="319746" y="367847"/>
                </a:lnTo>
                <a:lnTo>
                  <a:pt x="326874" y="371308"/>
                </a:lnTo>
                <a:lnTo>
                  <a:pt x="334997" y="378256"/>
                </a:lnTo>
                <a:lnTo>
                  <a:pt x="341626" y="391344"/>
                </a:lnTo>
                <a:lnTo>
                  <a:pt x="344160" y="459387"/>
                </a:lnTo>
                <a:lnTo>
                  <a:pt x="366334" y="459387"/>
                </a:lnTo>
                <a:lnTo>
                  <a:pt x="366334" y="436502"/>
                </a:lnTo>
                <a:lnTo>
                  <a:pt x="426710" y="436502"/>
                </a:lnTo>
                <a:lnTo>
                  <a:pt x="443555" y="433664"/>
                </a:lnTo>
                <a:lnTo>
                  <a:pt x="453328" y="425575"/>
                </a:lnTo>
                <a:lnTo>
                  <a:pt x="452315" y="412635"/>
                </a:lnTo>
                <a:lnTo>
                  <a:pt x="447450" y="402136"/>
                </a:lnTo>
                <a:lnTo>
                  <a:pt x="439527" y="393506"/>
                </a:lnTo>
                <a:lnTo>
                  <a:pt x="429343" y="386175"/>
                </a:lnTo>
                <a:lnTo>
                  <a:pt x="417610" y="379529"/>
                </a:lnTo>
                <a:lnTo>
                  <a:pt x="405373" y="373128"/>
                </a:lnTo>
                <a:lnTo>
                  <a:pt x="393184" y="366272"/>
                </a:lnTo>
                <a:lnTo>
                  <a:pt x="378755" y="354308"/>
                </a:lnTo>
                <a:lnTo>
                  <a:pt x="370840" y="342773"/>
                </a:lnTo>
                <a:lnTo>
                  <a:pt x="367582" y="332519"/>
                </a:lnTo>
                <a:lnTo>
                  <a:pt x="369289" y="316407"/>
                </a:lnTo>
                <a:lnTo>
                  <a:pt x="374663" y="303542"/>
                </a:lnTo>
                <a:lnTo>
                  <a:pt x="383258" y="293823"/>
                </a:lnTo>
                <a:lnTo>
                  <a:pt x="394539" y="287186"/>
                </a:lnTo>
                <a:lnTo>
                  <a:pt x="408246" y="283429"/>
                </a:lnTo>
                <a:lnTo>
                  <a:pt x="452238" y="282785"/>
                </a:lnTo>
                <a:close/>
              </a:path>
              <a:path w="606447" h="606491">
                <a:moveTo>
                  <a:pt x="303113" y="0"/>
                </a:moveTo>
                <a:lnTo>
                  <a:pt x="18367" y="258917"/>
                </a:lnTo>
                <a:lnTo>
                  <a:pt x="10" y="303094"/>
                </a:lnTo>
                <a:lnTo>
                  <a:pt x="0" y="303542"/>
                </a:lnTo>
                <a:lnTo>
                  <a:pt x="1163" y="315386"/>
                </a:lnTo>
                <a:lnTo>
                  <a:pt x="4652" y="327031"/>
                </a:lnTo>
                <a:lnTo>
                  <a:pt x="10452" y="337955"/>
                </a:lnTo>
                <a:lnTo>
                  <a:pt x="107254" y="436502"/>
                </a:lnTo>
                <a:lnTo>
                  <a:pt x="152313" y="436502"/>
                </a:lnTo>
                <a:lnTo>
                  <a:pt x="173055" y="402136"/>
                </a:lnTo>
                <a:lnTo>
                  <a:pt x="130999" y="373128"/>
                </a:lnTo>
                <a:lnTo>
                  <a:pt x="118822" y="366272"/>
                </a:lnTo>
                <a:lnTo>
                  <a:pt x="104403" y="354308"/>
                </a:lnTo>
                <a:lnTo>
                  <a:pt x="96481" y="342773"/>
                </a:lnTo>
                <a:lnTo>
                  <a:pt x="93220" y="332519"/>
                </a:lnTo>
                <a:lnTo>
                  <a:pt x="94918" y="316407"/>
                </a:lnTo>
                <a:lnTo>
                  <a:pt x="120213" y="287150"/>
                </a:lnTo>
                <a:lnTo>
                  <a:pt x="198186" y="282489"/>
                </a:lnTo>
                <a:lnTo>
                  <a:pt x="602685" y="282489"/>
                </a:lnTo>
                <a:lnTo>
                  <a:pt x="601779" y="279465"/>
                </a:lnTo>
                <a:lnTo>
                  <a:pt x="347576" y="18354"/>
                </a:lnTo>
                <a:lnTo>
                  <a:pt x="315131" y="1129"/>
                </a:lnTo>
                <a:lnTo>
                  <a:pt x="303113" y="0"/>
                </a:lnTo>
                <a:close/>
              </a:path>
              <a:path w="606447" h="606491">
                <a:moveTo>
                  <a:pt x="274705" y="380756"/>
                </a:moveTo>
                <a:lnTo>
                  <a:pt x="261737" y="380876"/>
                </a:lnTo>
                <a:lnTo>
                  <a:pt x="276237" y="380876"/>
                </a:lnTo>
                <a:lnTo>
                  <a:pt x="274705" y="380756"/>
                </a:lnTo>
                <a:close/>
              </a:path>
            </a:pathLst>
          </a:custGeom>
          <a:solidFill>
            <a:srgbClr val="00548B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6913321" y="312991"/>
            <a:ext cx="2029291" cy="683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6546253" y="477951"/>
            <a:ext cx="109575" cy="73291"/>
          </a:xfrm>
          <a:custGeom>
            <a:avLst/>
            <a:gdLst/>
            <a:ahLst/>
            <a:cxnLst/>
            <a:rect l="l" t="t" r="r" b="b"/>
            <a:pathLst>
              <a:path w="109575" h="73291">
                <a:moveTo>
                  <a:pt x="109575" y="0"/>
                </a:moveTo>
                <a:lnTo>
                  <a:pt x="0" y="0"/>
                </a:lnTo>
                <a:lnTo>
                  <a:pt x="0" y="73291"/>
                </a:lnTo>
                <a:lnTo>
                  <a:pt x="109575" y="0"/>
                </a:lnTo>
                <a:close/>
              </a:path>
            </a:pathLst>
          </a:custGeom>
          <a:solidFill>
            <a:srgbClr val="76777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" name="bk object 23"/>
          <p:cNvSpPr/>
          <p:nvPr/>
        </p:nvSpPr>
        <p:spPr>
          <a:xfrm>
            <a:off x="6427990" y="477951"/>
            <a:ext cx="109550" cy="73291"/>
          </a:xfrm>
          <a:custGeom>
            <a:avLst/>
            <a:gdLst/>
            <a:ahLst/>
            <a:cxnLst/>
            <a:rect l="l" t="t" r="r" b="b"/>
            <a:pathLst>
              <a:path w="109550" h="73291">
                <a:moveTo>
                  <a:pt x="109550" y="0"/>
                </a:moveTo>
                <a:lnTo>
                  <a:pt x="0" y="0"/>
                </a:lnTo>
                <a:lnTo>
                  <a:pt x="0" y="73291"/>
                </a:lnTo>
                <a:lnTo>
                  <a:pt x="109550" y="0"/>
                </a:lnTo>
                <a:close/>
              </a:path>
            </a:pathLst>
          </a:custGeom>
          <a:solidFill>
            <a:srgbClr val="76777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" name="bk object 24"/>
          <p:cNvSpPr/>
          <p:nvPr/>
        </p:nvSpPr>
        <p:spPr>
          <a:xfrm>
            <a:off x="7416101" y="6128816"/>
            <a:ext cx="1423352" cy="53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ww</a:t>
            </a:r>
            <a:r>
              <a:rPr sz="1100" spc="45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.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t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a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n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orld.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c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o/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30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ww</a:t>
            </a:r>
            <a:r>
              <a:rPr sz="1100" spc="45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.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t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a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n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orld.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c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o/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30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488952" cy="921053"/>
          </a:xfrm>
          <a:custGeom>
            <a:avLst/>
            <a:gdLst/>
            <a:ahLst/>
            <a:cxnLst/>
            <a:rect l="l" t="t" r="r" b="b"/>
            <a:pathLst>
              <a:path w="5488952" h="921053">
                <a:moveTo>
                  <a:pt x="5488952" y="0"/>
                </a:moveTo>
                <a:lnTo>
                  <a:pt x="0" y="0"/>
                </a:lnTo>
                <a:lnTo>
                  <a:pt x="0" y="916939"/>
                </a:lnTo>
                <a:lnTo>
                  <a:pt x="4544072" y="916939"/>
                </a:lnTo>
                <a:lnTo>
                  <a:pt x="4784588" y="921053"/>
                </a:lnTo>
                <a:lnTo>
                  <a:pt x="4886653" y="920971"/>
                </a:lnTo>
                <a:lnTo>
                  <a:pt x="4977534" y="918547"/>
                </a:lnTo>
                <a:lnTo>
                  <a:pt x="5057941" y="913092"/>
                </a:lnTo>
                <a:lnTo>
                  <a:pt x="5128582" y="903920"/>
                </a:lnTo>
                <a:lnTo>
                  <a:pt x="5190165" y="890341"/>
                </a:lnTo>
                <a:lnTo>
                  <a:pt x="5243399" y="871670"/>
                </a:lnTo>
                <a:lnTo>
                  <a:pt x="5288993" y="847217"/>
                </a:lnTo>
                <a:lnTo>
                  <a:pt x="5327656" y="816295"/>
                </a:lnTo>
                <a:lnTo>
                  <a:pt x="5360096" y="778217"/>
                </a:lnTo>
                <a:lnTo>
                  <a:pt x="5387021" y="732295"/>
                </a:lnTo>
                <a:lnTo>
                  <a:pt x="5409141" y="677840"/>
                </a:lnTo>
                <a:lnTo>
                  <a:pt x="5427164" y="614167"/>
                </a:lnTo>
                <a:lnTo>
                  <a:pt x="5441799" y="540585"/>
                </a:lnTo>
                <a:lnTo>
                  <a:pt x="5453754" y="456409"/>
                </a:lnTo>
                <a:lnTo>
                  <a:pt x="5463738" y="360950"/>
                </a:lnTo>
                <a:lnTo>
                  <a:pt x="5472460" y="253521"/>
                </a:lnTo>
                <a:lnTo>
                  <a:pt x="5480629" y="133433"/>
                </a:lnTo>
                <a:lnTo>
                  <a:pt x="5488952" y="0"/>
                </a:lnTo>
                <a:close/>
              </a:path>
            </a:pathLst>
          </a:custGeom>
          <a:solidFill>
            <a:srgbClr val="02538B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157315" cy="726020"/>
          </a:xfrm>
          <a:custGeom>
            <a:avLst/>
            <a:gdLst/>
            <a:ahLst/>
            <a:cxnLst/>
            <a:rect l="l" t="t" r="r" b="b"/>
            <a:pathLst>
              <a:path w="6157315" h="726020">
                <a:moveTo>
                  <a:pt x="5283007" y="714298"/>
                </a:moveTo>
                <a:lnTo>
                  <a:pt x="0" y="714298"/>
                </a:lnTo>
                <a:lnTo>
                  <a:pt x="0" y="726998"/>
                </a:lnTo>
                <a:lnTo>
                  <a:pt x="5283555" y="726986"/>
                </a:lnTo>
                <a:lnTo>
                  <a:pt x="5339775" y="722629"/>
                </a:lnTo>
                <a:lnTo>
                  <a:pt x="5355840" y="720648"/>
                </a:lnTo>
                <a:lnTo>
                  <a:pt x="5283200" y="720648"/>
                </a:lnTo>
                <a:lnTo>
                  <a:pt x="5282844" y="714311"/>
                </a:lnTo>
                <a:lnTo>
                  <a:pt x="5283007" y="714298"/>
                </a:lnTo>
              </a:path>
              <a:path w="6157315" h="726020">
                <a:moveTo>
                  <a:pt x="6144609" y="977"/>
                </a:moveTo>
                <a:lnTo>
                  <a:pt x="6135802" y="41029"/>
                </a:lnTo>
                <a:lnTo>
                  <a:pt x="6121417" y="90816"/>
                </a:lnTo>
                <a:lnTo>
                  <a:pt x="6105780" y="135498"/>
                </a:lnTo>
                <a:lnTo>
                  <a:pt x="6087897" y="179444"/>
                </a:lnTo>
                <a:lnTo>
                  <a:pt x="6071655" y="214750"/>
                </a:lnTo>
                <a:lnTo>
                  <a:pt x="6052798" y="251606"/>
                </a:lnTo>
                <a:lnTo>
                  <a:pt x="6031154" y="289597"/>
                </a:lnTo>
                <a:lnTo>
                  <a:pt x="6006551" y="328308"/>
                </a:lnTo>
                <a:lnTo>
                  <a:pt x="5978806" y="367324"/>
                </a:lnTo>
                <a:lnTo>
                  <a:pt x="5936658" y="419115"/>
                </a:lnTo>
                <a:lnTo>
                  <a:pt x="5888246" y="469750"/>
                </a:lnTo>
                <a:lnTo>
                  <a:pt x="5833149" y="518254"/>
                </a:lnTo>
                <a:lnTo>
                  <a:pt x="5770943" y="563653"/>
                </a:lnTo>
                <a:lnTo>
                  <a:pt x="5737042" y="584884"/>
                </a:lnTo>
                <a:lnTo>
                  <a:pt x="5701205" y="604973"/>
                </a:lnTo>
                <a:lnTo>
                  <a:pt x="5663380" y="623799"/>
                </a:lnTo>
                <a:lnTo>
                  <a:pt x="5623513" y="641239"/>
                </a:lnTo>
                <a:lnTo>
                  <a:pt x="5581552" y="657173"/>
                </a:lnTo>
                <a:lnTo>
                  <a:pt x="5537443" y="671478"/>
                </a:lnTo>
                <a:lnTo>
                  <a:pt x="5491135" y="684033"/>
                </a:lnTo>
                <a:lnTo>
                  <a:pt x="5442574" y="694715"/>
                </a:lnTo>
                <a:lnTo>
                  <a:pt x="5391707" y="703403"/>
                </a:lnTo>
                <a:lnTo>
                  <a:pt x="5338481" y="709976"/>
                </a:lnTo>
                <a:lnTo>
                  <a:pt x="5283007" y="714298"/>
                </a:lnTo>
                <a:lnTo>
                  <a:pt x="5282938" y="715994"/>
                </a:lnTo>
                <a:lnTo>
                  <a:pt x="5283200" y="720648"/>
                </a:lnTo>
                <a:lnTo>
                  <a:pt x="5283200" y="714298"/>
                </a:lnTo>
                <a:lnTo>
                  <a:pt x="5403515" y="714298"/>
                </a:lnTo>
                <a:lnTo>
                  <a:pt x="5445044" y="707205"/>
                </a:lnTo>
                <a:lnTo>
                  <a:pt x="5494195" y="696385"/>
                </a:lnTo>
                <a:lnTo>
                  <a:pt x="5541090" y="683659"/>
                </a:lnTo>
                <a:lnTo>
                  <a:pt x="5585781" y="669152"/>
                </a:lnTo>
                <a:lnTo>
                  <a:pt x="5628316" y="652987"/>
                </a:lnTo>
                <a:lnTo>
                  <a:pt x="5668746" y="635289"/>
                </a:lnTo>
                <a:lnTo>
                  <a:pt x="5707123" y="616183"/>
                </a:lnTo>
                <a:lnTo>
                  <a:pt x="5743495" y="595791"/>
                </a:lnTo>
                <a:lnTo>
                  <a:pt x="5777914" y="574240"/>
                </a:lnTo>
                <a:lnTo>
                  <a:pt x="5810430" y="551652"/>
                </a:lnTo>
                <a:lnTo>
                  <a:pt x="5841092" y="528153"/>
                </a:lnTo>
                <a:lnTo>
                  <a:pt x="5897060" y="478915"/>
                </a:lnTo>
                <a:lnTo>
                  <a:pt x="5946221" y="427522"/>
                </a:lnTo>
                <a:lnTo>
                  <a:pt x="5988976" y="374966"/>
                </a:lnTo>
                <a:lnTo>
                  <a:pt x="6025748" y="322246"/>
                </a:lnTo>
                <a:lnTo>
                  <a:pt x="6056979" y="270360"/>
                </a:lnTo>
                <a:lnTo>
                  <a:pt x="6083077" y="220290"/>
                </a:lnTo>
                <a:lnTo>
                  <a:pt x="6104461" y="173020"/>
                </a:lnTo>
                <a:lnTo>
                  <a:pt x="6121546" y="129534"/>
                </a:lnTo>
                <a:lnTo>
                  <a:pt x="6134801" y="90649"/>
                </a:lnTo>
                <a:lnTo>
                  <a:pt x="6148190" y="43830"/>
                </a:lnTo>
                <a:lnTo>
                  <a:pt x="6157315" y="1955"/>
                </a:lnTo>
                <a:lnTo>
                  <a:pt x="6151041" y="977"/>
                </a:lnTo>
                <a:lnTo>
                  <a:pt x="6144609" y="977"/>
                </a:lnTo>
              </a:path>
              <a:path w="6157315" h="726020">
                <a:moveTo>
                  <a:pt x="5403515" y="714298"/>
                </a:moveTo>
                <a:lnTo>
                  <a:pt x="5283200" y="714298"/>
                </a:lnTo>
                <a:lnTo>
                  <a:pt x="5283200" y="720648"/>
                </a:lnTo>
                <a:lnTo>
                  <a:pt x="5355840" y="720648"/>
                </a:lnTo>
                <a:lnTo>
                  <a:pt x="5393588" y="715994"/>
                </a:lnTo>
                <a:lnTo>
                  <a:pt x="5403515" y="714298"/>
                </a:lnTo>
              </a:path>
            </a:pathLst>
          </a:custGeom>
          <a:solidFill>
            <a:srgbClr val="9B9A9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5988697" y="6546862"/>
            <a:ext cx="3155302" cy="311137"/>
          </a:xfrm>
          <a:custGeom>
            <a:avLst/>
            <a:gdLst/>
            <a:ahLst/>
            <a:cxnLst/>
            <a:rect l="l" t="t" r="r" b="b"/>
            <a:pathLst>
              <a:path w="3155302" h="311137">
                <a:moveTo>
                  <a:pt x="3155302" y="0"/>
                </a:moveTo>
                <a:lnTo>
                  <a:pt x="456564" y="0"/>
                </a:lnTo>
                <a:lnTo>
                  <a:pt x="433822" y="570"/>
                </a:lnTo>
                <a:lnTo>
                  <a:pt x="390099" y="4963"/>
                </a:lnTo>
                <a:lnTo>
                  <a:pt x="348720" y="13304"/>
                </a:lnTo>
                <a:lnTo>
                  <a:pt x="309678" y="25132"/>
                </a:lnTo>
                <a:lnTo>
                  <a:pt x="272966" y="39983"/>
                </a:lnTo>
                <a:lnTo>
                  <a:pt x="238577" y="57396"/>
                </a:lnTo>
                <a:lnTo>
                  <a:pt x="191325" y="87309"/>
                </a:lnTo>
                <a:lnTo>
                  <a:pt x="149268" y="120376"/>
                </a:lnTo>
                <a:lnTo>
                  <a:pt x="112366" y="155046"/>
                </a:lnTo>
                <a:lnTo>
                  <a:pt x="84346" y="185525"/>
                </a:lnTo>
                <a:lnTo>
                  <a:pt x="49892" y="228801"/>
                </a:lnTo>
                <a:lnTo>
                  <a:pt x="24478" y="265932"/>
                </a:lnTo>
                <a:lnTo>
                  <a:pt x="4552" y="299630"/>
                </a:lnTo>
                <a:lnTo>
                  <a:pt x="0" y="308356"/>
                </a:lnTo>
                <a:lnTo>
                  <a:pt x="5714" y="311137"/>
                </a:lnTo>
                <a:lnTo>
                  <a:pt x="12834" y="311137"/>
                </a:lnTo>
                <a:lnTo>
                  <a:pt x="14277" y="308356"/>
                </a:lnTo>
                <a:lnTo>
                  <a:pt x="15925" y="305244"/>
                </a:lnTo>
                <a:lnTo>
                  <a:pt x="41484" y="263063"/>
                </a:lnTo>
                <a:lnTo>
                  <a:pt x="67648" y="226263"/>
                </a:lnTo>
                <a:lnTo>
                  <a:pt x="92614" y="195388"/>
                </a:lnTo>
                <a:lnTo>
                  <a:pt x="122161" y="163195"/>
                </a:lnTo>
                <a:lnTo>
                  <a:pt x="158048" y="129513"/>
                </a:lnTo>
                <a:lnTo>
                  <a:pt x="198937" y="97403"/>
                </a:lnTo>
                <a:lnTo>
                  <a:pt x="244853" y="68374"/>
                </a:lnTo>
                <a:lnTo>
                  <a:pt x="295815" y="43937"/>
                </a:lnTo>
                <a:lnTo>
                  <a:pt x="332606" y="30941"/>
                </a:lnTo>
                <a:lnTo>
                  <a:pt x="371657" y="21105"/>
                </a:lnTo>
                <a:lnTo>
                  <a:pt x="412974" y="14876"/>
                </a:lnTo>
                <a:lnTo>
                  <a:pt x="456564" y="12700"/>
                </a:lnTo>
                <a:lnTo>
                  <a:pt x="3155302" y="12700"/>
                </a:lnTo>
                <a:lnTo>
                  <a:pt x="3155302" y="0"/>
                </a:lnTo>
                <a:close/>
              </a:path>
            </a:pathLst>
          </a:custGeom>
          <a:solidFill>
            <a:srgbClr val="9B9A9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75780" y="5090007"/>
            <a:ext cx="1943557" cy="176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6198917" y="303653"/>
            <a:ext cx="606448" cy="606491"/>
          </a:xfrm>
          <a:custGeom>
            <a:avLst/>
            <a:gdLst/>
            <a:ahLst/>
            <a:cxnLst/>
            <a:rect l="l" t="t" r="r" b="b"/>
            <a:pathLst>
              <a:path w="606448" h="606491">
                <a:moveTo>
                  <a:pt x="472531" y="282489"/>
                </a:moveTo>
                <a:lnTo>
                  <a:pt x="198186" y="282489"/>
                </a:lnTo>
                <a:lnTo>
                  <a:pt x="194413" y="292480"/>
                </a:lnTo>
                <a:lnTo>
                  <a:pt x="184734" y="300273"/>
                </a:lnTo>
                <a:lnTo>
                  <a:pt x="170358" y="305115"/>
                </a:lnTo>
                <a:lnTo>
                  <a:pt x="139080" y="306238"/>
                </a:lnTo>
                <a:lnTo>
                  <a:pt x="124060" y="310534"/>
                </a:lnTo>
                <a:lnTo>
                  <a:pt x="117272" y="321214"/>
                </a:lnTo>
                <a:lnTo>
                  <a:pt x="120343" y="334981"/>
                </a:lnTo>
                <a:lnTo>
                  <a:pt x="128906" y="343557"/>
                </a:lnTo>
                <a:lnTo>
                  <a:pt x="142387" y="351057"/>
                </a:lnTo>
                <a:lnTo>
                  <a:pt x="155776" y="357874"/>
                </a:lnTo>
                <a:lnTo>
                  <a:pt x="168575" y="364472"/>
                </a:lnTo>
                <a:lnTo>
                  <a:pt x="203883" y="397917"/>
                </a:lnTo>
                <a:lnTo>
                  <a:pt x="206243" y="410355"/>
                </a:lnTo>
                <a:lnTo>
                  <a:pt x="204766" y="425173"/>
                </a:lnTo>
                <a:lnTo>
                  <a:pt x="170809" y="457292"/>
                </a:lnTo>
                <a:lnTo>
                  <a:pt x="130787" y="460022"/>
                </a:lnTo>
                <a:lnTo>
                  <a:pt x="258841" y="588114"/>
                </a:lnTo>
                <a:lnTo>
                  <a:pt x="268716" y="596170"/>
                </a:lnTo>
                <a:lnTo>
                  <a:pt x="279663" y="601917"/>
                </a:lnTo>
                <a:lnTo>
                  <a:pt x="291322" y="605358"/>
                </a:lnTo>
                <a:lnTo>
                  <a:pt x="303336" y="606491"/>
                </a:lnTo>
                <a:lnTo>
                  <a:pt x="315346" y="605317"/>
                </a:lnTo>
                <a:lnTo>
                  <a:pt x="326992" y="601837"/>
                </a:lnTo>
                <a:lnTo>
                  <a:pt x="337915" y="596051"/>
                </a:lnTo>
                <a:lnTo>
                  <a:pt x="474881" y="460022"/>
                </a:lnTo>
                <a:lnTo>
                  <a:pt x="366334" y="460022"/>
                </a:lnTo>
                <a:lnTo>
                  <a:pt x="366334" y="459387"/>
                </a:lnTo>
                <a:lnTo>
                  <a:pt x="229949" y="459387"/>
                </a:lnTo>
                <a:lnTo>
                  <a:pt x="229985" y="346041"/>
                </a:lnTo>
                <a:lnTo>
                  <a:pt x="244147" y="299345"/>
                </a:lnTo>
                <a:lnTo>
                  <a:pt x="270067" y="282786"/>
                </a:lnTo>
                <a:lnTo>
                  <a:pt x="452215" y="282786"/>
                </a:lnTo>
                <a:lnTo>
                  <a:pt x="472531" y="282489"/>
                </a:lnTo>
                <a:close/>
              </a:path>
              <a:path w="606448" h="606491">
                <a:moveTo>
                  <a:pt x="602684" y="282489"/>
                </a:moveTo>
                <a:lnTo>
                  <a:pt x="472531" y="282489"/>
                </a:lnTo>
                <a:lnTo>
                  <a:pt x="468762" y="292480"/>
                </a:lnTo>
                <a:lnTo>
                  <a:pt x="459094" y="300273"/>
                </a:lnTo>
                <a:lnTo>
                  <a:pt x="444689" y="305121"/>
                </a:lnTo>
                <a:lnTo>
                  <a:pt x="413464" y="306238"/>
                </a:lnTo>
                <a:lnTo>
                  <a:pt x="398433" y="310534"/>
                </a:lnTo>
                <a:lnTo>
                  <a:pt x="391647" y="321214"/>
                </a:lnTo>
                <a:lnTo>
                  <a:pt x="394731" y="334981"/>
                </a:lnTo>
                <a:lnTo>
                  <a:pt x="403307" y="343557"/>
                </a:lnTo>
                <a:lnTo>
                  <a:pt x="416781" y="351057"/>
                </a:lnTo>
                <a:lnTo>
                  <a:pt x="430167" y="357874"/>
                </a:lnTo>
                <a:lnTo>
                  <a:pt x="442968" y="364472"/>
                </a:lnTo>
                <a:lnTo>
                  <a:pt x="478298" y="397917"/>
                </a:lnTo>
                <a:lnTo>
                  <a:pt x="480660" y="410355"/>
                </a:lnTo>
                <a:lnTo>
                  <a:pt x="479178" y="425173"/>
                </a:lnTo>
                <a:lnTo>
                  <a:pt x="443967" y="457695"/>
                </a:lnTo>
                <a:lnTo>
                  <a:pt x="366334" y="460022"/>
                </a:lnTo>
                <a:lnTo>
                  <a:pt x="474881" y="460022"/>
                </a:lnTo>
                <a:lnTo>
                  <a:pt x="588076" y="347602"/>
                </a:lnTo>
                <a:lnTo>
                  <a:pt x="606448" y="303106"/>
                </a:lnTo>
                <a:lnTo>
                  <a:pt x="605269" y="291114"/>
                </a:lnTo>
                <a:lnTo>
                  <a:pt x="602684" y="282489"/>
                </a:lnTo>
                <a:close/>
              </a:path>
              <a:path w="606448" h="606491">
                <a:moveTo>
                  <a:pt x="293748" y="303106"/>
                </a:moveTo>
                <a:lnTo>
                  <a:pt x="257562" y="320326"/>
                </a:lnTo>
                <a:lnTo>
                  <a:pt x="252885" y="459387"/>
                </a:lnTo>
                <a:lnTo>
                  <a:pt x="321198" y="459387"/>
                </a:lnTo>
                <a:lnTo>
                  <a:pt x="321198" y="420436"/>
                </a:lnTo>
                <a:lnTo>
                  <a:pt x="320672" y="408312"/>
                </a:lnTo>
                <a:lnTo>
                  <a:pt x="287419" y="381746"/>
                </a:lnTo>
                <a:lnTo>
                  <a:pt x="261737" y="380876"/>
                </a:lnTo>
                <a:lnTo>
                  <a:pt x="260419" y="379594"/>
                </a:lnTo>
                <a:lnTo>
                  <a:pt x="292001" y="361279"/>
                </a:lnTo>
                <a:lnTo>
                  <a:pt x="305758" y="356446"/>
                </a:lnTo>
                <a:lnTo>
                  <a:pt x="314605" y="346041"/>
                </a:lnTo>
                <a:lnTo>
                  <a:pt x="318046" y="333109"/>
                </a:lnTo>
                <a:lnTo>
                  <a:pt x="315028" y="319114"/>
                </a:lnTo>
                <a:lnTo>
                  <a:pt x="306593" y="308733"/>
                </a:lnTo>
                <a:lnTo>
                  <a:pt x="293748" y="303106"/>
                </a:lnTo>
                <a:close/>
              </a:path>
              <a:path w="606448" h="606491">
                <a:moveTo>
                  <a:pt x="452215" y="282786"/>
                </a:moveTo>
                <a:lnTo>
                  <a:pt x="270067" y="282786"/>
                </a:lnTo>
                <a:lnTo>
                  <a:pt x="290508" y="283548"/>
                </a:lnTo>
                <a:lnTo>
                  <a:pt x="307174" y="287186"/>
                </a:lnTo>
                <a:lnTo>
                  <a:pt x="320286" y="293198"/>
                </a:lnTo>
                <a:lnTo>
                  <a:pt x="330064" y="301080"/>
                </a:lnTo>
                <a:lnTo>
                  <a:pt x="336729" y="310332"/>
                </a:lnTo>
                <a:lnTo>
                  <a:pt x="340455" y="320326"/>
                </a:lnTo>
                <a:lnTo>
                  <a:pt x="340437" y="321214"/>
                </a:lnTo>
                <a:lnTo>
                  <a:pt x="338817" y="340441"/>
                </a:lnTo>
                <a:lnTo>
                  <a:pt x="333500" y="354153"/>
                </a:lnTo>
                <a:lnTo>
                  <a:pt x="326495" y="362863"/>
                </a:lnTo>
                <a:lnTo>
                  <a:pt x="319747" y="367849"/>
                </a:lnTo>
                <a:lnTo>
                  <a:pt x="326878" y="371312"/>
                </a:lnTo>
                <a:lnTo>
                  <a:pt x="334995" y="378255"/>
                </a:lnTo>
                <a:lnTo>
                  <a:pt x="341624" y="391340"/>
                </a:lnTo>
                <a:lnTo>
                  <a:pt x="344160" y="459387"/>
                </a:lnTo>
                <a:lnTo>
                  <a:pt x="366334" y="459387"/>
                </a:lnTo>
                <a:lnTo>
                  <a:pt x="366334" y="436514"/>
                </a:lnTo>
                <a:lnTo>
                  <a:pt x="426710" y="436514"/>
                </a:lnTo>
                <a:lnTo>
                  <a:pt x="443555" y="433674"/>
                </a:lnTo>
                <a:lnTo>
                  <a:pt x="453328" y="425582"/>
                </a:lnTo>
                <a:lnTo>
                  <a:pt x="452316" y="412641"/>
                </a:lnTo>
                <a:lnTo>
                  <a:pt x="447451" y="402141"/>
                </a:lnTo>
                <a:lnTo>
                  <a:pt x="439528" y="393512"/>
                </a:lnTo>
                <a:lnTo>
                  <a:pt x="429345" y="386182"/>
                </a:lnTo>
                <a:lnTo>
                  <a:pt x="417599" y="379529"/>
                </a:lnTo>
                <a:lnTo>
                  <a:pt x="405377" y="373135"/>
                </a:lnTo>
                <a:lnTo>
                  <a:pt x="393188" y="366276"/>
                </a:lnTo>
                <a:lnTo>
                  <a:pt x="378758" y="354316"/>
                </a:lnTo>
                <a:lnTo>
                  <a:pt x="370842" y="342780"/>
                </a:lnTo>
                <a:lnTo>
                  <a:pt x="367583" y="332524"/>
                </a:lnTo>
                <a:lnTo>
                  <a:pt x="369289" y="316410"/>
                </a:lnTo>
                <a:lnTo>
                  <a:pt x="374662" y="303544"/>
                </a:lnTo>
                <a:lnTo>
                  <a:pt x="383257" y="293825"/>
                </a:lnTo>
                <a:lnTo>
                  <a:pt x="394538" y="287186"/>
                </a:lnTo>
                <a:lnTo>
                  <a:pt x="408243" y="283429"/>
                </a:lnTo>
                <a:lnTo>
                  <a:pt x="452215" y="282786"/>
                </a:lnTo>
                <a:close/>
              </a:path>
              <a:path w="606448" h="606491">
                <a:moveTo>
                  <a:pt x="303113" y="0"/>
                </a:moveTo>
                <a:lnTo>
                  <a:pt x="18367" y="258917"/>
                </a:lnTo>
                <a:lnTo>
                  <a:pt x="10" y="303106"/>
                </a:lnTo>
                <a:lnTo>
                  <a:pt x="0" y="303544"/>
                </a:lnTo>
                <a:lnTo>
                  <a:pt x="1163" y="315389"/>
                </a:lnTo>
                <a:lnTo>
                  <a:pt x="4653" y="327033"/>
                </a:lnTo>
                <a:lnTo>
                  <a:pt x="10452" y="337955"/>
                </a:lnTo>
                <a:lnTo>
                  <a:pt x="107254" y="436514"/>
                </a:lnTo>
                <a:lnTo>
                  <a:pt x="152314" y="436514"/>
                </a:lnTo>
                <a:lnTo>
                  <a:pt x="173056" y="402141"/>
                </a:lnTo>
                <a:lnTo>
                  <a:pt x="131003" y="373135"/>
                </a:lnTo>
                <a:lnTo>
                  <a:pt x="118826" y="366276"/>
                </a:lnTo>
                <a:lnTo>
                  <a:pt x="104406" y="354316"/>
                </a:lnTo>
                <a:lnTo>
                  <a:pt x="96483" y="342780"/>
                </a:lnTo>
                <a:lnTo>
                  <a:pt x="93220" y="332524"/>
                </a:lnTo>
                <a:lnTo>
                  <a:pt x="94919" y="316410"/>
                </a:lnTo>
                <a:lnTo>
                  <a:pt x="120211" y="287151"/>
                </a:lnTo>
                <a:lnTo>
                  <a:pt x="198186" y="282489"/>
                </a:lnTo>
                <a:lnTo>
                  <a:pt x="602684" y="282489"/>
                </a:lnTo>
                <a:lnTo>
                  <a:pt x="601780" y="279471"/>
                </a:lnTo>
                <a:lnTo>
                  <a:pt x="347576" y="18354"/>
                </a:lnTo>
                <a:lnTo>
                  <a:pt x="315131" y="1129"/>
                </a:lnTo>
                <a:lnTo>
                  <a:pt x="303113" y="0"/>
                </a:lnTo>
                <a:close/>
              </a:path>
              <a:path w="606448" h="606491">
                <a:moveTo>
                  <a:pt x="274707" y="380757"/>
                </a:moveTo>
                <a:lnTo>
                  <a:pt x="261737" y="380876"/>
                </a:lnTo>
                <a:lnTo>
                  <a:pt x="276236" y="380876"/>
                </a:lnTo>
                <a:lnTo>
                  <a:pt x="274707" y="380757"/>
                </a:lnTo>
                <a:close/>
              </a:path>
            </a:pathLst>
          </a:custGeom>
          <a:solidFill>
            <a:srgbClr val="00548B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6913321" y="313004"/>
            <a:ext cx="2029293" cy="683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6546253" y="477964"/>
            <a:ext cx="109575" cy="73291"/>
          </a:xfrm>
          <a:custGeom>
            <a:avLst/>
            <a:gdLst/>
            <a:ahLst/>
            <a:cxnLst/>
            <a:rect l="l" t="t" r="r" b="b"/>
            <a:pathLst>
              <a:path w="109575" h="73291">
                <a:moveTo>
                  <a:pt x="109575" y="0"/>
                </a:moveTo>
                <a:lnTo>
                  <a:pt x="0" y="0"/>
                </a:lnTo>
                <a:lnTo>
                  <a:pt x="0" y="73291"/>
                </a:lnTo>
                <a:lnTo>
                  <a:pt x="109575" y="0"/>
                </a:lnTo>
                <a:close/>
              </a:path>
            </a:pathLst>
          </a:custGeom>
          <a:solidFill>
            <a:srgbClr val="76777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" name="bk object 23"/>
          <p:cNvSpPr/>
          <p:nvPr/>
        </p:nvSpPr>
        <p:spPr>
          <a:xfrm>
            <a:off x="6427990" y="477964"/>
            <a:ext cx="109550" cy="73291"/>
          </a:xfrm>
          <a:custGeom>
            <a:avLst/>
            <a:gdLst/>
            <a:ahLst/>
            <a:cxnLst/>
            <a:rect l="l" t="t" r="r" b="b"/>
            <a:pathLst>
              <a:path w="109550" h="73291">
                <a:moveTo>
                  <a:pt x="109550" y="0"/>
                </a:moveTo>
                <a:lnTo>
                  <a:pt x="0" y="0"/>
                </a:lnTo>
                <a:lnTo>
                  <a:pt x="0" y="73291"/>
                </a:lnTo>
                <a:lnTo>
                  <a:pt x="109550" y="0"/>
                </a:lnTo>
                <a:close/>
              </a:path>
            </a:pathLst>
          </a:custGeom>
          <a:solidFill>
            <a:srgbClr val="76777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" name="bk object 24"/>
          <p:cNvSpPr/>
          <p:nvPr/>
        </p:nvSpPr>
        <p:spPr>
          <a:xfrm>
            <a:off x="7416101" y="6128816"/>
            <a:ext cx="1423352" cy="53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ww</a:t>
            </a:r>
            <a:r>
              <a:rPr sz="1100" spc="45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.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t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a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n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orld.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c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o/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30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ww</a:t>
            </a:r>
            <a:r>
              <a:rPr sz="1100" spc="45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.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t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a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n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orld.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c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o/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30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488952" cy="921053"/>
          </a:xfrm>
          <a:custGeom>
            <a:avLst/>
            <a:gdLst/>
            <a:ahLst/>
            <a:cxnLst/>
            <a:rect l="l" t="t" r="r" b="b"/>
            <a:pathLst>
              <a:path w="5488952" h="921053">
                <a:moveTo>
                  <a:pt x="5488952" y="0"/>
                </a:moveTo>
                <a:lnTo>
                  <a:pt x="0" y="0"/>
                </a:lnTo>
                <a:lnTo>
                  <a:pt x="0" y="916939"/>
                </a:lnTo>
                <a:lnTo>
                  <a:pt x="4544072" y="916939"/>
                </a:lnTo>
                <a:lnTo>
                  <a:pt x="4784588" y="921053"/>
                </a:lnTo>
                <a:lnTo>
                  <a:pt x="4886653" y="920971"/>
                </a:lnTo>
                <a:lnTo>
                  <a:pt x="4977534" y="918547"/>
                </a:lnTo>
                <a:lnTo>
                  <a:pt x="5057941" y="913092"/>
                </a:lnTo>
                <a:lnTo>
                  <a:pt x="5128582" y="903920"/>
                </a:lnTo>
                <a:lnTo>
                  <a:pt x="5190165" y="890341"/>
                </a:lnTo>
                <a:lnTo>
                  <a:pt x="5243399" y="871670"/>
                </a:lnTo>
                <a:lnTo>
                  <a:pt x="5288993" y="847217"/>
                </a:lnTo>
                <a:lnTo>
                  <a:pt x="5327656" y="816295"/>
                </a:lnTo>
                <a:lnTo>
                  <a:pt x="5360096" y="778217"/>
                </a:lnTo>
                <a:lnTo>
                  <a:pt x="5387021" y="732295"/>
                </a:lnTo>
                <a:lnTo>
                  <a:pt x="5409141" y="677840"/>
                </a:lnTo>
                <a:lnTo>
                  <a:pt x="5427164" y="614167"/>
                </a:lnTo>
                <a:lnTo>
                  <a:pt x="5441799" y="540585"/>
                </a:lnTo>
                <a:lnTo>
                  <a:pt x="5453754" y="456409"/>
                </a:lnTo>
                <a:lnTo>
                  <a:pt x="5463738" y="360950"/>
                </a:lnTo>
                <a:lnTo>
                  <a:pt x="5472460" y="253521"/>
                </a:lnTo>
                <a:lnTo>
                  <a:pt x="5480629" y="133433"/>
                </a:lnTo>
                <a:lnTo>
                  <a:pt x="5488952" y="0"/>
                </a:lnTo>
                <a:close/>
              </a:path>
            </a:pathLst>
          </a:custGeom>
          <a:solidFill>
            <a:srgbClr val="02538B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157315" cy="726008"/>
          </a:xfrm>
          <a:custGeom>
            <a:avLst/>
            <a:gdLst/>
            <a:ahLst/>
            <a:cxnLst/>
            <a:rect l="l" t="t" r="r" b="b"/>
            <a:pathLst>
              <a:path w="6157315" h="726008">
                <a:moveTo>
                  <a:pt x="5283007" y="714286"/>
                </a:moveTo>
                <a:lnTo>
                  <a:pt x="0" y="714286"/>
                </a:lnTo>
                <a:lnTo>
                  <a:pt x="0" y="726986"/>
                </a:lnTo>
                <a:lnTo>
                  <a:pt x="5283555" y="726973"/>
                </a:lnTo>
                <a:lnTo>
                  <a:pt x="5339775" y="722617"/>
                </a:lnTo>
                <a:lnTo>
                  <a:pt x="5355842" y="720636"/>
                </a:lnTo>
                <a:lnTo>
                  <a:pt x="5283200" y="720636"/>
                </a:lnTo>
                <a:lnTo>
                  <a:pt x="5282844" y="714298"/>
                </a:lnTo>
                <a:lnTo>
                  <a:pt x="5283007" y="714286"/>
                </a:lnTo>
              </a:path>
              <a:path w="6157315" h="726008">
                <a:moveTo>
                  <a:pt x="6144609" y="977"/>
                </a:moveTo>
                <a:lnTo>
                  <a:pt x="6135802" y="41027"/>
                </a:lnTo>
                <a:lnTo>
                  <a:pt x="6121416" y="90816"/>
                </a:lnTo>
                <a:lnTo>
                  <a:pt x="6105780" y="135498"/>
                </a:lnTo>
                <a:lnTo>
                  <a:pt x="6087897" y="179444"/>
                </a:lnTo>
                <a:lnTo>
                  <a:pt x="6071655" y="214750"/>
                </a:lnTo>
                <a:lnTo>
                  <a:pt x="6052798" y="251606"/>
                </a:lnTo>
                <a:lnTo>
                  <a:pt x="6031154" y="289597"/>
                </a:lnTo>
                <a:lnTo>
                  <a:pt x="6006551" y="328308"/>
                </a:lnTo>
                <a:lnTo>
                  <a:pt x="5978806" y="367322"/>
                </a:lnTo>
                <a:lnTo>
                  <a:pt x="5936658" y="419111"/>
                </a:lnTo>
                <a:lnTo>
                  <a:pt x="5888246" y="469745"/>
                </a:lnTo>
                <a:lnTo>
                  <a:pt x="5833149" y="518248"/>
                </a:lnTo>
                <a:lnTo>
                  <a:pt x="5770943" y="563647"/>
                </a:lnTo>
                <a:lnTo>
                  <a:pt x="5737042" y="584877"/>
                </a:lnTo>
                <a:lnTo>
                  <a:pt x="5701205" y="604966"/>
                </a:lnTo>
                <a:lnTo>
                  <a:pt x="5663380" y="623792"/>
                </a:lnTo>
                <a:lnTo>
                  <a:pt x="5623513" y="641233"/>
                </a:lnTo>
                <a:lnTo>
                  <a:pt x="5581552" y="657166"/>
                </a:lnTo>
                <a:lnTo>
                  <a:pt x="5537443" y="671471"/>
                </a:lnTo>
                <a:lnTo>
                  <a:pt x="5491135" y="684025"/>
                </a:lnTo>
                <a:lnTo>
                  <a:pt x="5442574" y="694707"/>
                </a:lnTo>
                <a:lnTo>
                  <a:pt x="5391707" y="703394"/>
                </a:lnTo>
                <a:lnTo>
                  <a:pt x="5338481" y="709965"/>
                </a:lnTo>
                <a:lnTo>
                  <a:pt x="5283007" y="714286"/>
                </a:lnTo>
                <a:lnTo>
                  <a:pt x="5282938" y="715982"/>
                </a:lnTo>
                <a:lnTo>
                  <a:pt x="5283200" y="720636"/>
                </a:lnTo>
                <a:lnTo>
                  <a:pt x="5283200" y="714286"/>
                </a:lnTo>
                <a:lnTo>
                  <a:pt x="5403518" y="714286"/>
                </a:lnTo>
                <a:lnTo>
                  <a:pt x="5445044" y="707193"/>
                </a:lnTo>
                <a:lnTo>
                  <a:pt x="5494195" y="696373"/>
                </a:lnTo>
                <a:lnTo>
                  <a:pt x="5541090" y="683648"/>
                </a:lnTo>
                <a:lnTo>
                  <a:pt x="5585781" y="669142"/>
                </a:lnTo>
                <a:lnTo>
                  <a:pt x="5628316" y="652978"/>
                </a:lnTo>
                <a:lnTo>
                  <a:pt x="5668746" y="635281"/>
                </a:lnTo>
                <a:lnTo>
                  <a:pt x="5707123" y="616175"/>
                </a:lnTo>
                <a:lnTo>
                  <a:pt x="5743495" y="595785"/>
                </a:lnTo>
                <a:lnTo>
                  <a:pt x="5777914" y="574234"/>
                </a:lnTo>
                <a:lnTo>
                  <a:pt x="5810430" y="551648"/>
                </a:lnTo>
                <a:lnTo>
                  <a:pt x="5841092" y="528149"/>
                </a:lnTo>
                <a:lnTo>
                  <a:pt x="5897060" y="478913"/>
                </a:lnTo>
                <a:lnTo>
                  <a:pt x="5946221" y="427521"/>
                </a:lnTo>
                <a:lnTo>
                  <a:pt x="5988976" y="374966"/>
                </a:lnTo>
                <a:lnTo>
                  <a:pt x="6025748" y="322246"/>
                </a:lnTo>
                <a:lnTo>
                  <a:pt x="6056979" y="270360"/>
                </a:lnTo>
                <a:lnTo>
                  <a:pt x="6083077" y="220290"/>
                </a:lnTo>
                <a:lnTo>
                  <a:pt x="6104461" y="173020"/>
                </a:lnTo>
                <a:lnTo>
                  <a:pt x="6121546" y="129534"/>
                </a:lnTo>
                <a:lnTo>
                  <a:pt x="6134802" y="90645"/>
                </a:lnTo>
                <a:lnTo>
                  <a:pt x="6148190" y="43830"/>
                </a:lnTo>
                <a:lnTo>
                  <a:pt x="6157315" y="1955"/>
                </a:lnTo>
                <a:lnTo>
                  <a:pt x="6151041" y="977"/>
                </a:lnTo>
                <a:lnTo>
                  <a:pt x="6144609" y="977"/>
                </a:lnTo>
              </a:path>
              <a:path w="6157315" h="726008">
                <a:moveTo>
                  <a:pt x="5403518" y="714286"/>
                </a:moveTo>
                <a:lnTo>
                  <a:pt x="5283200" y="714286"/>
                </a:lnTo>
                <a:lnTo>
                  <a:pt x="5283200" y="720636"/>
                </a:lnTo>
                <a:lnTo>
                  <a:pt x="5355842" y="720636"/>
                </a:lnTo>
                <a:lnTo>
                  <a:pt x="5393588" y="715982"/>
                </a:lnTo>
                <a:lnTo>
                  <a:pt x="5403518" y="714286"/>
                </a:lnTo>
              </a:path>
            </a:pathLst>
          </a:custGeom>
          <a:solidFill>
            <a:srgbClr val="9B9A9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5988697" y="6546862"/>
            <a:ext cx="3155302" cy="311137"/>
          </a:xfrm>
          <a:custGeom>
            <a:avLst/>
            <a:gdLst/>
            <a:ahLst/>
            <a:cxnLst/>
            <a:rect l="l" t="t" r="r" b="b"/>
            <a:pathLst>
              <a:path w="3155302" h="311137">
                <a:moveTo>
                  <a:pt x="3155302" y="0"/>
                </a:moveTo>
                <a:lnTo>
                  <a:pt x="456564" y="0"/>
                </a:lnTo>
                <a:lnTo>
                  <a:pt x="433822" y="570"/>
                </a:lnTo>
                <a:lnTo>
                  <a:pt x="390099" y="4963"/>
                </a:lnTo>
                <a:lnTo>
                  <a:pt x="348720" y="13304"/>
                </a:lnTo>
                <a:lnTo>
                  <a:pt x="309678" y="25132"/>
                </a:lnTo>
                <a:lnTo>
                  <a:pt x="272966" y="39983"/>
                </a:lnTo>
                <a:lnTo>
                  <a:pt x="238577" y="57396"/>
                </a:lnTo>
                <a:lnTo>
                  <a:pt x="191325" y="87309"/>
                </a:lnTo>
                <a:lnTo>
                  <a:pt x="149268" y="120376"/>
                </a:lnTo>
                <a:lnTo>
                  <a:pt x="112366" y="155046"/>
                </a:lnTo>
                <a:lnTo>
                  <a:pt x="84346" y="185525"/>
                </a:lnTo>
                <a:lnTo>
                  <a:pt x="49892" y="228801"/>
                </a:lnTo>
                <a:lnTo>
                  <a:pt x="24478" y="265932"/>
                </a:lnTo>
                <a:lnTo>
                  <a:pt x="4552" y="299630"/>
                </a:lnTo>
                <a:lnTo>
                  <a:pt x="0" y="308356"/>
                </a:lnTo>
                <a:lnTo>
                  <a:pt x="5714" y="311137"/>
                </a:lnTo>
                <a:lnTo>
                  <a:pt x="12834" y="311137"/>
                </a:lnTo>
                <a:lnTo>
                  <a:pt x="14277" y="308356"/>
                </a:lnTo>
                <a:lnTo>
                  <a:pt x="15925" y="305244"/>
                </a:lnTo>
                <a:lnTo>
                  <a:pt x="41484" y="263063"/>
                </a:lnTo>
                <a:lnTo>
                  <a:pt x="67648" y="226263"/>
                </a:lnTo>
                <a:lnTo>
                  <a:pt x="92614" y="195388"/>
                </a:lnTo>
                <a:lnTo>
                  <a:pt x="122161" y="163195"/>
                </a:lnTo>
                <a:lnTo>
                  <a:pt x="158048" y="129513"/>
                </a:lnTo>
                <a:lnTo>
                  <a:pt x="198937" y="97403"/>
                </a:lnTo>
                <a:lnTo>
                  <a:pt x="244853" y="68374"/>
                </a:lnTo>
                <a:lnTo>
                  <a:pt x="295815" y="43937"/>
                </a:lnTo>
                <a:lnTo>
                  <a:pt x="332606" y="30941"/>
                </a:lnTo>
                <a:lnTo>
                  <a:pt x="371657" y="21105"/>
                </a:lnTo>
                <a:lnTo>
                  <a:pt x="412974" y="14876"/>
                </a:lnTo>
                <a:lnTo>
                  <a:pt x="456564" y="12700"/>
                </a:lnTo>
                <a:lnTo>
                  <a:pt x="3155302" y="12700"/>
                </a:lnTo>
                <a:lnTo>
                  <a:pt x="3155302" y="0"/>
                </a:lnTo>
                <a:close/>
              </a:path>
            </a:pathLst>
          </a:custGeom>
          <a:solidFill>
            <a:srgbClr val="9B9A9A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75780" y="5090007"/>
            <a:ext cx="1943557" cy="17679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6198918" y="303653"/>
            <a:ext cx="606447" cy="606491"/>
          </a:xfrm>
          <a:custGeom>
            <a:avLst/>
            <a:gdLst/>
            <a:ahLst/>
            <a:cxnLst/>
            <a:rect l="l" t="t" r="r" b="b"/>
            <a:pathLst>
              <a:path w="606447" h="606491">
                <a:moveTo>
                  <a:pt x="472531" y="282489"/>
                </a:moveTo>
                <a:lnTo>
                  <a:pt x="198186" y="282489"/>
                </a:lnTo>
                <a:lnTo>
                  <a:pt x="194413" y="292480"/>
                </a:lnTo>
                <a:lnTo>
                  <a:pt x="184733" y="300273"/>
                </a:lnTo>
                <a:lnTo>
                  <a:pt x="170358" y="305115"/>
                </a:lnTo>
                <a:lnTo>
                  <a:pt x="139080" y="306238"/>
                </a:lnTo>
                <a:lnTo>
                  <a:pt x="124060" y="310534"/>
                </a:lnTo>
                <a:lnTo>
                  <a:pt x="117272" y="321214"/>
                </a:lnTo>
                <a:lnTo>
                  <a:pt x="120344" y="334978"/>
                </a:lnTo>
                <a:lnTo>
                  <a:pt x="128912" y="343554"/>
                </a:lnTo>
                <a:lnTo>
                  <a:pt x="142391" y="351055"/>
                </a:lnTo>
                <a:lnTo>
                  <a:pt x="155779" y="357872"/>
                </a:lnTo>
                <a:lnTo>
                  <a:pt x="168577" y="364468"/>
                </a:lnTo>
                <a:lnTo>
                  <a:pt x="203883" y="397915"/>
                </a:lnTo>
                <a:lnTo>
                  <a:pt x="206243" y="410357"/>
                </a:lnTo>
                <a:lnTo>
                  <a:pt x="204766" y="425168"/>
                </a:lnTo>
                <a:lnTo>
                  <a:pt x="170808" y="457292"/>
                </a:lnTo>
                <a:lnTo>
                  <a:pt x="130787" y="460022"/>
                </a:lnTo>
                <a:lnTo>
                  <a:pt x="258841" y="588114"/>
                </a:lnTo>
                <a:lnTo>
                  <a:pt x="268716" y="596170"/>
                </a:lnTo>
                <a:lnTo>
                  <a:pt x="279662" y="601917"/>
                </a:lnTo>
                <a:lnTo>
                  <a:pt x="291322" y="605358"/>
                </a:lnTo>
                <a:lnTo>
                  <a:pt x="303336" y="606491"/>
                </a:lnTo>
                <a:lnTo>
                  <a:pt x="315346" y="605317"/>
                </a:lnTo>
                <a:lnTo>
                  <a:pt x="326991" y="601837"/>
                </a:lnTo>
                <a:lnTo>
                  <a:pt x="337914" y="596051"/>
                </a:lnTo>
                <a:lnTo>
                  <a:pt x="474881" y="460022"/>
                </a:lnTo>
                <a:lnTo>
                  <a:pt x="366334" y="460022"/>
                </a:lnTo>
                <a:lnTo>
                  <a:pt x="366334" y="459387"/>
                </a:lnTo>
                <a:lnTo>
                  <a:pt x="229949" y="459387"/>
                </a:lnTo>
                <a:lnTo>
                  <a:pt x="229985" y="346029"/>
                </a:lnTo>
                <a:lnTo>
                  <a:pt x="244147" y="299341"/>
                </a:lnTo>
                <a:lnTo>
                  <a:pt x="270067" y="282785"/>
                </a:lnTo>
                <a:lnTo>
                  <a:pt x="452238" y="282785"/>
                </a:lnTo>
                <a:lnTo>
                  <a:pt x="472531" y="282489"/>
                </a:lnTo>
                <a:close/>
              </a:path>
              <a:path w="606447" h="606491">
                <a:moveTo>
                  <a:pt x="602685" y="282489"/>
                </a:moveTo>
                <a:lnTo>
                  <a:pt x="472531" y="282489"/>
                </a:lnTo>
                <a:lnTo>
                  <a:pt x="468762" y="292480"/>
                </a:lnTo>
                <a:lnTo>
                  <a:pt x="459094" y="300273"/>
                </a:lnTo>
                <a:lnTo>
                  <a:pt x="444688" y="305121"/>
                </a:lnTo>
                <a:lnTo>
                  <a:pt x="413464" y="306238"/>
                </a:lnTo>
                <a:lnTo>
                  <a:pt x="398433" y="310534"/>
                </a:lnTo>
                <a:lnTo>
                  <a:pt x="391647" y="321214"/>
                </a:lnTo>
                <a:lnTo>
                  <a:pt x="394732" y="334978"/>
                </a:lnTo>
                <a:lnTo>
                  <a:pt x="403312" y="343554"/>
                </a:lnTo>
                <a:lnTo>
                  <a:pt x="416785" y="351055"/>
                </a:lnTo>
                <a:lnTo>
                  <a:pt x="430170" y="357872"/>
                </a:lnTo>
                <a:lnTo>
                  <a:pt x="442970" y="364468"/>
                </a:lnTo>
                <a:lnTo>
                  <a:pt x="478298" y="397915"/>
                </a:lnTo>
                <a:lnTo>
                  <a:pt x="480660" y="410357"/>
                </a:lnTo>
                <a:lnTo>
                  <a:pt x="479178" y="425168"/>
                </a:lnTo>
                <a:lnTo>
                  <a:pt x="443966" y="457695"/>
                </a:lnTo>
                <a:lnTo>
                  <a:pt x="366334" y="460022"/>
                </a:lnTo>
                <a:lnTo>
                  <a:pt x="474881" y="460022"/>
                </a:lnTo>
                <a:lnTo>
                  <a:pt x="588076" y="347602"/>
                </a:lnTo>
                <a:lnTo>
                  <a:pt x="606447" y="303094"/>
                </a:lnTo>
                <a:lnTo>
                  <a:pt x="605269" y="291108"/>
                </a:lnTo>
                <a:lnTo>
                  <a:pt x="602685" y="282489"/>
                </a:lnTo>
                <a:close/>
              </a:path>
              <a:path w="606447" h="606491">
                <a:moveTo>
                  <a:pt x="293749" y="303094"/>
                </a:moveTo>
                <a:lnTo>
                  <a:pt x="257565" y="320311"/>
                </a:lnTo>
                <a:lnTo>
                  <a:pt x="252885" y="459387"/>
                </a:lnTo>
                <a:lnTo>
                  <a:pt x="321198" y="459387"/>
                </a:lnTo>
                <a:lnTo>
                  <a:pt x="321198" y="420436"/>
                </a:lnTo>
                <a:lnTo>
                  <a:pt x="320671" y="408308"/>
                </a:lnTo>
                <a:lnTo>
                  <a:pt x="287417" y="381745"/>
                </a:lnTo>
                <a:lnTo>
                  <a:pt x="261737" y="380876"/>
                </a:lnTo>
                <a:lnTo>
                  <a:pt x="260411" y="379586"/>
                </a:lnTo>
                <a:lnTo>
                  <a:pt x="292001" y="361267"/>
                </a:lnTo>
                <a:lnTo>
                  <a:pt x="305760" y="356437"/>
                </a:lnTo>
                <a:lnTo>
                  <a:pt x="314608" y="346029"/>
                </a:lnTo>
                <a:lnTo>
                  <a:pt x="318047" y="333098"/>
                </a:lnTo>
                <a:lnTo>
                  <a:pt x="315028" y="319108"/>
                </a:lnTo>
                <a:lnTo>
                  <a:pt x="306593" y="308725"/>
                </a:lnTo>
                <a:lnTo>
                  <a:pt x="293749" y="303094"/>
                </a:lnTo>
                <a:close/>
              </a:path>
              <a:path w="606447" h="606491">
                <a:moveTo>
                  <a:pt x="452238" y="282785"/>
                </a:moveTo>
                <a:lnTo>
                  <a:pt x="270067" y="282785"/>
                </a:lnTo>
                <a:lnTo>
                  <a:pt x="290508" y="283548"/>
                </a:lnTo>
                <a:lnTo>
                  <a:pt x="307174" y="287186"/>
                </a:lnTo>
                <a:lnTo>
                  <a:pt x="320286" y="293198"/>
                </a:lnTo>
                <a:lnTo>
                  <a:pt x="330064" y="301081"/>
                </a:lnTo>
                <a:lnTo>
                  <a:pt x="336729" y="310332"/>
                </a:lnTo>
                <a:lnTo>
                  <a:pt x="340449" y="320311"/>
                </a:lnTo>
                <a:lnTo>
                  <a:pt x="340437" y="321214"/>
                </a:lnTo>
                <a:lnTo>
                  <a:pt x="338817" y="340434"/>
                </a:lnTo>
                <a:lnTo>
                  <a:pt x="333500" y="354143"/>
                </a:lnTo>
                <a:lnTo>
                  <a:pt x="326495" y="362855"/>
                </a:lnTo>
                <a:lnTo>
                  <a:pt x="319746" y="367847"/>
                </a:lnTo>
                <a:lnTo>
                  <a:pt x="326874" y="371308"/>
                </a:lnTo>
                <a:lnTo>
                  <a:pt x="334997" y="378256"/>
                </a:lnTo>
                <a:lnTo>
                  <a:pt x="341626" y="391344"/>
                </a:lnTo>
                <a:lnTo>
                  <a:pt x="344160" y="459387"/>
                </a:lnTo>
                <a:lnTo>
                  <a:pt x="366334" y="459387"/>
                </a:lnTo>
                <a:lnTo>
                  <a:pt x="366334" y="436502"/>
                </a:lnTo>
                <a:lnTo>
                  <a:pt x="426710" y="436502"/>
                </a:lnTo>
                <a:lnTo>
                  <a:pt x="443555" y="433664"/>
                </a:lnTo>
                <a:lnTo>
                  <a:pt x="453328" y="425575"/>
                </a:lnTo>
                <a:lnTo>
                  <a:pt x="452315" y="412635"/>
                </a:lnTo>
                <a:lnTo>
                  <a:pt x="447450" y="402136"/>
                </a:lnTo>
                <a:lnTo>
                  <a:pt x="439527" y="393506"/>
                </a:lnTo>
                <a:lnTo>
                  <a:pt x="429343" y="386175"/>
                </a:lnTo>
                <a:lnTo>
                  <a:pt x="417610" y="379529"/>
                </a:lnTo>
                <a:lnTo>
                  <a:pt x="405373" y="373128"/>
                </a:lnTo>
                <a:lnTo>
                  <a:pt x="393184" y="366272"/>
                </a:lnTo>
                <a:lnTo>
                  <a:pt x="378755" y="354308"/>
                </a:lnTo>
                <a:lnTo>
                  <a:pt x="370840" y="342773"/>
                </a:lnTo>
                <a:lnTo>
                  <a:pt x="367582" y="332519"/>
                </a:lnTo>
                <a:lnTo>
                  <a:pt x="369289" y="316407"/>
                </a:lnTo>
                <a:lnTo>
                  <a:pt x="374663" y="303542"/>
                </a:lnTo>
                <a:lnTo>
                  <a:pt x="383258" y="293823"/>
                </a:lnTo>
                <a:lnTo>
                  <a:pt x="394539" y="287186"/>
                </a:lnTo>
                <a:lnTo>
                  <a:pt x="408246" y="283429"/>
                </a:lnTo>
                <a:lnTo>
                  <a:pt x="452238" y="282785"/>
                </a:lnTo>
                <a:close/>
              </a:path>
              <a:path w="606447" h="606491">
                <a:moveTo>
                  <a:pt x="303113" y="0"/>
                </a:moveTo>
                <a:lnTo>
                  <a:pt x="18367" y="258917"/>
                </a:lnTo>
                <a:lnTo>
                  <a:pt x="10" y="303094"/>
                </a:lnTo>
                <a:lnTo>
                  <a:pt x="0" y="303542"/>
                </a:lnTo>
                <a:lnTo>
                  <a:pt x="1163" y="315386"/>
                </a:lnTo>
                <a:lnTo>
                  <a:pt x="4652" y="327031"/>
                </a:lnTo>
                <a:lnTo>
                  <a:pt x="10452" y="337955"/>
                </a:lnTo>
                <a:lnTo>
                  <a:pt x="107254" y="436502"/>
                </a:lnTo>
                <a:lnTo>
                  <a:pt x="152313" y="436502"/>
                </a:lnTo>
                <a:lnTo>
                  <a:pt x="173055" y="402136"/>
                </a:lnTo>
                <a:lnTo>
                  <a:pt x="130999" y="373128"/>
                </a:lnTo>
                <a:lnTo>
                  <a:pt x="118822" y="366272"/>
                </a:lnTo>
                <a:lnTo>
                  <a:pt x="104403" y="354308"/>
                </a:lnTo>
                <a:lnTo>
                  <a:pt x="96481" y="342773"/>
                </a:lnTo>
                <a:lnTo>
                  <a:pt x="93220" y="332519"/>
                </a:lnTo>
                <a:lnTo>
                  <a:pt x="94918" y="316407"/>
                </a:lnTo>
                <a:lnTo>
                  <a:pt x="120213" y="287150"/>
                </a:lnTo>
                <a:lnTo>
                  <a:pt x="198186" y="282489"/>
                </a:lnTo>
                <a:lnTo>
                  <a:pt x="602685" y="282489"/>
                </a:lnTo>
                <a:lnTo>
                  <a:pt x="601779" y="279465"/>
                </a:lnTo>
                <a:lnTo>
                  <a:pt x="347576" y="18354"/>
                </a:lnTo>
                <a:lnTo>
                  <a:pt x="315131" y="1129"/>
                </a:lnTo>
                <a:lnTo>
                  <a:pt x="303113" y="0"/>
                </a:lnTo>
                <a:close/>
              </a:path>
              <a:path w="606447" h="606491">
                <a:moveTo>
                  <a:pt x="274705" y="380756"/>
                </a:moveTo>
                <a:lnTo>
                  <a:pt x="261737" y="380876"/>
                </a:lnTo>
                <a:lnTo>
                  <a:pt x="276237" y="380876"/>
                </a:lnTo>
                <a:lnTo>
                  <a:pt x="274705" y="380756"/>
                </a:lnTo>
                <a:close/>
              </a:path>
            </a:pathLst>
          </a:custGeom>
          <a:solidFill>
            <a:srgbClr val="00548B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381" y="197258"/>
            <a:ext cx="8509236" cy="44300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9275" y="1322163"/>
            <a:ext cx="8045450" cy="37265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088" y="6385879"/>
            <a:ext cx="1531366" cy="18248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ww</a:t>
            </a:r>
            <a:r>
              <a:rPr sz="1100" spc="45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.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t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a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n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110" dirty="0">
                <a:solidFill>
                  <a:srgbClr val="00548B"/>
                </a:solidFill>
                <a:latin typeface="Arial"/>
                <a:cs typeface="Arial"/>
              </a:rPr>
              <a:t>w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orld.</a:t>
            </a:r>
            <a:r>
              <a:rPr sz="1100" spc="-15" dirty="0">
                <a:solidFill>
                  <a:srgbClr val="00548B"/>
                </a:solidFill>
                <a:latin typeface="Arial"/>
                <a:cs typeface="Arial"/>
              </a:rPr>
              <a:t>c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o/</a:t>
            </a:r>
            <a:r>
              <a:rPr sz="1100" spc="-75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r>
              <a:rPr sz="1100" spc="55" dirty="0">
                <a:solidFill>
                  <a:srgbClr val="00548B"/>
                </a:solidFill>
                <a:latin typeface="Arial"/>
                <a:cs typeface="Arial"/>
              </a:rPr>
              <a:t>r</a:t>
            </a:r>
            <a:r>
              <a:rPr sz="1100" spc="-130" dirty="0">
                <a:solidFill>
                  <a:srgbClr val="00548B"/>
                </a:solidFill>
                <a:latin typeface="Arial"/>
                <a:cs typeface="Arial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answorld.co/srs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transworld.co/sr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transworld.co/srs" TargetMode="Externa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www.transworld.co/srs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://www.transworld.co/srs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://www.transworld.co/sr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transworld.co/sr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://www.transworld.co/sr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hyperlink" Target="http://www.transworld.co/sr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transworld.co/sr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hyperlink" Target="http://www.transworld.co/srs" TargetMode="External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hyperlink" Target="http://www.transworld.co/sr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transworld.co/sr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http://www.transworld.co/s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ransworld.co/sr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world.co/sr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64049" y="1066800"/>
            <a:ext cx="781590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Container Infrastructure and Logistics in India 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049" y="2971800"/>
            <a:ext cx="7815902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"The Emerging Trend - </a:t>
            </a:r>
            <a:r>
              <a:rPr lang="en-US" sz="4000" b="1" i="1" u="sng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Economical</a:t>
            </a:r>
            <a:r>
              <a:rPr lang="en-US" sz="4000" b="1" i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Transportation of Goods in </a:t>
            </a:r>
            <a:r>
              <a:rPr lang="en-US" sz="4000" b="1" i="1" u="sng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Containers</a:t>
            </a:r>
            <a:r>
              <a:rPr lang="en-US" sz="4000" b="1" i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using </a:t>
            </a:r>
            <a:r>
              <a:rPr lang="en-US" sz="4000" b="1" i="1" u="sng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Coastal Shipping</a:t>
            </a:r>
            <a:r>
              <a:rPr lang="en-US" sz="4000" b="1" i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60101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COASTAL CONTAINER SERVICE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Commodities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81001"/>
            <a:ext cx="1960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om/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1"/>
            <a:ext cx="9144000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49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RICE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4" name="Picture 3" descr="Coastal - FCI 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1463722"/>
            <a:ext cx="6400800" cy="42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48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TILES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4" name="Picture 3" descr="Coastal - Tiles 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1704" y="1143000"/>
            <a:ext cx="306059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35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CAR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4" name="Picture 3" descr="Coastal - Car Rack 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1219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9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LIQUID CARGO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187"/>
            <a:ext cx="9144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40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CONTAINER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Standard Steel Container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686800" cy="266699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20” Standard Steel Container</a:t>
            </a: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40” Standard Steel Container</a:t>
            </a:r>
          </a:p>
          <a:p>
            <a:pPr lvl="0"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20d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1322291"/>
            <a:ext cx="3657600" cy="2487709"/>
          </a:xfrm>
          <a:prstGeom prst="rect">
            <a:avLst/>
          </a:prstGeom>
        </p:spPr>
      </p:pic>
      <p:pic>
        <p:nvPicPr>
          <p:cNvPr id="9" name="Picture 8" descr="40 d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1322291"/>
            <a:ext cx="3657600" cy="22508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3657600"/>
            <a:ext cx="8686800" cy="258532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20” High Cube Container</a:t>
            </a: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40” High Cube Container</a:t>
            </a:r>
          </a:p>
          <a:p>
            <a:pPr lvl="0"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20 h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3995677"/>
            <a:ext cx="3352800" cy="25146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386037"/>
            <a:ext cx="3657600" cy="173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197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CONTAINER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Open Top Container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14400"/>
            <a:ext cx="8686800" cy="258532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20” Open Top Container</a:t>
            </a: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40” Open Top Container</a:t>
            </a:r>
          </a:p>
          <a:p>
            <a:pPr lvl="0"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20o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280391"/>
            <a:ext cx="3352800" cy="2557000"/>
          </a:xfrm>
          <a:prstGeom prst="rect">
            <a:avLst/>
          </a:prstGeom>
        </p:spPr>
      </p:pic>
      <p:pic>
        <p:nvPicPr>
          <p:cNvPr id="9" name="Picture 8" descr="40o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1353957"/>
            <a:ext cx="3200400" cy="2312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3733800"/>
            <a:ext cx="8686800" cy="258532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40” High Cube Reefer Container</a:t>
            </a: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40” Flat Rack Container</a:t>
            </a:r>
          </a:p>
          <a:p>
            <a:pPr lvl="0"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reef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4078187"/>
            <a:ext cx="3657600" cy="2300540"/>
          </a:xfrm>
          <a:prstGeom prst="rect">
            <a:avLst/>
          </a:prstGeom>
        </p:spPr>
      </p:pic>
      <p:pic>
        <p:nvPicPr>
          <p:cNvPr id="11" name="Picture 10" descr="40 f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4002333"/>
            <a:ext cx="3657600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CONTAINER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Others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686800" cy="258532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20” Tank</a:t>
            </a: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40” Foldable Containers</a:t>
            </a: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tan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088" y="1538068"/>
            <a:ext cx="3657600" cy="2739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56" y="1333859"/>
            <a:ext cx="5142144" cy="29438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200" y="4044077"/>
            <a:ext cx="2590800" cy="258532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236538">
              <a:buBlip>
                <a:blip r:embed="rId4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20” &amp; 40” Flexi Bags</a:t>
            </a: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4"/>
              </a:buBlip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67" y="4428544"/>
            <a:ext cx="2838150" cy="24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89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KEY FOCUS AREAS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70960305"/>
              </p:ext>
            </p:extLst>
          </p:nvPr>
        </p:nvGraphicFramePr>
        <p:xfrm>
          <a:off x="-533400" y="1295400"/>
          <a:ext cx="6858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6553200" y="2781300"/>
            <a:ext cx="2057400" cy="198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Economy</a:t>
            </a:r>
          </a:p>
        </p:txBody>
      </p:sp>
      <p:cxnSp>
        <p:nvCxnSpPr>
          <p:cNvPr id="7" name="Straight Connector 6"/>
          <p:cNvCxnSpPr>
            <a:endCxn id="4" idx="0"/>
          </p:cNvCxnSpPr>
          <p:nvPr/>
        </p:nvCxnSpPr>
        <p:spPr>
          <a:xfrm>
            <a:off x="3733800" y="2057400"/>
            <a:ext cx="3848100" cy="7239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4" idx="4"/>
          </p:cNvCxnSpPr>
          <p:nvPr/>
        </p:nvCxnSpPr>
        <p:spPr>
          <a:xfrm flipV="1">
            <a:off x="3810000" y="4762500"/>
            <a:ext cx="3771900" cy="6477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 rot="581849">
            <a:off x="5467349" y="1905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9891937">
            <a:off x="5429250" y="5257799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3337971">
            <a:off x="883546" y="5257799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18379741">
            <a:off x="870103" y="211848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7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42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KEY FOCUS AREAS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14045855"/>
              </p:ext>
            </p:extLst>
          </p:nvPr>
        </p:nvGraphicFramePr>
        <p:xfrm>
          <a:off x="1143000" y="1295400"/>
          <a:ext cx="6858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3810000" y="1203960"/>
            <a:ext cx="1463040" cy="1463040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143000"/>
            <a:ext cx="23812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997167"/>
              </p:ext>
            </p:extLst>
          </p:nvPr>
        </p:nvGraphicFramePr>
        <p:xfrm>
          <a:off x="228600" y="1066800"/>
          <a:ext cx="8686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 rot="2259373">
            <a:off x="7311111" y="2165941"/>
            <a:ext cx="822960" cy="283464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518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ECONOMIC OUTLOOK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155" y="5312968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India has emerged as the fastest growing major economy in the world as per the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Central Statistics Organization (CSO) and International Monetary Fund (IMF).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002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562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2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NETWORK OPTIMIZATION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2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Present State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686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6538">
              <a:buBlip>
                <a:blip r:embed="rId3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Unfavorable Model Mix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which is skewed towards road – as a major mode of transport </a:t>
            </a:r>
          </a:p>
          <a:p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followed by rail and under utilization of modes such as Coastal shipping and Inland </a:t>
            </a:r>
          </a:p>
          <a:p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Waterways.</a:t>
            </a:r>
          </a:p>
          <a:p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Developing countries are able to reduce unit cost of production by as much as 20% by </a:t>
            </a:r>
          </a:p>
          <a:p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optimizing their networks – “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Just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indent="236538">
              <a:buBlip>
                <a:blip r:embed="rId3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Previous research suggests “optimizing Indian logistics network can give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11%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cost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benefit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159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KEY FOCUS AREAS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143000" y="1295400"/>
          <a:ext cx="6858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5715000" y="3048000"/>
            <a:ext cx="1463040" cy="1463040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" y="1369695"/>
            <a:ext cx="1924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05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JAPANESE SQUARE WATERMELON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078962"/>
            <a:ext cx="5107672" cy="47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2551837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Watermelons are big and round, waste lot of space. It wasn’t long before they invented the square watermelon – grew them in square box. It was much easier and cost effective to ship the watermelons.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14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IKEA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1720840"/>
            <a:ext cx="358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IKEA stores got massive product line (9,500) and involves with lot of transportation activities, therefore transportation costs form a large part of their total cost. To reduce cost and improve transportation efficiency, IKEA reengineered their products and optimized their package techniques. As a result, dramatic savings in costs, they have realized a savings of $200 to $300 and 15% more loading per container. 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227406"/>
            <a:ext cx="4770120" cy="44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0027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KEY FOCUS AREAS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143000" y="1295400"/>
          <a:ext cx="6858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3840480" y="4951661"/>
            <a:ext cx="1463040" cy="1463040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87" y="1066800"/>
            <a:ext cx="18002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5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ENVIRONMENT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transport sector plays a crucial role in world energy use and carbon emissions.</a:t>
            </a:r>
          </a:p>
          <a:p>
            <a:pPr indent="236538">
              <a:buBlip>
                <a:blip r:embed="rId3"/>
              </a:buBlip>
            </a:pPr>
            <a:endParaRPr lang="en-US" sz="7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Transport energy use amounted to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26%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of total world energy use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(EPA).</a:t>
            </a:r>
          </a:p>
          <a:p>
            <a:pPr indent="236538">
              <a:buBlip>
                <a:blip r:embed="rId3"/>
              </a:buBlip>
            </a:pPr>
            <a:endParaRPr lang="en-US" sz="7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Transport sector was responsible for about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23%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of world carbon emissions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(IPCC).</a:t>
            </a:r>
          </a:p>
          <a:p>
            <a:pPr indent="236538">
              <a:buBlip>
                <a:blip r:embed="rId3"/>
              </a:buBlip>
            </a:pPr>
            <a:endParaRPr lang="en-US" sz="7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Indian transport industry increased its carbon emission by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17%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over last 20 years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(ITF).</a:t>
            </a:r>
          </a:p>
          <a:p>
            <a:pPr indent="236538">
              <a:buBlip>
                <a:blip r:embed="rId3"/>
              </a:buBlip>
            </a:pPr>
            <a:endParaRPr lang="en-US" sz="7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Data suggests, today the “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Carbon Emission Norms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for shipping is almost five times </a:t>
            </a:r>
          </a:p>
          <a:p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less as compared to the highest emission by other modes.</a:t>
            </a:r>
          </a:p>
          <a:p>
            <a:pPr indent="236538">
              <a:buBlip>
                <a:blip r:embed="rId3"/>
              </a:buBlip>
            </a:pPr>
            <a:endParaRPr lang="en-US" sz="7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Previous research suggests “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Optimizing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our network can give 11% cost benefit and </a:t>
            </a:r>
          </a:p>
          <a:p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reduction of carbon emission by 10%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42900" y="3864290"/>
          <a:ext cx="8458200" cy="2194560"/>
        </p:xfrm>
        <a:graphic>
          <a:graphicData uri="http://schemas.openxmlformats.org/drawingml/2006/table">
            <a:tbl>
              <a:tblPr/>
              <a:tblGrid>
                <a:gridCol w="2162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Mode of Transport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Latest contribution composition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Carbon Emission**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(Grams of Carbon for 1 ton of cargo per KM)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Road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83%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Rail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5%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Air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9%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602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Sea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3%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45720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** Source: Guidelines for Measuring and Managing CO2 Emission from Freight Transport Operations.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45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ENVIRONMENT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5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2" name="Low 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99060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KEY FOCUS AREAS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143000" y="1295400"/>
          <a:ext cx="6858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1981200" y="3040380"/>
            <a:ext cx="1463040" cy="1463040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63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52" y="1066801"/>
            <a:ext cx="5870448" cy="541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2895600" y="2023646"/>
            <a:ext cx="14478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2265402"/>
            <a:ext cx="1447800" cy="5539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4648200"/>
            <a:ext cx="1447800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KOCHI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2514600"/>
            <a:ext cx="14478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5008602"/>
            <a:ext cx="1447800" cy="5539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TUTICORIN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2691" y="4038600"/>
            <a:ext cx="16002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124200"/>
            <a:ext cx="14478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●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2209800"/>
            <a:ext cx="14478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1808202"/>
            <a:ext cx="2286000" cy="5539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457200"/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3962400"/>
            <a:ext cx="1712119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1905000"/>
            <a:ext cx="2286000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KOLKATA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4000" y="4038600"/>
            <a:ext cx="1600200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CHENNAI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0" y="4614446"/>
            <a:ext cx="14478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7000" y="4038600"/>
            <a:ext cx="1712119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MANGALURU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7400" y="3200400"/>
            <a:ext cx="14478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VIZAG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1200" y="2057400"/>
            <a:ext cx="1447800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MUNDRA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2200" y="2587823"/>
            <a:ext cx="1447800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PIPAVAV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29400" y="2435423"/>
            <a:ext cx="1447800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HALDIA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33800" y="2514600"/>
            <a:ext cx="1447800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HAZIRA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4953000"/>
            <a:ext cx="14478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88324" y="2197290"/>
            <a:ext cx="3817276" cy="3590156"/>
          </a:xfrm>
          <a:custGeom>
            <a:avLst/>
            <a:gdLst>
              <a:gd name="connsiteX0" fmla="*/ 105084 w 3817276"/>
              <a:gd name="connsiteY0" fmla="*/ 0 h 3590156"/>
              <a:gd name="connsiteX1" fmla="*/ 9550 w 3817276"/>
              <a:gd name="connsiteY1" fmla="*/ 81886 h 3590156"/>
              <a:gd name="connsiteX2" fmla="*/ 9550 w 3817276"/>
              <a:gd name="connsiteY2" fmla="*/ 177420 h 3590156"/>
              <a:gd name="connsiteX3" fmla="*/ 64141 w 3817276"/>
              <a:gd name="connsiteY3" fmla="*/ 327546 h 3590156"/>
              <a:gd name="connsiteX4" fmla="*/ 200619 w 3817276"/>
              <a:gd name="connsiteY4" fmla="*/ 423080 h 3590156"/>
              <a:gd name="connsiteX5" fmla="*/ 432631 w 3817276"/>
              <a:gd name="connsiteY5" fmla="*/ 573206 h 3590156"/>
              <a:gd name="connsiteX6" fmla="*/ 500870 w 3817276"/>
              <a:gd name="connsiteY6" fmla="*/ 504967 h 3590156"/>
              <a:gd name="connsiteX7" fmla="*/ 664643 w 3817276"/>
              <a:gd name="connsiteY7" fmla="*/ 491319 h 3590156"/>
              <a:gd name="connsiteX8" fmla="*/ 787473 w 3817276"/>
              <a:gd name="connsiteY8" fmla="*/ 532262 h 3590156"/>
              <a:gd name="connsiteX9" fmla="*/ 760177 w 3817276"/>
              <a:gd name="connsiteY9" fmla="*/ 573206 h 3590156"/>
              <a:gd name="connsiteX10" fmla="*/ 732881 w 3817276"/>
              <a:gd name="connsiteY10" fmla="*/ 655092 h 3590156"/>
              <a:gd name="connsiteX11" fmla="*/ 814768 w 3817276"/>
              <a:gd name="connsiteY11" fmla="*/ 1310185 h 3590156"/>
              <a:gd name="connsiteX12" fmla="*/ 1196905 w 3817276"/>
              <a:gd name="connsiteY12" fmla="*/ 1965277 h 3590156"/>
              <a:gd name="connsiteX13" fmla="*/ 1210553 w 3817276"/>
              <a:gd name="connsiteY13" fmla="*/ 2169994 h 3590156"/>
              <a:gd name="connsiteX14" fmla="*/ 1456213 w 3817276"/>
              <a:gd name="connsiteY14" fmla="*/ 2593074 h 3590156"/>
              <a:gd name="connsiteX15" fmla="*/ 1456213 w 3817276"/>
              <a:gd name="connsiteY15" fmla="*/ 2593074 h 3590156"/>
              <a:gd name="connsiteX16" fmla="*/ 1483508 w 3817276"/>
              <a:gd name="connsiteY16" fmla="*/ 2811438 h 3590156"/>
              <a:gd name="connsiteX17" fmla="*/ 1606338 w 3817276"/>
              <a:gd name="connsiteY17" fmla="*/ 3043450 h 3590156"/>
              <a:gd name="connsiteX18" fmla="*/ 1838350 w 3817276"/>
              <a:gd name="connsiteY18" fmla="*/ 3084394 h 3590156"/>
              <a:gd name="connsiteX19" fmla="*/ 1920237 w 3817276"/>
              <a:gd name="connsiteY19" fmla="*/ 2961564 h 3590156"/>
              <a:gd name="connsiteX20" fmla="*/ 1920237 w 3817276"/>
              <a:gd name="connsiteY20" fmla="*/ 2961564 h 3590156"/>
              <a:gd name="connsiteX21" fmla="*/ 2043067 w 3817276"/>
              <a:gd name="connsiteY21" fmla="*/ 3043450 h 3590156"/>
              <a:gd name="connsiteX22" fmla="*/ 2124953 w 3817276"/>
              <a:gd name="connsiteY22" fmla="*/ 3152632 h 3590156"/>
              <a:gd name="connsiteX23" fmla="*/ 2220487 w 3817276"/>
              <a:gd name="connsiteY23" fmla="*/ 3452883 h 3590156"/>
              <a:gd name="connsiteX24" fmla="*/ 2302374 w 3817276"/>
              <a:gd name="connsiteY24" fmla="*/ 3534770 h 3590156"/>
              <a:gd name="connsiteX25" fmla="*/ 2616273 w 3817276"/>
              <a:gd name="connsiteY25" fmla="*/ 3589361 h 3590156"/>
              <a:gd name="connsiteX26" fmla="*/ 2780046 w 3817276"/>
              <a:gd name="connsiteY26" fmla="*/ 3493826 h 3590156"/>
              <a:gd name="connsiteX27" fmla="*/ 2889228 w 3817276"/>
              <a:gd name="connsiteY27" fmla="*/ 3248167 h 3590156"/>
              <a:gd name="connsiteX28" fmla="*/ 2875580 w 3817276"/>
              <a:gd name="connsiteY28" fmla="*/ 3016155 h 3590156"/>
              <a:gd name="connsiteX29" fmla="*/ 2384261 w 3817276"/>
              <a:gd name="connsiteY29" fmla="*/ 2033516 h 3590156"/>
              <a:gd name="connsiteX30" fmla="*/ 2438852 w 3817276"/>
              <a:gd name="connsiteY30" fmla="*/ 1801504 h 3590156"/>
              <a:gd name="connsiteX31" fmla="*/ 2588977 w 3817276"/>
              <a:gd name="connsiteY31" fmla="*/ 1610435 h 3590156"/>
              <a:gd name="connsiteX32" fmla="*/ 2820989 w 3817276"/>
              <a:gd name="connsiteY32" fmla="*/ 1392071 h 3590156"/>
              <a:gd name="connsiteX33" fmla="*/ 2875580 w 3817276"/>
              <a:gd name="connsiteY33" fmla="*/ 1187355 h 3590156"/>
              <a:gd name="connsiteX34" fmla="*/ 2875580 w 3817276"/>
              <a:gd name="connsiteY34" fmla="*/ 1132764 h 3590156"/>
              <a:gd name="connsiteX35" fmla="*/ 2889228 w 3817276"/>
              <a:gd name="connsiteY35" fmla="*/ 1105468 h 3590156"/>
              <a:gd name="connsiteX36" fmla="*/ 3107592 w 3817276"/>
              <a:gd name="connsiteY36" fmla="*/ 996286 h 3590156"/>
              <a:gd name="connsiteX37" fmla="*/ 3271365 w 3817276"/>
              <a:gd name="connsiteY37" fmla="*/ 914400 h 3590156"/>
              <a:gd name="connsiteX38" fmla="*/ 3407843 w 3817276"/>
              <a:gd name="connsiteY38" fmla="*/ 818865 h 3590156"/>
              <a:gd name="connsiteX39" fmla="*/ 3571616 w 3817276"/>
              <a:gd name="connsiteY39" fmla="*/ 655092 h 3590156"/>
              <a:gd name="connsiteX40" fmla="*/ 3735389 w 3817276"/>
              <a:gd name="connsiteY40" fmla="*/ 491319 h 3590156"/>
              <a:gd name="connsiteX41" fmla="*/ 3749037 w 3817276"/>
              <a:gd name="connsiteY41" fmla="*/ 395785 h 3590156"/>
              <a:gd name="connsiteX42" fmla="*/ 3803628 w 3817276"/>
              <a:gd name="connsiteY42" fmla="*/ 218364 h 3590156"/>
              <a:gd name="connsiteX43" fmla="*/ 3803628 w 3817276"/>
              <a:gd name="connsiteY43" fmla="*/ 95534 h 3590156"/>
              <a:gd name="connsiteX44" fmla="*/ 3817276 w 3817276"/>
              <a:gd name="connsiteY44" fmla="*/ 27295 h 3590156"/>
              <a:gd name="connsiteX45" fmla="*/ 3817276 w 3817276"/>
              <a:gd name="connsiteY45" fmla="*/ 27295 h 359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817276" h="3590156">
                <a:moveTo>
                  <a:pt x="105084" y="0"/>
                </a:moveTo>
                <a:cubicBezTo>
                  <a:pt x="65278" y="26158"/>
                  <a:pt x="25472" y="52316"/>
                  <a:pt x="9550" y="81886"/>
                </a:cubicBezTo>
                <a:cubicBezTo>
                  <a:pt x="-6372" y="111456"/>
                  <a:pt x="452" y="136477"/>
                  <a:pt x="9550" y="177420"/>
                </a:cubicBezTo>
                <a:cubicBezTo>
                  <a:pt x="18648" y="218363"/>
                  <a:pt x="32296" y="286603"/>
                  <a:pt x="64141" y="327546"/>
                </a:cubicBezTo>
                <a:cubicBezTo>
                  <a:pt x="95986" y="368489"/>
                  <a:pt x="139204" y="382137"/>
                  <a:pt x="200619" y="423080"/>
                </a:cubicBezTo>
                <a:cubicBezTo>
                  <a:pt x="262034" y="464023"/>
                  <a:pt x="382589" y="559558"/>
                  <a:pt x="432631" y="573206"/>
                </a:cubicBezTo>
                <a:cubicBezTo>
                  <a:pt x="482673" y="586854"/>
                  <a:pt x="462201" y="518615"/>
                  <a:pt x="500870" y="504967"/>
                </a:cubicBezTo>
                <a:cubicBezTo>
                  <a:pt x="539539" y="491319"/>
                  <a:pt x="616876" y="486770"/>
                  <a:pt x="664643" y="491319"/>
                </a:cubicBezTo>
                <a:cubicBezTo>
                  <a:pt x="712410" y="495868"/>
                  <a:pt x="771551" y="518614"/>
                  <a:pt x="787473" y="532262"/>
                </a:cubicBezTo>
                <a:cubicBezTo>
                  <a:pt x="803395" y="545910"/>
                  <a:pt x="769276" y="552734"/>
                  <a:pt x="760177" y="573206"/>
                </a:cubicBezTo>
                <a:cubicBezTo>
                  <a:pt x="751078" y="593678"/>
                  <a:pt x="723782" y="532262"/>
                  <a:pt x="732881" y="655092"/>
                </a:cubicBezTo>
                <a:cubicBezTo>
                  <a:pt x="741980" y="777922"/>
                  <a:pt x="737431" y="1091821"/>
                  <a:pt x="814768" y="1310185"/>
                </a:cubicBezTo>
                <a:cubicBezTo>
                  <a:pt x="892105" y="1528549"/>
                  <a:pt x="1130941" y="1821976"/>
                  <a:pt x="1196905" y="1965277"/>
                </a:cubicBezTo>
                <a:cubicBezTo>
                  <a:pt x="1262869" y="2108578"/>
                  <a:pt x="1167335" y="2065361"/>
                  <a:pt x="1210553" y="2169994"/>
                </a:cubicBezTo>
                <a:cubicBezTo>
                  <a:pt x="1253771" y="2274627"/>
                  <a:pt x="1456213" y="2593074"/>
                  <a:pt x="1456213" y="2593074"/>
                </a:cubicBezTo>
                <a:lnTo>
                  <a:pt x="1456213" y="2593074"/>
                </a:lnTo>
                <a:cubicBezTo>
                  <a:pt x="1460762" y="2629468"/>
                  <a:pt x="1458487" y="2736375"/>
                  <a:pt x="1483508" y="2811438"/>
                </a:cubicBezTo>
                <a:cubicBezTo>
                  <a:pt x="1508529" y="2886501"/>
                  <a:pt x="1547198" y="2997957"/>
                  <a:pt x="1606338" y="3043450"/>
                </a:cubicBezTo>
                <a:cubicBezTo>
                  <a:pt x="1665478" y="3088943"/>
                  <a:pt x="1786034" y="3098042"/>
                  <a:pt x="1838350" y="3084394"/>
                </a:cubicBezTo>
                <a:cubicBezTo>
                  <a:pt x="1890666" y="3070746"/>
                  <a:pt x="1920237" y="2961564"/>
                  <a:pt x="1920237" y="2961564"/>
                </a:cubicBezTo>
                <a:lnTo>
                  <a:pt x="1920237" y="2961564"/>
                </a:lnTo>
                <a:cubicBezTo>
                  <a:pt x="1940709" y="2975212"/>
                  <a:pt x="2008948" y="3011605"/>
                  <a:pt x="2043067" y="3043450"/>
                </a:cubicBezTo>
                <a:cubicBezTo>
                  <a:pt x="2077186" y="3075295"/>
                  <a:pt x="2095383" y="3084393"/>
                  <a:pt x="2124953" y="3152632"/>
                </a:cubicBezTo>
                <a:cubicBezTo>
                  <a:pt x="2154523" y="3220871"/>
                  <a:pt x="2190917" y="3389193"/>
                  <a:pt x="2220487" y="3452883"/>
                </a:cubicBezTo>
                <a:cubicBezTo>
                  <a:pt x="2250057" y="3516573"/>
                  <a:pt x="2236410" y="3512024"/>
                  <a:pt x="2302374" y="3534770"/>
                </a:cubicBezTo>
                <a:cubicBezTo>
                  <a:pt x="2368338" y="3557516"/>
                  <a:pt x="2536661" y="3596185"/>
                  <a:pt x="2616273" y="3589361"/>
                </a:cubicBezTo>
                <a:cubicBezTo>
                  <a:pt x="2695885" y="3582537"/>
                  <a:pt x="2734554" y="3550692"/>
                  <a:pt x="2780046" y="3493826"/>
                </a:cubicBezTo>
                <a:cubicBezTo>
                  <a:pt x="2825538" y="3436960"/>
                  <a:pt x="2873306" y="3327779"/>
                  <a:pt x="2889228" y="3248167"/>
                </a:cubicBezTo>
                <a:cubicBezTo>
                  <a:pt x="2905150" y="3168555"/>
                  <a:pt x="2959741" y="3218597"/>
                  <a:pt x="2875580" y="3016155"/>
                </a:cubicBezTo>
                <a:cubicBezTo>
                  <a:pt x="2791419" y="2813713"/>
                  <a:pt x="2457049" y="2235958"/>
                  <a:pt x="2384261" y="2033516"/>
                </a:cubicBezTo>
                <a:cubicBezTo>
                  <a:pt x="2311473" y="1831074"/>
                  <a:pt x="2404733" y="1872017"/>
                  <a:pt x="2438852" y="1801504"/>
                </a:cubicBezTo>
                <a:cubicBezTo>
                  <a:pt x="2472971" y="1730991"/>
                  <a:pt x="2525288" y="1678674"/>
                  <a:pt x="2588977" y="1610435"/>
                </a:cubicBezTo>
                <a:cubicBezTo>
                  <a:pt x="2652667" y="1542196"/>
                  <a:pt x="2773222" y="1462584"/>
                  <a:pt x="2820989" y="1392071"/>
                </a:cubicBezTo>
                <a:cubicBezTo>
                  <a:pt x="2868756" y="1321558"/>
                  <a:pt x="2866481" y="1230573"/>
                  <a:pt x="2875580" y="1187355"/>
                </a:cubicBezTo>
                <a:cubicBezTo>
                  <a:pt x="2884679" y="1144137"/>
                  <a:pt x="2873305" y="1146412"/>
                  <a:pt x="2875580" y="1132764"/>
                </a:cubicBezTo>
                <a:cubicBezTo>
                  <a:pt x="2877855" y="1119116"/>
                  <a:pt x="2850559" y="1128214"/>
                  <a:pt x="2889228" y="1105468"/>
                </a:cubicBezTo>
                <a:cubicBezTo>
                  <a:pt x="2927897" y="1082722"/>
                  <a:pt x="3107592" y="996286"/>
                  <a:pt x="3107592" y="996286"/>
                </a:cubicBezTo>
                <a:cubicBezTo>
                  <a:pt x="3171281" y="964441"/>
                  <a:pt x="3221323" y="943970"/>
                  <a:pt x="3271365" y="914400"/>
                </a:cubicBezTo>
                <a:cubicBezTo>
                  <a:pt x="3321407" y="884830"/>
                  <a:pt x="3357801" y="862083"/>
                  <a:pt x="3407843" y="818865"/>
                </a:cubicBezTo>
                <a:cubicBezTo>
                  <a:pt x="3457885" y="775647"/>
                  <a:pt x="3571616" y="655092"/>
                  <a:pt x="3571616" y="655092"/>
                </a:cubicBezTo>
                <a:cubicBezTo>
                  <a:pt x="3626207" y="600501"/>
                  <a:pt x="3705819" y="534537"/>
                  <a:pt x="3735389" y="491319"/>
                </a:cubicBezTo>
                <a:cubicBezTo>
                  <a:pt x="3764959" y="448101"/>
                  <a:pt x="3737664" y="441277"/>
                  <a:pt x="3749037" y="395785"/>
                </a:cubicBezTo>
                <a:cubicBezTo>
                  <a:pt x="3760410" y="350293"/>
                  <a:pt x="3794530" y="268406"/>
                  <a:pt x="3803628" y="218364"/>
                </a:cubicBezTo>
                <a:cubicBezTo>
                  <a:pt x="3812727" y="168322"/>
                  <a:pt x="3801353" y="127379"/>
                  <a:pt x="3803628" y="95534"/>
                </a:cubicBezTo>
                <a:cubicBezTo>
                  <a:pt x="3805903" y="63689"/>
                  <a:pt x="3817276" y="27295"/>
                  <a:pt x="3817276" y="27295"/>
                </a:cubicBezTo>
                <a:lnTo>
                  <a:pt x="3817276" y="27295"/>
                </a:ln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133600" y="2895600"/>
            <a:ext cx="1784532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MUMBAI (JNPT)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44668" y="3581400"/>
            <a:ext cx="1784532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1400" y="2861846"/>
            <a:ext cx="14478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57600" y="3471446"/>
            <a:ext cx="1712119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5000" y="3429000"/>
            <a:ext cx="1447800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KAKINADA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76800" y="3319046"/>
            <a:ext cx="1447800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●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0"/>
            <a:ext cx="518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PORTS CONNECTIVITY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3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518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COASTAL CONTAINER SERVICE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Highlights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81001"/>
            <a:ext cx="1960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om/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2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116013"/>
            <a:ext cx="8686800" cy="3608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indent="236538">
              <a:buBlip>
                <a:blip r:embed="rId3"/>
              </a:buBlip>
            </a:pPr>
            <a:r>
              <a:rPr lang="en-IN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First Indian Logistic Company to provide Coastal Container Service.</a:t>
            </a:r>
          </a:p>
          <a:p>
            <a:pPr indent="236538">
              <a:buBlip>
                <a:blip r:embed="rId3"/>
              </a:buBlip>
            </a:pPr>
            <a:endParaRPr lang="en-IN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IN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Certified by DNV Quality Registrar in accordance with ISO 9001:2008.</a:t>
            </a:r>
          </a:p>
          <a:p>
            <a:pPr indent="236538">
              <a:buBlip>
                <a:blip r:embed="rId3"/>
              </a:buBlip>
            </a:pPr>
            <a:endParaRPr kumimoji="0" lang="en-IN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Cost effective.</a:t>
            </a:r>
          </a:p>
          <a:p>
            <a:pPr indent="236538">
              <a:buBlip>
                <a:blip r:embed="rId3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Capacity to Handle Large Volumes.</a:t>
            </a:r>
          </a:p>
          <a:p>
            <a:pPr indent="236538">
              <a:buBlip>
                <a:blip r:embed="rId3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Better Cargo Safety. </a:t>
            </a:r>
          </a:p>
          <a:p>
            <a:pPr indent="236538">
              <a:buBlip>
                <a:blip r:embed="rId3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Energy Efficient and Environmental Friendly.</a:t>
            </a:r>
          </a:p>
          <a:p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Protects National Highways.</a:t>
            </a:r>
            <a:endParaRPr kumimoji="0" lang="en-IN" sz="1600" b="1" i="0" u="none" strike="noStrike" kern="0" cap="none" spc="0" normalizeH="0" baseline="0" noProof="0" dirty="0">
              <a:ln>
                <a:noFill/>
              </a:ln>
              <a:solidFill>
                <a:srgbClr val="0A548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18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LOGISTICS OUTLOOK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108770"/>
            <a:ext cx="8686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6538">
              <a:buBlip>
                <a:blip r:embed="rId2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‘Indian Logistics Industry 2016 Outlook’: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Frost &amp; Sullivan finds that the industry is likely</a:t>
            </a:r>
          </a:p>
          <a:p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to grow at a CAGR of 8.6% between 2015 and 2020; it grew at a CAGR of 9.7% during 2010-15.</a:t>
            </a:r>
          </a:p>
          <a:p>
            <a:pPr indent="236538">
              <a:buBlip>
                <a:blip r:embed="rId2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2"/>
              </a:buBlip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Transportation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and Communication accounted for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7%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of the nation’s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GDP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accounting for </a:t>
            </a:r>
          </a:p>
          <a:p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around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USD 130.4 billion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The key drivers of this growth are infrastructure investment associated </a:t>
            </a:r>
          </a:p>
          <a:p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with ports, airports, and other logistics development plans, domestic demand growth, and increasing </a:t>
            </a:r>
          </a:p>
          <a:p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trade.</a:t>
            </a:r>
          </a:p>
          <a:p>
            <a:pPr indent="236538">
              <a:buBlip>
                <a:blip r:embed="rId2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2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Government of India’s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Foreign Trade Policy (2015-2020)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aims to increase the value of trade to </a:t>
            </a:r>
          </a:p>
          <a:p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USD 900 billion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by aligning with Government initiatives such as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“Make in India”,   </a:t>
            </a:r>
          </a:p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“Digital India”, and “Skills India”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 promote growth of exports. </a:t>
            </a:r>
          </a:p>
          <a:p>
            <a:pPr indent="236538">
              <a:buBlip>
                <a:blip r:embed="rId2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2"/>
              </a:buBlip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Containerized Cargo Tonnage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 likely to cross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123 million ton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and is likely to grow by </a:t>
            </a:r>
          </a:p>
          <a:p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4%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driven by port modernization and expansion plans.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163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3" descr="Shreyas Shipping AV_dez 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23270"/>
            <a:ext cx="7924800" cy="1997075"/>
          </a:xfr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 algn="ctr">
              <a:lnSpc>
                <a:spcPts val="3000"/>
              </a:lnSpc>
              <a:spcBef>
                <a:spcPct val="2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Eurostile"/>
              </a:rPr>
              <a:t>Fleet of </a:t>
            </a:r>
            <a:b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Eurostile"/>
              </a:rPr>
            </a:br>
            <a:b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Eurostile"/>
              </a:rPr>
            </a:b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Eurostile"/>
              </a:rPr>
              <a:t>9</a:t>
            </a:r>
            <a:r>
              <a:rPr lang="en-US" sz="6000" dirty="0">
                <a:effectLst>
                  <a:outerShdw blurRad="38100" dist="38100" dir="2700000" algn="tl">
                    <a:srgbClr val="C0C0C0"/>
                  </a:outerShdw>
                </a:effectLst>
                <a:latin typeface="Eurostile"/>
              </a:rPr>
              <a:t> </a:t>
            </a:r>
            <a:br>
              <a:rPr lang="en-US" sz="6000" dirty="0">
                <a:effectLst>
                  <a:outerShdw blurRad="38100" dist="38100" dir="2700000" algn="tl">
                    <a:srgbClr val="C0C0C0"/>
                  </a:outerShdw>
                </a:effectLst>
                <a:latin typeface="Eurostile"/>
              </a:rPr>
            </a:br>
            <a:br>
              <a:rPr lang="en-US" sz="6000" dirty="0">
                <a:effectLst>
                  <a:outerShdw blurRad="38100" dist="38100" dir="2700000" algn="tl">
                    <a:srgbClr val="C0C0C0"/>
                  </a:outerShdw>
                </a:effectLst>
                <a:latin typeface="Eurostile"/>
              </a:rPr>
            </a:b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Eurostile"/>
              </a:rPr>
              <a:t>Indian Flag vessels </a:t>
            </a:r>
          </a:p>
        </p:txBody>
      </p:sp>
    </p:spTree>
    <p:extLst>
      <p:ext uri="{BB962C8B-B14F-4D97-AF65-F5344CB8AC3E}">
        <p14:creationId xmlns:p14="http://schemas.microsoft.com/office/powerpoint/2010/main" val="3502140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28600"/>
            <a:ext cx="518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VESSEL DETAILS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962733"/>
              </p:ext>
            </p:extLst>
          </p:nvPr>
        </p:nvGraphicFramePr>
        <p:xfrm>
          <a:off x="304799" y="1295398"/>
          <a:ext cx="8305800" cy="4819553"/>
        </p:xfrm>
        <a:graphic>
          <a:graphicData uri="http://schemas.openxmlformats.org/drawingml/2006/table">
            <a:tbl>
              <a:tblPr/>
              <a:tblGrid>
                <a:gridCol w="5104095">
                  <a:extLst>
                    <a:ext uri="{9D8B030D-6E8A-4147-A177-3AD203B41FA5}">
                      <a16:colId xmlns:a16="http://schemas.microsoft.com/office/drawing/2014/main" val="1478214956"/>
                    </a:ext>
                  </a:extLst>
                </a:gridCol>
                <a:gridCol w="1980841">
                  <a:extLst>
                    <a:ext uri="{9D8B030D-6E8A-4147-A177-3AD203B41FA5}">
                      <a16:colId xmlns:a16="http://schemas.microsoft.com/office/drawing/2014/main" val="4024839917"/>
                    </a:ext>
                  </a:extLst>
                </a:gridCol>
                <a:gridCol w="1220864">
                  <a:extLst>
                    <a:ext uri="{9D8B030D-6E8A-4147-A177-3AD203B41FA5}">
                      <a16:colId xmlns:a16="http://schemas.microsoft.com/office/drawing/2014/main" val="1164253654"/>
                    </a:ext>
                  </a:extLst>
                </a:gridCol>
              </a:tblGrid>
              <a:tr h="4327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729769"/>
                  </a:ext>
                </a:extLst>
              </a:tr>
              <a:tr h="2931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(In TEUs)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879145"/>
                  </a:ext>
                </a:extLst>
              </a:tr>
              <a:tr h="4327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M.V. SSL BHARAT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311653"/>
                  </a:ext>
                </a:extLst>
              </a:tr>
              <a:tr h="4327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M.V. SSL Trust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057299"/>
                  </a:ext>
                </a:extLst>
              </a:tr>
              <a:tr h="4466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M.V. SSL </a:t>
                      </a:r>
                      <a:r>
                        <a:rPr lang="en-IN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Sagarmala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800962"/>
                  </a:ext>
                </a:extLst>
              </a:tr>
              <a:tr h="4466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M.V. SSL Mumbai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319584"/>
                  </a:ext>
                </a:extLst>
              </a:tr>
              <a:tr h="4327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M.V. SSL Kochi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519958"/>
                  </a:ext>
                </a:extLst>
              </a:tr>
              <a:tr h="4327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M.V. SSL Kutch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355586"/>
                  </a:ext>
                </a:extLst>
              </a:tr>
              <a:tr h="4327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M.V. SSL Gujarat             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46351"/>
                  </a:ext>
                </a:extLst>
              </a:tr>
              <a:tr h="4327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M.V. SSL Chennai           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933184"/>
                  </a:ext>
                </a:extLst>
              </a:tr>
              <a:tr h="4327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M.V. SSL Vishakhapatnam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166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709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D:\001Michelle Jobs\All Pisces\Shreyas Shipping &amp; Logistics 25yrs_July 2013\Shreyas Shipping AV_25yrs_a 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281237" y="4026553"/>
            <a:ext cx="6410325" cy="639342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  <a:defRPr/>
            </a:pPr>
            <a:r>
              <a:rPr lang="en-US" sz="5400" b="1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East - West corridor</a:t>
            </a:r>
            <a:endParaRPr lang="en-IN" sz="5400" b="1" dirty="0">
              <a:solidFill>
                <a:srgbClr val="FFC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19300" y="2361408"/>
            <a:ext cx="6934200" cy="600075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marL="168275" indent="-168275" algn="ctr">
              <a:lnSpc>
                <a:spcPts val="4000"/>
              </a:lnSpc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 time in India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19300" y="3199607"/>
            <a:ext cx="6934200" cy="573234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marL="168275" indent="-168275" algn="ctr">
              <a:lnSpc>
                <a:spcPts val="4000"/>
              </a:lnSpc>
              <a:spcBef>
                <a:spcPct val="2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Shreyas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opens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09800" y="5181600"/>
            <a:ext cx="6934200" cy="573234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marL="168275" indent="-168275" algn="ctr">
              <a:lnSpc>
                <a:spcPts val="4000"/>
              </a:lnSpc>
              <a:spcBef>
                <a:spcPct val="2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containerized trade link</a:t>
            </a:r>
            <a:endParaRPr lang="en-US" sz="4000" b="1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69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D:\001Michelle Jobs\All Pisces\Shreyas Shipping &amp; Logistics 25yrs_July 2013\Shreyas Shipping AV_25yrs_a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007"/>
            <a:ext cx="2438400" cy="735012"/>
          </a:xfr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 rtlCol="0"/>
          <a:lstStyle/>
          <a:p>
            <a:pPr algn="ctr">
              <a:lnSpc>
                <a:spcPts val="2500"/>
              </a:lnSpc>
              <a:defRPr/>
            </a:pP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  <a:t>Pan India </a:t>
            </a:r>
            <a:b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</a:b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  <a:t>Express - 1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00" y="3094833"/>
            <a:ext cx="5524499" cy="1019174"/>
          </a:xfr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lnSpc>
                <a:spcPts val="3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it-IT" sz="2400" b="1" dirty="0">
                <a:latin typeface="Eurostile"/>
              </a:rPr>
              <a:t>Mundra    Hazira    Cochin      </a:t>
            </a:r>
          </a:p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it-IT" sz="2400" b="1" dirty="0">
                <a:latin typeface="Eurostile"/>
              </a:rPr>
              <a:t>Tuticorin    Mangalore    Goa   Mundra</a:t>
            </a:r>
          </a:p>
        </p:txBody>
      </p:sp>
      <p:sp>
        <p:nvSpPr>
          <p:cNvPr id="122884" name="Content Placeholder 2"/>
          <p:cNvSpPr txBox="1">
            <a:spLocks/>
          </p:cNvSpPr>
          <p:nvPr/>
        </p:nvSpPr>
        <p:spPr bwMode="auto">
          <a:xfrm>
            <a:off x="3505200" y="1704182"/>
            <a:ext cx="43434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>
              <a:lnSpc>
                <a:spcPts val="2800"/>
              </a:lnSpc>
              <a:spcBef>
                <a:spcPct val="20000"/>
              </a:spcBef>
            </a:pPr>
            <a:r>
              <a:rPr lang="nl-NL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Weekly Service</a:t>
            </a:r>
          </a:p>
        </p:txBody>
      </p:sp>
      <p:sp>
        <p:nvSpPr>
          <p:cNvPr id="122885" name="Content Placeholder 2"/>
          <p:cNvSpPr txBox="1">
            <a:spLocks/>
          </p:cNvSpPr>
          <p:nvPr/>
        </p:nvSpPr>
        <p:spPr bwMode="auto">
          <a:xfrm>
            <a:off x="2514600" y="1180615"/>
            <a:ext cx="6392863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-168275">
              <a:lnSpc>
                <a:spcPts val="2800"/>
              </a:lnSpc>
              <a:spcBef>
                <a:spcPct val="20000"/>
              </a:spcBef>
            </a:pPr>
            <a:r>
              <a:rPr lang="nl-NL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M.V. SSL Kochi &amp; M.V. SSL Kutch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33375" y="374972"/>
            <a:ext cx="6553200" cy="541174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 marL="168275" indent="-1682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buNone/>
              <a:defRPr/>
            </a:pPr>
            <a:r>
              <a:rPr lang="en-US" sz="4400" b="1" dirty="0">
                <a:solidFill>
                  <a:srgbClr val="C9F1FF"/>
                </a:solidFill>
                <a:latin typeface="Eurostile" charset="0"/>
              </a:rPr>
              <a:t>Current Services</a:t>
            </a:r>
            <a:endParaRPr lang="en-IN" sz="4400" b="1" dirty="0">
              <a:solidFill>
                <a:srgbClr val="C9F1FF"/>
              </a:solidFill>
              <a:latin typeface="Eurostile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19800" y="4779465"/>
            <a:ext cx="2438400" cy="412934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sz="4000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Eurostile" pitchFamily="34" charset="0"/>
              </a:rPr>
              <a:t>PIX 1</a:t>
            </a:r>
            <a:endParaRPr lang="en-US" sz="3600" b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Eurostile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32125" y="3045619"/>
            <a:ext cx="6127750" cy="158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06763" y="4021933"/>
            <a:ext cx="5853112" cy="1587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hevron 25"/>
          <p:cNvSpPr/>
          <p:nvPr/>
        </p:nvSpPr>
        <p:spPr>
          <a:xfrm>
            <a:off x="4572000" y="3181085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791200" y="3166140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7161378" y="3181085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6609460" y="3594037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4760722" y="3582240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7524730" y="3575605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35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D:\001Michelle Jobs\All Pisces\Shreyas Shipping &amp; Logistics 25yrs_July 2013\Shreyas Shipping AV_25yrs_a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394" y="-27429"/>
            <a:ext cx="9144000" cy="693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007"/>
            <a:ext cx="2438400" cy="735012"/>
          </a:xfr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 rtlCol="0"/>
          <a:lstStyle/>
          <a:p>
            <a:pPr algn="ctr">
              <a:lnSpc>
                <a:spcPts val="2500"/>
              </a:lnSpc>
              <a:defRPr/>
            </a:pP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  <a:t>Pan India </a:t>
            </a:r>
            <a:b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</a:b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  <a:t>Express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1423" y="2858202"/>
            <a:ext cx="5814218" cy="1294607"/>
          </a:xfr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lnSpc>
                <a:spcPts val="3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Mundra     Katupalli     Krishnapatnam       </a:t>
            </a:r>
          </a:p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Chennai     Tuticorin     Cochin      Jebel Ali      Mundra                       </a:t>
            </a:r>
          </a:p>
        </p:txBody>
      </p:sp>
      <p:sp>
        <p:nvSpPr>
          <p:cNvPr id="122884" name="Content Placeholder 2"/>
          <p:cNvSpPr txBox="1">
            <a:spLocks/>
          </p:cNvSpPr>
          <p:nvPr/>
        </p:nvSpPr>
        <p:spPr bwMode="auto">
          <a:xfrm>
            <a:off x="3924299" y="2000214"/>
            <a:ext cx="43434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>
              <a:lnSpc>
                <a:spcPts val="2800"/>
              </a:lnSpc>
              <a:spcBef>
                <a:spcPct val="20000"/>
              </a:spcBef>
            </a:pPr>
            <a:r>
              <a:rPr lang="nl-NL" sz="2000" b="1" dirty="0">
                <a:solidFill>
                  <a:srgbClr val="17375E"/>
                </a:solidFill>
                <a:latin typeface="Eurostile"/>
              </a:rPr>
              <a:t>           </a:t>
            </a:r>
            <a:r>
              <a:rPr lang="nl-NL" sz="2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Weekly Service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33375" y="374972"/>
            <a:ext cx="6553200" cy="541174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 marL="168275" indent="-1682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buNone/>
              <a:defRPr/>
            </a:pPr>
            <a:r>
              <a:rPr lang="en-US" sz="4400" b="1" dirty="0">
                <a:solidFill>
                  <a:srgbClr val="C9F1FF"/>
                </a:solidFill>
                <a:latin typeface="Eurostile" charset="0"/>
              </a:rPr>
              <a:t>Current Services</a:t>
            </a:r>
            <a:endParaRPr lang="en-IN" sz="4400" b="1" dirty="0">
              <a:solidFill>
                <a:srgbClr val="C9F1FF"/>
              </a:solidFill>
              <a:latin typeface="Eurostile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19800" y="4779465"/>
            <a:ext cx="2438400" cy="449547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sz="4000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Eurostile" pitchFamily="34" charset="0"/>
              </a:rPr>
              <a:t>PIX 2</a:t>
            </a:r>
            <a:endParaRPr lang="en-US" sz="3600" b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Eurostile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16250" y="2664182"/>
            <a:ext cx="6127750" cy="158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06763" y="4021933"/>
            <a:ext cx="5853112" cy="1587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hevron 25"/>
          <p:cNvSpPr/>
          <p:nvPr/>
        </p:nvSpPr>
        <p:spPr>
          <a:xfrm>
            <a:off x="4324675" y="2947138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6330877" y="3360208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5964232" y="2963976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714427" y="3360472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4768812" y="3325768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3270962" y="3343965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993715" y="918685"/>
            <a:ext cx="7993063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-168275">
              <a:lnSpc>
                <a:spcPts val="2800"/>
              </a:lnSpc>
              <a:spcBef>
                <a:spcPct val="20000"/>
              </a:spcBef>
            </a:pPr>
            <a:r>
              <a:rPr lang="nl-NL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M.V. SSL Bharat, M.V. L.B Shashtri , M.V SSL Gujarat and M.V SSL Vishakapatnam</a:t>
            </a:r>
          </a:p>
        </p:txBody>
      </p:sp>
      <p:sp>
        <p:nvSpPr>
          <p:cNvPr id="18" name="Chevron 17"/>
          <p:cNvSpPr/>
          <p:nvPr/>
        </p:nvSpPr>
        <p:spPr>
          <a:xfrm>
            <a:off x="8458200" y="2963976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3695699" y="3730073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dirty="0">
                <a:solidFill>
                  <a:prstClr val="black"/>
                </a:solidFill>
              </a:rPr>
              <a:t>    J</a:t>
            </a:r>
          </a:p>
        </p:txBody>
      </p:sp>
    </p:spTree>
    <p:extLst>
      <p:ext uri="{BB962C8B-B14F-4D97-AF65-F5344CB8AC3E}">
        <p14:creationId xmlns:p14="http://schemas.microsoft.com/office/powerpoint/2010/main" val="3362066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D:\001Michelle Jobs\All Pisces\Shreyas Shipping &amp; Logistics 25yrs_July 2013\Shreyas Shipping AV_25yrs_a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007"/>
            <a:ext cx="2438400" cy="735012"/>
          </a:xfr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 rtlCol="0"/>
          <a:lstStyle/>
          <a:p>
            <a:pPr algn="ctr">
              <a:lnSpc>
                <a:spcPts val="2500"/>
              </a:lnSpc>
              <a:defRPr/>
            </a:pP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  <a:t>ECS </a:t>
            </a:r>
            <a:b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</a:b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  <a:t>Services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00" y="3094833"/>
            <a:ext cx="5524499" cy="1019174"/>
          </a:xfr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lnSpc>
                <a:spcPts val="3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it-IT" sz="2400" b="1" dirty="0">
                <a:latin typeface="Eurostile"/>
              </a:rPr>
              <a:t>Krishnapatnam    Vizag     Kolkata      </a:t>
            </a:r>
          </a:p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it-IT" sz="2400" b="1" dirty="0">
                <a:latin typeface="Eurostile"/>
              </a:rPr>
              <a:t> Haldia    Vizag     Krishnapatnam</a:t>
            </a:r>
          </a:p>
        </p:txBody>
      </p:sp>
      <p:sp>
        <p:nvSpPr>
          <p:cNvPr id="122884" name="Content Placeholder 2"/>
          <p:cNvSpPr txBox="1">
            <a:spLocks/>
          </p:cNvSpPr>
          <p:nvPr/>
        </p:nvSpPr>
        <p:spPr bwMode="auto">
          <a:xfrm>
            <a:off x="3505200" y="1704182"/>
            <a:ext cx="43434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>
              <a:lnSpc>
                <a:spcPts val="2800"/>
              </a:lnSpc>
              <a:spcBef>
                <a:spcPct val="20000"/>
              </a:spcBef>
            </a:pPr>
            <a:r>
              <a:rPr lang="nl-NL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Weekly Twice</a:t>
            </a:r>
          </a:p>
        </p:txBody>
      </p:sp>
      <p:sp>
        <p:nvSpPr>
          <p:cNvPr id="122885" name="Content Placeholder 2"/>
          <p:cNvSpPr txBox="1">
            <a:spLocks/>
          </p:cNvSpPr>
          <p:nvPr/>
        </p:nvSpPr>
        <p:spPr bwMode="auto">
          <a:xfrm>
            <a:off x="533400" y="1180615"/>
            <a:ext cx="8374063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-168275">
              <a:lnSpc>
                <a:spcPts val="2800"/>
              </a:lnSpc>
              <a:spcBef>
                <a:spcPct val="20000"/>
              </a:spcBef>
            </a:pPr>
            <a:r>
              <a:rPr lang="nl-NL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M.V. SSL Trust, M.V. Sagarmala &amp; M.V SSL Chenani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33375" y="374972"/>
            <a:ext cx="6553200" cy="541174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 marL="168275" indent="-1682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buNone/>
              <a:defRPr/>
            </a:pPr>
            <a:r>
              <a:rPr lang="en-US" sz="4400" b="1" dirty="0">
                <a:solidFill>
                  <a:srgbClr val="C9F1FF"/>
                </a:solidFill>
                <a:latin typeface="Eurostile" charset="0"/>
              </a:rPr>
              <a:t>Current Services</a:t>
            </a:r>
            <a:endParaRPr lang="en-IN" sz="4400" b="1" dirty="0">
              <a:solidFill>
                <a:srgbClr val="C9F1FF"/>
              </a:solidFill>
              <a:latin typeface="Eurostile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19800" y="4779465"/>
            <a:ext cx="2438400" cy="449547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sz="4000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Eurostile" pitchFamily="34" charset="0"/>
              </a:rPr>
              <a:t>ECS</a:t>
            </a:r>
            <a:endParaRPr lang="en-US" sz="3600" b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Eurostile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32125" y="3045619"/>
            <a:ext cx="6127750" cy="158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06763" y="4021933"/>
            <a:ext cx="5853112" cy="1587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hevron 26"/>
          <p:cNvSpPr/>
          <p:nvPr/>
        </p:nvSpPr>
        <p:spPr>
          <a:xfrm>
            <a:off x="5676900" y="3151336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846305" y="3184684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4491831" y="3574904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8343900" y="3175792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5592762" y="3598365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3203255" y="3631696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36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D:\001Michelle Jobs\All Pisces\Shreyas Shipping &amp; Logistics 25yrs_July 2013\Shreyas Shipping AV_25yrs_a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007"/>
            <a:ext cx="2438400" cy="735012"/>
          </a:xfr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 rtlCol="0"/>
          <a:lstStyle/>
          <a:p>
            <a:pPr algn="ctr">
              <a:lnSpc>
                <a:spcPts val="2500"/>
              </a:lnSpc>
              <a:defRPr/>
            </a:pP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 pitchFamily="34" charset="0"/>
                <a:ea typeface="+mn-ea"/>
                <a:cs typeface="+mn-cs"/>
              </a:rPr>
              <a:t>SMILE SERVCIE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00" y="3094833"/>
            <a:ext cx="5524499" cy="1019174"/>
          </a:xfr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lnSpc>
                <a:spcPts val="3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it-IT" sz="2400" b="1" dirty="0">
                <a:latin typeface="Eurostile"/>
              </a:rPr>
              <a:t>Mundra    Pipavav    Cochin      </a:t>
            </a:r>
          </a:p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it-IT" sz="2400" b="1" dirty="0">
                <a:latin typeface="Eurostile"/>
              </a:rPr>
              <a:t>Tuticorin    Mundra</a:t>
            </a:r>
          </a:p>
        </p:txBody>
      </p:sp>
      <p:sp>
        <p:nvSpPr>
          <p:cNvPr id="122884" name="Content Placeholder 2"/>
          <p:cNvSpPr txBox="1">
            <a:spLocks/>
          </p:cNvSpPr>
          <p:nvPr/>
        </p:nvSpPr>
        <p:spPr bwMode="auto">
          <a:xfrm>
            <a:off x="3505200" y="1704182"/>
            <a:ext cx="43434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>
              <a:lnSpc>
                <a:spcPts val="2800"/>
              </a:lnSpc>
              <a:spcBef>
                <a:spcPct val="20000"/>
              </a:spcBef>
            </a:pPr>
            <a:r>
              <a:rPr lang="nl-NL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Weekly Service</a:t>
            </a:r>
          </a:p>
        </p:txBody>
      </p:sp>
      <p:sp>
        <p:nvSpPr>
          <p:cNvPr id="122885" name="Content Placeholder 2"/>
          <p:cNvSpPr txBox="1">
            <a:spLocks/>
          </p:cNvSpPr>
          <p:nvPr/>
        </p:nvSpPr>
        <p:spPr bwMode="auto">
          <a:xfrm>
            <a:off x="2514600" y="1180615"/>
            <a:ext cx="6392863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-168275">
              <a:lnSpc>
                <a:spcPts val="2800"/>
              </a:lnSpc>
              <a:spcBef>
                <a:spcPct val="20000"/>
              </a:spcBef>
            </a:pPr>
            <a:r>
              <a:rPr lang="nl-NL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M.V. SSL Mumbai &amp; Rajeev Gandhi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33375" y="374972"/>
            <a:ext cx="6553200" cy="541174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 marL="168275" indent="-1682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buNone/>
              <a:defRPr/>
            </a:pPr>
            <a:r>
              <a:rPr lang="en-US" sz="4400" b="1" dirty="0">
                <a:solidFill>
                  <a:srgbClr val="C9F1FF"/>
                </a:solidFill>
                <a:latin typeface="Eurostile" charset="0"/>
              </a:rPr>
              <a:t>Current Services</a:t>
            </a:r>
            <a:endParaRPr lang="en-IN" sz="4400" b="1" dirty="0">
              <a:solidFill>
                <a:srgbClr val="C9F1FF"/>
              </a:solidFill>
              <a:latin typeface="Eurostile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19800" y="4779465"/>
            <a:ext cx="2438400" cy="449547"/>
          </a:xfrm>
          <a:prstGeom prst="rect">
            <a:avLst/>
          </a:prstGeom>
          <a:effectLst>
            <a:outerShdw blurRad="495300" dist="571500" dir="15720000" sx="19000" sy="19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sz="4000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Eurostile" pitchFamily="34" charset="0"/>
              </a:rPr>
              <a:t>SMILE</a:t>
            </a:r>
            <a:endParaRPr lang="en-US" sz="3600" b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Eurostile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32125" y="3045619"/>
            <a:ext cx="6127750" cy="158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06763" y="4021933"/>
            <a:ext cx="5853112" cy="1587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hevron 25"/>
          <p:cNvSpPr/>
          <p:nvPr/>
        </p:nvSpPr>
        <p:spPr>
          <a:xfrm>
            <a:off x="4572000" y="3181085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6019800" y="3179160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7467599" y="3172336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4760722" y="3582240"/>
            <a:ext cx="228600" cy="22860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59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ECONOMY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812451"/>
              </p:ext>
            </p:extLst>
          </p:nvPr>
        </p:nvGraphicFramePr>
        <p:xfrm>
          <a:off x="381000" y="1600200"/>
          <a:ext cx="8458200" cy="3710151"/>
        </p:xfrm>
        <a:graphic>
          <a:graphicData uri="http://schemas.openxmlformats.org/drawingml/2006/table">
            <a:tbl>
              <a:tblPr/>
              <a:tblGrid>
                <a:gridCol w="2162246">
                  <a:extLst>
                    <a:ext uri="{9D8B030D-6E8A-4147-A177-3AD203B41FA5}">
                      <a16:colId xmlns:a16="http://schemas.microsoft.com/office/drawing/2014/main" val="2933120967"/>
                    </a:ext>
                  </a:extLst>
                </a:gridCol>
                <a:gridCol w="2623313">
                  <a:extLst>
                    <a:ext uri="{9D8B030D-6E8A-4147-A177-3AD203B41FA5}">
                      <a16:colId xmlns:a16="http://schemas.microsoft.com/office/drawing/2014/main" val="3036228421"/>
                    </a:ext>
                  </a:extLst>
                </a:gridCol>
                <a:gridCol w="3672641">
                  <a:extLst>
                    <a:ext uri="{9D8B030D-6E8A-4147-A177-3AD203B41FA5}">
                      <a16:colId xmlns:a16="http://schemas.microsoft.com/office/drawing/2014/main" val="1989049679"/>
                    </a:ext>
                  </a:extLst>
                </a:gridCol>
              </a:tblGrid>
              <a:tr h="1154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Price Per MT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(Coastal 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Price Per MT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(Other</a:t>
                      </a:r>
                      <a:r>
                        <a:rPr lang="en-US" sz="1800" b="1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Modes</a:t>
                      </a: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28593"/>
                  </a:ext>
                </a:extLst>
              </a:tr>
              <a:tr h="866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Gujarat</a:t>
                      </a:r>
                      <a:r>
                        <a:rPr lang="en-US" sz="1800" b="1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to Cochin</a:t>
                      </a:r>
                      <a:endParaRPr lang="en-U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45207"/>
                  </a:ext>
                </a:extLst>
              </a:tr>
              <a:tr h="79871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Gujarat to</a:t>
                      </a:r>
                      <a:r>
                        <a:rPr lang="en-US" sz="1800" b="1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Chennai</a:t>
                      </a:r>
                      <a:endParaRPr lang="en-U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54768"/>
                  </a:ext>
                </a:extLst>
              </a:tr>
              <a:tr h="866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Gujarat to Kolkata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136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649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728719"/>
              </p:ext>
            </p:extLst>
          </p:nvPr>
        </p:nvGraphicFramePr>
        <p:xfrm>
          <a:off x="381000" y="1143000"/>
          <a:ext cx="7620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228600"/>
            <a:ext cx="5105400" cy="36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ECONOMY</a:t>
            </a:r>
          </a:p>
        </p:txBody>
      </p:sp>
    </p:spTree>
    <p:extLst>
      <p:ext uri="{BB962C8B-B14F-4D97-AF65-F5344CB8AC3E}">
        <p14:creationId xmlns:p14="http://schemas.microsoft.com/office/powerpoint/2010/main" val="2182499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73" y="1524000"/>
            <a:ext cx="8116655" cy="3076575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78713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7933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18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TRANSPORT MODES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Indian Scenario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304800" y="838199"/>
          <a:ext cx="8503920" cy="299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6629400" y="2693075"/>
            <a:ext cx="1371600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5107" y="3912275"/>
            <a:ext cx="871378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236538">
              <a:buBlip>
                <a:blip r:embed="rId5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Most commonly used transport modes in India are “Road and Rail Logistics”, which are </a:t>
            </a:r>
          </a:p>
          <a:p>
            <a:pPr lvl="0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already overburdened and it is unlikely to keep up with the pace of our future growth </a:t>
            </a:r>
          </a:p>
          <a:p>
            <a:pPr lvl="0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demands. </a:t>
            </a:r>
          </a:p>
          <a:p>
            <a:pPr indent="236538">
              <a:buBlip>
                <a:blip r:embed="rId5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5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 an economically exploding nation, India should focus on encouraging Coastal </a:t>
            </a:r>
          </a:p>
          <a:p>
            <a:pPr lvl="0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Shipping – not as nice extra, but as a logical and essential solution to meet our </a:t>
            </a:r>
          </a:p>
          <a:p>
            <a:pPr lvl="0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growth demands and to reduce impact of Environmental Pollution. </a:t>
            </a: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67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>
            <p:extLst/>
          </p:nvPr>
        </p:nvGraphicFramePr>
        <p:xfrm>
          <a:off x="357188" y="1066800"/>
          <a:ext cx="8429624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"/>
            <a:ext cx="518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COASTAL SHIPPING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World Scenario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96200" y="1981200"/>
            <a:ext cx="762000" cy="1447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5107" y="3505200"/>
            <a:ext cx="871378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236538">
              <a:buBlip>
                <a:blip r:embed="rId5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There is strong positive correlation between use of coastal shipping and operations cost </a:t>
            </a:r>
          </a:p>
          <a:p>
            <a:pPr lvl="0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contribution to GDP. For countries using coastal shipping operations cost to GDP is </a:t>
            </a:r>
          </a:p>
          <a:p>
            <a:pPr lvl="0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approximately 9%, whereas for India it is 13%. </a:t>
            </a:r>
          </a:p>
          <a:p>
            <a:pPr lvl="0" indent="236538">
              <a:buBlip>
                <a:blip r:embed="rId5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>
              <a:buBlip>
                <a:blip r:embed="rId5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Globally seaborne trade is moving up by 4%. Indian economy is also on growth path, as a </a:t>
            </a:r>
          </a:p>
          <a:p>
            <a:pPr lvl="0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result movement of cargo will increase.</a:t>
            </a:r>
          </a:p>
          <a:p>
            <a:pPr lvl="0" indent="236538">
              <a:buBlip>
                <a:blip r:embed="rId5"/>
              </a:buBlip>
            </a:pP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5"/>
              </a:buBlip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Thus it is domestically, where we need to refocus our attentions. We all know how </a:t>
            </a:r>
          </a:p>
          <a:p>
            <a:pPr indent="236538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important it is to be able to cost-effectively move freight internally around our nation with </a:t>
            </a:r>
          </a:p>
          <a:p>
            <a:pPr indent="236538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available finite resources and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3075578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MACRO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6868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6538">
              <a:buBlip>
                <a:blip r:embed="rId3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Indian Logistics Industry is very fragmented, especially trucking. </a:t>
            </a:r>
          </a:p>
          <a:p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Road movement across states are subject to checks enforced by various state jurisdictions. </a:t>
            </a:r>
          </a:p>
          <a:p>
            <a:pPr indent="236538">
              <a:buBlip>
                <a:blip r:embed="rId3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Documentation Process.</a:t>
            </a:r>
          </a:p>
          <a:p>
            <a:pPr indent="236538">
              <a:buBlip>
                <a:blip r:embed="rId3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Funding–Investment: Infrastructure should be programmed in anticipation of future demand.</a:t>
            </a:r>
          </a:p>
          <a:p>
            <a:pPr indent="236538">
              <a:buBlip>
                <a:blip r:embed="rId3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Pricing.</a:t>
            </a:r>
          </a:p>
          <a:p>
            <a:pPr indent="236538">
              <a:buBlip>
                <a:blip r:embed="rId3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Demography.</a:t>
            </a:r>
          </a:p>
          <a:p>
            <a:pPr indent="236538">
              <a:buBlip>
                <a:blip r:embed="rId3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Information Technology.</a:t>
            </a:r>
          </a:p>
          <a:p>
            <a:pPr indent="236538">
              <a:buBlip>
                <a:blip r:embed="rId3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>
              <a:buBlip>
                <a:blip r:embed="rId3"/>
              </a:buBlip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Skills and Human Resource in Logistics.</a:t>
            </a:r>
          </a:p>
          <a:p>
            <a:pPr indent="236538">
              <a:buBlip>
                <a:blip r:embed="rId3"/>
              </a:buBlip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Under Utilization of Coastal Shipping.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4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606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41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CONTAINER COASTAL SHIPPING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Why Use Container ?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" y="1022152"/>
            <a:ext cx="88696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6538" algn="just">
              <a:buBlip>
                <a:blip r:embed="rId2"/>
              </a:buBlip>
            </a:pPr>
            <a:r>
              <a:rPr lang="en-GB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Vessels: </a:t>
            </a:r>
            <a:r>
              <a:rPr lang="en-GB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 do not require multiple types of vessels for different commodities.</a:t>
            </a:r>
          </a:p>
          <a:p>
            <a:pPr lvl="0" indent="236538" algn="just">
              <a:buBlip>
                <a:blip r:embed="rId2"/>
              </a:buBlip>
            </a:pPr>
            <a:endParaRPr lang="en-GB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 algn="just">
              <a:buBlip>
                <a:blip r:embed="rId2"/>
              </a:buBlip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Standardization: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Standard transport product can move in containers in small quantities (max 28MT), </a:t>
            </a:r>
          </a:p>
          <a:p>
            <a:pPr algn="just"/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we no longer need to depend on bulk vessels. Each container has an unique identification number and a   </a:t>
            </a:r>
          </a:p>
          <a:p>
            <a:pPr algn="just"/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size type code for ‘Track &amp; Trace’.</a:t>
            </a:r>
          </a:p>
          <a:p>
            <a:pPr algn="just"/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 algn="just">
              <a:buBlip>
                <a:blip r:embed="rId2"/>
              </a:buBlip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Flexibility: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Can be used to carry a wide variety of goods such as commodities (coal, wheat), </a:t>
            </a:r>
          </a:p>
          <a:p>
            <a:pPr algn="just"/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manufactured goods, cars, refrigerated (perishable) goods and liquids (oil and chemical products) </a:t>
            </a:r>
          </a:p>
          <a:p>
            <a:pPr algn="just"/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cargo. Most importantly, reuse container for next movement. </a:t>
            </a:r>
          </a:p>
          <a:p>
            <a:pPr lvl="0" indent="236538" algn="just">
              <a:buBlip>
                <a:blip r:embed="rId2"/>
              </a:buBlip>
            </a:pPr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 algn="just">
              <a:buBlip>
                <a:blip r:embed="rId2"/>
              </a:buBlip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Costs: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Lower transport costs due to the advantages of standardization. </a:t>
            </a:r>
          </a:p>
          <a:p>
            <a:pPr lvl="0" indent="236538" algn="just">
              <a:buBlip>
                <a:blip r:embed="rId2"/>
              </a:buBlip>
            </a:pPr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 algn="just">
              <a:buBlip>
                <a:blip r:embed="rId2"/>
              </a:buBlip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Velocity: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Transshipment operations are minimal and rapid. Port turnaround times reduced from 3 </a:t>
            </a:r>
          </a:p>
          <a:p>
            <a:pPr lvl="0" algn="just"/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weeks to about 24 hours. </a:t>
            </a:r>
          </a:p>
          <a:p>
            <a:pPr lvl="0" indent="236538" algn="just">
              <a:buBlip>
                <a:blip r:embed="rId2"/>
              </a:buBlip>
            </a:pPr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 algn="just">
              <a:buBlip>
                <a:blip r:embed="rId2"/>
              </a:buBlip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Warehousing: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container is its own warehouse; Simpler and less expensive packaging. Stacking </a:t>
            </a:r>
          </a:p>
          <a:p>
            <a:pPr lvl="0" algn="just"/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capacity on ships and on the ground (container yards).</a:t>
            </a:r>
          </a:p>
          <a:p>
            <a:pPr lvl="0" indent="236538" algn="just">
              <a:buBlip>
                <a:blip r:embed="rId2"/>
              </a:buBlip>
            </a:pPr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 algn="just">
              <a:buBlip>
                <a:blip r:embed="rId2"/>
              </a:buBlip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Security and Safety: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Contents of the container is unknown to carriers. Can only be opened at the </a:t>
            </a:r>
          </a:p>
          <a:p>
            <a:pPr lvl="0" algn="just"/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origin (seller), at customs and at the destination (buyer). Reduced spoilage and losses (theft).</a:t>
            </a:r>
            <a:endParaRPr lang="en-GB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 algn="just">
              <a:buBlip>
                <a:blip r:embed="rId2"/>
              </a:buBlip>
            </a:pPr>
            <a:endParaRPr lang="en-GB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93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CONTAINER USAGE TRENDS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205BBBF-4EBC-4B20-8F3F-5F3488A5F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503266"/>
              </p:ext>
            </p:extLst>
          </p:nvPr>
        </p:nvGraphicFramePr>
        <p:xfrm>
          <a:off x="228600" y="1066800"/>
          <a:ext cx="8686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32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71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CONTAINERIZED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COASTAL SHIPPING TRENDS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48006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6538" algn="just">
              <a:buBlip>
                <a:blip r:embed="rId2"/>
              </a:buBlip>
            </a:pPr>
            <a:r>
              <a:rPr lang="en-GB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Container Coastal Shipping Trade: Improved by 276% over last 6 years.</a:t>
            </a:r>
          </a:p>
          <a:p>
            <a:pPr lvl="0" indent="236538" algn="just">
              <a:buBlip>
                <a:blip r:embed="rId2"/>
              </a:buBlip>
            </a:pPr>
            <a:endParaRPr lang="en-GB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36538" algn="just">
              <a:buBlip>
                <a:blip r:embed="rId2"/>
              </a:buBlip>
            </a:pPr>
            <a:r>
              <a:rPr lang="en-GB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Tiles Industry (Morbi Cluster): </a:t>
            </a:r>
            <a:r>
              <a:rPr lang="en-GB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 present, 70% volume is moving through this mode.</a:t>
            </a:r>
          </a:p>
          <a:p>
            <a:pPr lvl="0" indent="236538" algn="just">
              <a:buBlip>
                <a:blip r:embed="rId2"/>
              </a:buBlip>
            </a:pPr>
            <a:endParaRPr lang="en-GB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36538" algn="just">
              <a:buBlip>
                <a:blip r:embed="rId2"/>
              </a:buBlip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Cotton Industry: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From 1,000 containers per season, now they are moving 1,000 container per week </a:t>
            </a:r>
          </a:p>
          <a:p>
            <a:pPr algn="just"/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in a peak season.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81001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ww</a:t>
            </a:r>
            <a:r>
              <a:rPr lang="en-US" sz="1200" spc="4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.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t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a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n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11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w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orld.</a:t>
            </a:r>
            <a:r>
              <a:rPr lang="en-US" sz="1200" spc="-1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c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o/</a:t>
            </a:r>
            <a:r>
              <a:rPr lang="en-US" sz="1200" spc="-7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r>
              <a:rPr lang="en-US" sz="1200" spc="55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r</a:t>
            </a:r>
            <a:r>
              <a:rPr lang="en-US" sz="1200" spc="-130" dirty="0">
                <a:solidFill>
                  <a:srgbClr val="00548B"/>
                </a:solidFill>
                <a:latin typeface="Arial"/>
                <a:cs typeface="Arial"/>
                <a:hlinkClick r:id="rId3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21391DE-14A5-4A03-9FE6-D8420B38D8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184953"/>
              </p:ext>
            </p:extLst>
          </p:nvPr>
        </p:nvGraphicFramePr>
        <p:xfrm>
          <a:off x="228600" y="1066800"/>
          <a:ext cx="86868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Freeform: Shape 1"/>
          <p:cNvSpPr/>
          <p:nvPr/>
        </p:nvSpPr>
        <p:spPr>
          <a:xfrm>
            <a:off x="838200" y="1583788"/>
            <a:ext cx="7315200" cy="1997612"/>
          </a:xfrm>
          <a:custGeom>
            <a:avLst/>
            <a:gdLst>
              <a:gd name="connsiteX0" fmla="*/ 0 w 7315200"/>
              <a:gd name="connsiteY0" fmla="*/ 1997612 h 1997612"/>
              <a:gd name="connsiteX1" fmla="*/ 1378634 w 7315200"/>
              <a:gd name="connsiteY1" fmla="*/ 1786597 h 1997612"/>
              <a:gd name="connsiteX2" fmla="*/ 2489982 w 7315200"/>
              <a:gd name="connsiteY2" fmla="*/ 1617784 h 1997612"/>
              <a:gd name="connsiteX3" fmla="*/ 3685735 w 7315200"/>
              <a:gd name="connsiteY3" fmla="*/ 1364566 h 1997612"/>
              <a:gd name="connsiteX4" fmla="*/ 4881489 w 7315200"/>
              <a:gd name="connsiteY4" fmla="*/ 998806 h 1997612"/>
              <a:gd name="connsiteX5" fmla="*/ 6091311 w 7315200"/>
              <a:gd name="connsiteY5" fmla="*/ 647113 h 1997612"/>
              <a:gd name="connsiteX6" fmla="*/ 7258929 w 7315200"/>
              <a:gd name="connsiteY6" fmla="*/ 14067 h 1997612"/>
              <a:gd name="connsiteX7" fmla="*/ 7258929 w 7315200"/>
              <a:gd name="connsiteY7" fmla="*/ 14067 h 1997612"/>
              <a:gd name="connsiteX8" fmla="*/ 7315200 w 7315200"/>
              <a:gd name="connsiteY8" fmla="*/ 0 h 199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5200" h="1997612">
                <a:moveTo>
                  <a:pt x="0" y="1997612"/>
                </a:moveTo>
                <a:lnTo>
                  <a:pt x="1378634" y="1786597"/>
                </a:lnTo>
                <a:cubicBezTo>
                  <a:pt x="1793631" y="1723292"/>
                  <a:pt x="2105465" y="1688122"/>
                  <a:pt x="2489982" y="1617784"/>
                </a:cubicBezTo>
                <a:cubicBezTo>
                  <a:pt x="2874499" y="1547445"/>
                  <a:pt x="3287151" y="1467729"/>
                  <a:pt x="3685735" y="1364566"/>
                </a:cubicBezTo>
                <a:cubicBezTo>
                  <a:pt x="4084319" y="1261403"/>
                  <a:pt x="4881489" y="998806"/>
                  <a:pt x="4881489" y="998806"/>
                </a:cubicBezTo>
                <a:cubicBezTo>
                  <a:pt x="5282418" y="879230"/>
                  <a:pt x="5695071" y="811236"/>
                  <a:pt x="6091311" y="647113"/>
                </a:cubicBezTo>
                <a:cubicBezTo>
                  <a:pt x="6487551" y="482990"/>
                  <a:pt x="7258929" y="14067"/>
                  <a:pt x="7258929" y="14067"/>
                </a:cubicBezTo>
                <a:lnTo>
                  <a:pt x="7258929" y="14067"/>
                </a:lnTo>
                <a:lnTo>
                  <a:pt x="7315200" y="0"/>
                </a:lnTo>
              </a:path>
            </a:pathLst>
          </a:cu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20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8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3248</TotalTime>
  <Words>1624</Words>
  <Application>Microsoft Office PowerPoint</Application>
  <PresentationFormat>On-screen Show (4:3)</PresentationFormat>
  <Paragraphs>427</Paragraphs>
  <Slides>39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Batang</vt:lpstr>
      <vt:lpstr>Arial</vt:lpstr>
      <vt:lpstr>Calibri</vt:lpstr>
      <vt:lpstr>Eurostile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Fleet of   9   Indian Flag vessels </vt:lpstr>
      <vt:lpstr>PowerPoint Presentation</vt:lpstr>
      <vt:lpstr>PowerPoint Presentation</vt:lpstr>
      <vt:lpstr>Pan India  Express - 1</vt:lpstr>
      <vt:lpstr>Pan India  Express - 2</vt:lpstr>
      <vt:lpstr>ECS  Services </vt:lpstr>
      <vt:lpstr>SMILE SERVCIE</vt:lpstr>
      <vt:lpstr>PowerPoint Presentation</vt:lpstr>
      <vt:lpstr>ECONOMY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srs_presentation</dc:title>
  <dc:creator>hrushikesh srs</dc:creator>
  <cp:lastModifiedBy>Administrator</cp:lastModifiedBy>
  <cp:revision>537</cp:revision>
  <dcterms:created xsi:type="dcterms:W3CDTF">2013-07-01T01:05:11Z</dcterms:created>
  <dcterms:modified xsi:type="dcterms:W3CDTF">2016-11-11T09:29:32Z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2013-06-20T00:00:00Z</vt:filetime>
  </property>
  <property fmtid="{D5CDD505-2E9C-101B-9397-08002B2CF9AE}" pid="3" name="LastSaved">
    <vt:filetime>2013-07-01T00:00:00Z</vt:filetime>
  </property>
</Properties>
</file>