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4"/>
  </p:notesMasterIdLst>
  <p:handoutMasterIdLst>
    <p:handoutMasterId r:id="rId25"/>
  </p:handoutMasterIdLst>
  <p:sldIdLst>
    <p:sldId id="256" r:id="rId2"/>
    <p:sldId id="277" r:id="rId3"/>
    <p:sldId id="258" r:id="rId4"/>
    <p:sldId id="259" r:id="rId5"/>
    <p:sldId id="260" r:id="rId6"/>
    <p:sldId id="261" r:id="rId7"/>
    <p:sldId id="262" r:id="rId8"/>
    <p:sldId id="265" r:id="rId9"/>
    <p:sldId id="266" r:id="rId10"/>
    <p:sldId id="268" r:id="rId11"/>
    <p:sldId id="263" r:id="rId12"/>
    <p:sldId id="267" r:id="rId13"/>
    <p:sldId id="264" r:id="rId14"/>
    <p:sldId id="270" r:id="rId15"/>
    <p:sldId id="272" r:id="rId16"/>
    <p:sldId id="271" r:id="rId17"/>
    <p:sldId id="274" r:id="rId18"/>
    <p:sldId id="269" r:id="rId19"/>
    <p:sldId id="276" r:id="rId20"/>
    <p:sldId id="273" r:id="rId21"/>
    <p:sldId id="275" r:id="rId22"/>
    <p:sldId id="278" r:id="rId23"/>
  </p:sldIdLst>
  <p:sldSz cx="9144000" cy="6858000" type="screen4x3"/>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0" d="100"/>
          <a:sy n="60" d="100"/>
        </p:scale>
        <p:origin x="-1656" y="-28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8956" tIns="49478" rIns="98956" bIns="49478" rtlCol="0"/>
          <a:lstStyle>
            <a:lvl1pPr algn="l">
              <a:defRPr sz="1300"/>
            </a:lvl1pPr>
          </a:lstStyle>
          <a:p>
            <a:endParaRPr lang="en-IN"/>
          </a:p>
        </p:txBody>
      </p:sp>
      <p:sp>
        <p:nvSpPr>
          <p:cNvPr id="3" name="Date Placeholder 2"/>
          <p:cNvSpPr>
            <a:spLocks noGrp="1"/>
          </p:cNvSpPr>
          <p:nvPr>
            <p:ph type="dt" sz="quarter" idx="1"/>
          </p:nvPr>
        </p:nvSpPr>
        <p:spPr>
          <a:xfrm>
            <a:off x="4014100" y="0"/>
            <a:ext cx="3070860" cy="468630"/>
          </a:xfrm>
          <a:prstGeom prst="rect">
            <a:avLst/>
          </a:prstGeom>
        </p:spPr>
        <p:txBody>
          <a:bodyPr vert="horz" lIns="98956" tIns="49478" rIns="98956" bIns="49478" rtlCol="0"/>
          <a:lstStyle>
            <a:lvl1pPr algn="r">
              <a:defRPr sz="1300"/>
            </a:lvl1pPr>
          </a:lstStyle>
          <a:p>
            <a:fld id="{9FB5209F-CA1D-4664-871B-2D948428A395}" type="datetimeFigureOut">
              <a:rPr lang="en-US" smtClean="0"/>
              <a:pPr/>
              <a:t>6/7/2013</a:t>
            </a:fld>
            <a:endParaRPr lang="en-IN"/>
          </a:p>
        </p:txBody>
      </p:sp>
      <p:sp>
        <p:nvSpPr>
          <p:cNvPr id="4" name="Footer Placeholder 3"/>
          <p:cNvSpPr>
            <a:spLocks noGrp="1"/>
          </p:cNvSpPr>
          <p:nvPr>
            <p:ph type="ftr" sz="quarter" idx="2"/>
          </p:nvPr>
        </p:nvSpPr>
        <p:spPr>
          <a:xfrm>
            <a:off x="0" y="8902343"/>
            <a:ext cx="3070860" cy="468630"/>
          </a:xfrm>
          <a:prstGeom prst="rect">
            <a:avLst/>
          </a:prstGeom>
        </p:spPr>
        <p:txBody>
          <a:bodyPr vert="horz" lIns="98956" tIns="49478" rIns="98956" bIns="49478" rtlCol="0" anchor="b"/>
          <a:lstStyle>
            <a:lvl1pPr algn="l">
              <a:defRPr sz="1300"/>
            </a:lvl1pPr>
          </a:lstStyle>
          <a:p>
            <a:endParaRPr lang="en-IN"/>
          </a:p>
        </p:txBody>
      </p:sp>
      <p:sp>
        <p:nvSpPr>
          <p:cNvPr id="5" name="Slide Number Placeholder 4"/>
          <p:cNvSpPr>
            <a:spLocks noGrp="1"/>
          </p:cNvSpPr>
          <p:nvPr>
            <p:ph type="sldNum" sz="quarter" idx="3"/>
          </p:nvPr>
        </p:nvSpPr>
        <p:spPr>
          <a:xfrm>
            <a:off x="4014100" y="8902343"/>
            <a:ext cx="3070860" cy="468630"/>
          </a:xfrm>
          <a:prstGeom prst="rect">
            <a:avLst/>
          </a:prstGeom>
        </p:spPr>
        <p:txBody>
          <a:bodyPr vert="horz" lIns="98956" tIns="49478" rIns="98956" bIns="49478" rtlCol="0" anchor="b"/>
          <a:lstStyle>
            <a:lvl1pPr algn="r">
              <a:defRPr sz="1300"/>
            </a:lvl1pPr>
          </a:lstStyle>
          <a:p>
            <a:fld id="{2EF64DE8-4AFF-4687-9D1F-C9BD8DF0020E}" type="slidenum">
              <a:rPr lang="en-IN" smtClean="0"/>
              <a:pPr/>
              <a:t>‹#›</a:t>
            </a:fld>
            <a:endParaRPr lang="en-I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225" cy="468313"/>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4014788" y="0"/>
            <a:ext cx="3070225" cy="468313"/>
          </a:xfrm>
          <a:prstGeom prst="rect">
            <a:avLst/>
          </a:prstGeom>
        </p:spPr>
        <p:txBody>
          <a:bodyPr vert="horz" lIns="91440" tIns="45720" rIns="91440" bIns="45720" rtlCol="0"/>
          <a:lstStyle>
            <a:lvl1pPr algn="r">
              <a:defRPr sz="1200"/>
            </a:lvl1pPr>
          </a:lstStyle>
          <a:p>
            <a:fld id="{B222E95D-BE5E-4C71-BCF6-D68B0DE3F531}" type="datetimeFigureOut">
              <a:rPr lang="en-US" smtClean="0"/>
              <a:pPr/>
              <a:t>6/7/2013</a:t>
            </a:fld>
            <a:endParaRPr lang="en-IN"/>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708025" y="4451350"/>
            <a:ext cx="5670550" cy="421798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902700"/>
            <a:ext cx="3070225" cy="468313"/>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4014788" y="8902700"/>
            <a:ext cx="3070225" cy="468313"/>
          </a:xfrm>
          <a:prstGeom prst="rect">
            <a:avLst/>
          </a:prstGeom>
        </p:spPr>
        <p:txBody>
          <a:bodyPr vert="horz" lIns="91440" tIns="45720" rIns="91440" bIns="45720" rtlCol="0" anchor="b"/>
          <a:lstStyle>
            <a:lvl1pPr algn="r">
              <a:defRPr sz="1200"/>
            </a:lvl1pPr>
          </a:lstStyle>
          <a:p>
            <a:fld id="{2EAD8807-20FD-4BF4-9B3E-99F376136257}"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1D8BD707-D9CF-40AE-B4C6-C98DA3205C09}" type="datetimeFigureOut">
              <a:rPr lang="en-US" smtClean="0"/>
              <a:pPr/>
              <a:t>6/7/2013</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6/7/2013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6/7/2013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pPr/>
              <a:t>6/7/2013</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1D8BD707-D9CF-40AE-B4C6-C98DA3205C09}" type="datetimeFigureOut">
              <a:rPr lang="en-US" smtClean="0"/>
              <a:pPr/>
              <a:t>6/7/2013</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1D8BD707-D9CF-40AE-B4C6-C98DA3205C09}" type="datetimeFigureOut">
              <a:rPr lang="en-US" smtClean="0"/>
              <a:pPr/>
              <a:t>6/7/2013</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1D8BD707-D9CF-40AE-B4C6-C98DA3205C09}" type="datetimeFigureOut">
              <a:rPr lang="en-US" smtClean="0"/>
              <a:pPr/>
              <a:t>6/7/2013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pPr/>
              <a:t>6/7/2013</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6/7/2013</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pPr/>
              <a:t>6/7/2013</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6/7/2013</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D8BD707-D9CF-40AE-B4C6-C98DA3205C09}" type="datetimeFigureOut">
              <a:rPr lang="en-US" smtClean="0"/>
              <a:pPr/>
              <a:t>6/7/2013</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6F15528-21DE-4FAA-801E-634DDDAF4B2B}"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381000" y="1143000"/>
            <a:ext cx="8763000" cy="3429505"/>
          </a:xfrm>
          <a:prstGeom prst="rect">
            <a:avLst/>
          </a:prstGeom>
          <a:noFill/>
          <a:ln w="9525">
            <a:noFill/>
            <a:miter lim="800000"/>
            <a:headEnd/>
            <a:tailEnd/>
          </a:ln>
        </p:spPr>
        <p:txBody>
          <a:bodyPr wrap="square" lIns="104498" tIns="52249" rIns="104498" bIns="52249" anchor="ctr">
            <a:spAutoFit/>
          </a:bodyPr>
          <a:lstStyle/>
          <a:p>
            <a:pPr algn="ctr" defTabSz="1044575" eaLnBrk="1" hangingPunct="1">
              <a:defRPr/>
            </a:pPr>
            <a:endParaRPr lang="en-US" sz="3200" b="1" dirty="0">
              <a:solidFill>
                <a:srgbClr val="FF0000"/>
              </a:solidFill>
              <a:latin typeface="Algerian" pitchFamily="82" charset="0"/>
            </a:endParaRPr>
          </a:p>
          <a:p>
            <a:pPr algn="ctr" defTabSz="914003"/>
            <a:r>
              <a:rPr lang="en-US" sz="2800" b="1" dirty="0" smtClean="0">
                <a:solidFill>
                  <a:srgbClr val="FF0000"/>
                </a:solidFill>
                <a:latin typeface="Algerian" pitchFamily="82" charset="0"/>
              </a:rPr>
              <a:t>HYDRAULIC AND COMMERCIAL CONSIDERATIONS OF Development of national waterways of </a:t>
            </a:r>
            <a:r>
              <a:rPr lang="en-US" sz="2800" b="1" dirty="0" err="1" smtClean="0">
                <a:solidFill>
                  <a:srgbClr val="FF0000"/>
                </a:solidFill>
                <a:latin typeface="Algerian" pitchFamily="82" charset="0"/>
              </a:rPr>
              <a:t>india</a:t>
            </a:r>
            <a:r>
              <a:rPr lang="en-US" sz="2800" b="1" dirty="0" smtClean="0">
                <a:solidFill>
                  <a:srgbClr val="FF0000"/>
                </a:solidFill>
                <a:latin typeface="Algerian" pitchFamily="82" charset="0"/>
              </a:rPr>
              <a:t> </a:t>
            </a:r>
          </a:p>
          <a:p>
            <a:r>
              <a:rPr lang="en-US" sz="2400" dirty="0" smtClean="0">
                <a:solidFill>
                  <a:schemeClr val="accent1">
                    <a:lumMod val="50000"/>
                  </a:schemeClr>
                </a:solidFill>
                <a:latin typeface="+mj-lt"/>
              </a:rPr>
              <a:t>                                                                </a:t>
            </a:r>
            <a:r>
              <a:rPr lang="en-US" sz="2400" dirty="0" smtClean="0">
                <a:solidFill>
                  <a:schemeClr val="accent1">
                    <a:lumMod val="50000"/>
                  </a:schemeClr>
                </a:solidFill>
                <a:latin typeface="+mj-lt"/>
              </a:rPr>
              <a:t>             </a:t>
            </a:r>
            <a:r>
              <a:rPr lang="en-US" sz="2400" dirty="0" smtClean="0">
                <a:solidFill>
                  <a:schemeClr val="accent1">
                    <a:lumMod val="50000"/>
                  </a:schemeClr>
                </a:solidFill>
                <a:latin typeface="+mj-lt"/>
              </a:rPr>
              <a:t>BY</a:t>
            </a:r>
            <a:endParaRPr lang="en-US" dirty="0">
              <a:solidFill>
                <a:schemeClr val="accent1">
                  <a:lumMod val="50000"/>
                </a:schemeClr>
              </a:solidFill>
              <a:latin typeface="+mj-lt"/>
            </a:endParaRPr>
          </a:p>
          <a:p>
            <a:pPr algn="r" defTabSz="1044575" eaLnBrk="1" hangingPunct="1">
              <a:defRPr/>
            </a:pPr>
            <a:endParaRPr lang="en-US" sz="2000" dirty="0">
              <a:solidFill>
                <a:srgbClr val="FFFF66"/>
              </a:solidFill>
              <a:latin typeface="Arial" charset="0"/>
            </a:endParaRPr>
          </a:p>
          <a:p>
            <a:pPr algn="ctr"/>
            <a:r>
              <a:rPr lang="en-US" sz="1600" dirty="0" smtClean="0"/>
              <a:t>				    </a:t>
            </a:r>
            <a:r>
              <a:rPr lang="en-US" sz="1600" b="1" dirty="0" err="1" smtClean="0">
                <a:solidFill>
                  <a:srgbClr val="C00000"/>
                </a:solidFill>
              </a:rPr>
              <a:t>Prof.Somenath</a:t>
            </a:r>
            <a:r>
              <a:rPr lang="en-US" sz="1600" b="1" dirty="0" smtClean="0">
                <a:solidFill>
                  <a:srgbClr val="C00000"/>
                </a:solidFill>
              </a:rPr>
              <a:t> </a:t>
            </a:r>
            <a:r>
              <a:rPr lang="en-US" sz="1600" b="1" dirty="0" err="1" smtClean="0">
                <a:solidFill>
                  <a:srgbClr val="C00000"/>
                </a:solidFill>
              </a:rPr>
              <a:t>Ghosh</a:t>
            </a:r>
            <a:r>
              <a:rPr lang="en-US" sz="1600" b="1" dirty="0" smtClean="0">
                <a:solidFill>
                  <a:srgbClr val="C00000"/>
                </a:solidFill>
              </a:rPr>
              <a:t>, </a:t>
            </a:r>
          </a:p>
          <a:p>
            <a:pPr algn="ctr"/>
            <a:r>
              <a:rPr lang="en-US" sz="1600" b="1" dirty="0" smtClean="0">
                <a:solidFill>
                  <a:srgbClr val="C00000"/>
                </a:solidFill>
              </a:rPr>
              <a:t>                                                                        </a:t>
            </a:r>
            <a:r>
              <a:rPr lang="en-US" sz="1600" b="1" dirty="0" err="1" smtClean="0">
                <a:solidFill>
                  <a:srgbClr val="C00000"/>
                </a:solidFill>
              </a:rPr>
              <a:t>Retd</a:t>
            </a:r>
            <a:r>
              <a:rPr lang="en-US" sz="1600" b="1" dirty="0" smtClean="0">
                <a:solidFill>
                  <a:srgbClr val="C00000"/>
                </a:solidFill>
              </a:rPr>
              <a:t> Professor of Civil Engineering,      </a:t>
            </a:r>
          </a:p>
          <a:p>
            <a:pPr algn="ctr"/>
            <a:r>
              <a:rPr lang="en-US" sz="1600" b="1" dirty="0" smtClean="0">
                <a:solidFill>
                  <a:srgbClr val="C00000"/>
                </a:solidFill>
              </a:rPr>
              <a:t>				                       IIT </a:t>
            </a:r>
            <a:r>
              <a:rPr lang="en-US" sz="1600" b="1" dirty="0" err="1" smtClean="0">
                <a:solidFill>
                  <a:srgbClr val="C00000"/>
                </a:solidFill>
              </a:rPr>
              <a:t>Kharagpur</a:t>
            </a:r>
            <a:r>
              <a:rPr lang="en-US" sz="1600" b="1" dirty="0" smtClean="0">
                <a:solidFill>
                  <a:srgbClr val="C00000"/>
                </a:solidFill>
              </a:rPr>
              <a:t> and Ex-Chief 					                  Hydraulic Engineer, Kolkata Port Trust.</a:t>
            </a:r>
            <a:endParaRPr lang="en-IN" sz="1600" b="1" dirty="0" smtClean="0">
              <a:solidFill>
                <a:srgbClr val="C00000"/>
              </a:solidFill>
            </a:endParaRPr>
          </a:p>
          <a:p>
            <a:pPr algn="r" defTabSz="1044575">
              <a:defRPr/>
            </a:pPr>
            <a:endParaRPr lang="en-US" sz="2000" dirty="0">
              <a:solidFill>
                <a:srgbClr val="C00000"/>
              </a:solidFill>
              <a:latin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152400" y="1313795"/>
            <a:ext cx="868680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 shows the National Waterway one. It falls under three sectors, Haldia to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Farrkka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500 km,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Farrakka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Patna 480 km and Patna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Allahbad</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600km. The lowest 100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kms</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thw</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waterway between Haldia and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Nabadwip</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located above Kolkata  is a tidal reach and presents no problems for barges which do not require a draft of more than 1.5m. Between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Nabadwip</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Farrkka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however dredging or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cother</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conservation measures may be necessary at locations depending on hydrographic surveys .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Farrakka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lock is part of the National waterway, but was still being probably operated by the Water Resources Ministry of the Govt. Of India.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Farrakka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complex Fig. consists of a 2245 km long Barrage across the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Ganga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designed with a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surplussing</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capacity of 76500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cumecs</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38.3 km long feeder canal diverting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upto</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40000 cusecs of water to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Jangipur</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where the Bhagirathi takes off from the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Ganges.The</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Bhagirathi off take is chocked with silt and the head water supplies from the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Ganga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only enters during the monsoon months.</a:t>
            </a:r>
            <a:r>
              <a:rPr kumimoji="0" lang="en-US" b="0" i="0" u="none" strike="noStrike" cap="none" normalizeH="0" baseline="0" dirty="0" smtClean="0">
                <a:ln>
                  <a:noFill/>
                </a:ln>
                <a:solidFill>
                  <a:schemeClr val="tx1"/>
                </a:solidFill>
                <a:effectLst/>
                <a:latin typeface="Arial" pitchFamily="34" charset="0"/>
                <a:cs typeface="Arial" pitchFamily="34" charset="0"/>
              </a:rPr>
              <a:t> </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304800" y="1003042"/>
            <a:ext cx="838200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barrage on the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bhagirathi</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Jangipur</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prevents the waters fed into the feeder canal at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Farrakka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flowing back into the Ganges. A lock has been built at this point to provide a navigation link from the Hooghly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Bhagirathy</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into the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Ganga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Padma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into Bangladesh. The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Frrakka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lock bridges the difference between the bed level of the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Ganga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the Pond level of the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Farrakka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reservoir. The lock has two chambers each 25.15m wide and 180.7 m long sufficient to pass a craft or a barge train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upto</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1500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tonnes</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Provision has been made for adding  a second lock at a future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stage.The</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feeder canal has minimum draft  of 4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m.The</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navigational lock at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Frrakka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facilitates navigation of vessels from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Ganga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into Bhagirathi via feeder canal. Studies have indicated that the optimum of head water discharge for the improvement of 17 bars and crossings in the river Hooghly and its estuary is of the order of 40 000 cusecs.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Farrakka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barrage started operation from 1975. Most of the 12 bars and crossings from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kolkata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to DH showed noticeable gain in navigable depth due to fresh water intrusion into the Bhagirathi Hooghly.</a:t>
            </a:r>
            <a:r>
              <a:rPr kumimoji="0" lang="en-US" b="0" i="0" u="none" strike="noStrike" cap="none" normalizeH="0" baseline="0" dirty="0" smtClean="0">
                <a:ln>
                  <a:noFill/>
                </a:ln>
                <a:solidFill>
                  <a:schemeClr val="tx1"/>
                </a:solidFill>
                <a:effectLst/>
                <a:latin typeface="Arial" pitchFamily="34" charset="0"/>
                <a:cs typeface="Arial" pitchFamily="34" charset="0"/>
              </a:rPr>
              <a:t> </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228600" y="1006019"/>
            <a:ext cx="8610600"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other benefits included reduction of salinity intrusion, incidence of tidal bore and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quantam</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dredging from Kolkata Port to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hooghly</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point. The effect of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Farrakka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discharge on Bhagirathi resulted in increasing capacity of the river as well as bank erosion. The upper tidal compartment of the Hooghly river from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Nabadwip</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to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Mograkhal</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got silted up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considerably.However</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during lean season Jan-May due low arrival of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Ganga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waters upstream of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Farrakka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low flows of the order of 36000 cusecs to as low as 14000 cusecs were diverted through feeder canal. Lean season flow of the order of 50000 cusec in the river between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Rajmahal</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to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Farrakka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on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Ganga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that has a maximum capacity of 2.7 million cusecs caused great difficulties in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maintaing</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 requisite draft in the navigational channel leading to feeder canal. Under the treaty of mutual sharing of water between India and Bangladesh for arrivals at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Farrakka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75000 cusecs or more India would draw 40 000 cusec and the balance will go to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BD.Between</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75 to 70 thousand cusec BD will get 35000 cusec and the rest to India. </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04800" y="619065"/>
            <a:ext cx="815340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For less than 70000 the sharing will be equal between the two countries. There is a guarantee clause that would enable both countries to receive 35000 cusecs in alternate three 10 day period during March 11 to May 10 starting BD. There are other clauses in the treaty notably the following that there is need in finding a  solution on long term for augmenting the lean water flow, which means creation of storage facilities on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Sarada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Ghagra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Gandak</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Kosi</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then more water will flow in the NW 1 between Allahabad and Kolkata which will ensure a better draft at Kolkata.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5.The hydrographic survey of the middle sector between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Farrakka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Patna has been completed and conservancy works have probably been undertaken with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bandalling</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to divert river flows to scour a deep channel to provide freeway with the requisite 2m depth and 45 m width. There is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upto</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9 m level difference in river levels between the lean season and floods and the deep channel keeps changing course. The challenge is to moderate the channel fluctuations and to maintain a fairly constant fairway, which needs to marked appropriately for safe. </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G:\FARAKKA BARRAGE\Picture4.png"/>
          <p:cNvPicPr>
            <a:picLocks noChangeAspect="1" noChangeArrowheads="1"/>
          </p:cNvPicPr>
          <p:nvPr/>
        </p:nvPicPr>
        <p:blipFill>
          <a:blip r:embed="rId2"/>
          <a:srcRect l="5965" t="24873" r="4211" b="26646"/>
          <a:stretch>
            <a:fillRect/>
          </a:stretch>
        </p:blipFill>
        <p:spPr bwMode="auto">
          <a:xfrm>
            <a:off x="40793" y="381000"/>
            <a:ext cx="8950807" cy="60198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228600" y="685800"/>
            <a:ext cx="853440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600 km sector between Patna and Allahabad have several navigational problems. Above Patna the lean season draft in the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Ganga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varies between 1.2 to 1.5 m and  more than 20 shoals are there out of which some will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reqire</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dredging and others may be overcome by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Bandalling</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For this one would require dredgers, survey vessels, instruments and other marine facilities are needed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 The National Waterway two covers the distance from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Dhubri</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Bangladesh border to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Sadiya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distance covering 891 Km along the mighty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Brhmaputra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river.The</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Indian vessels are cleared to operate in the transit waterways in Bangladesh while moving from Kolkata to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Dhubri</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 route take vessels from Kolkata to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Sundarbans</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into Bangladesh waters at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Raimangal</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then on to Khulna and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Chandpur</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the confluence of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Padma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Meghna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From here barges bound for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Guwahati</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move up the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Brhmaputra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Jamuna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in BD) to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Bahadurabad-Chilmiri</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on to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Dhubri</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From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Dhubri</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to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Sadiya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Brhamaputra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has sufficient draft year round though some conservancy works may be required to canalize the lean season flows of this largely braided river.</a:t>
            </a:r>
            <a:r>
              <a:rPr kumimoji="0" lang="en-US" b="0" i="0" u="none" strike="noStrike" cap="none" normalizeH="0" baseline="0" dirty="0" smtClean="0">
                <a:ln>
                  <a:noFill/>
                </a:ln>
                <a:solidFill>
                  <a:schemeClr val="tx1"/>
                </a:solidFill>
                <a:effectLst/>
                <a:latin typeface="Arial" pitchFamily="34" charset="0"/>
                <a:cs typeface="Arial" pitchFamily="34" charset="0"/>
              </a:rPr>
              <a:t> </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76200" y="1689080"/>
            <a:ext cx="86106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With storage on the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Brhmaputra</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system in Arunachal Pradesh a stable deep water fairway</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could be available along the entire length of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assam</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Valley and into Bangladesh The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Farrakka</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Padma</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link would also provide a shorter and better navigation route between Kolkata and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Guwahati</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With the declaration of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Dhubri</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Sadiya</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reach as National waterway terminal facilities are being planned or under execution at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Jogighopa</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Guwahati</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Silghat</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Tejpur</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Neamati</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terminal is also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propsed</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Karimganj</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Arnab\2008-10 (Oct)\scan0004.jpg"/>
          <p:cNvPicPr>
            <a:picLocks noChangeAspect="1" noChangeArrowheads="1"/>
          </p:cNvPicPr>
          <p:nvPr/>
        </p:nvPicPr>
        <p:blipFill>
          <a:blip r:embed="rId2"/>
          <a:srcRect/>
          <a:stretch>
            <a:fillRect/>
          </a:stretch>
        </p:blipFill>
        <p:spPr bwMode="auto">
          <a:xfrm>
            <a:off x="304800" y="533400"/>
            <a:ext cx="8565637"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85800"/>
            <a:ext cx="7772400" cy="5632311"/>
          </a:xfrm>
          <a:prstGeom prst="rect">
            <a:avLst/>
          </a:prstGeom>
        </p:spPr>
        <p:txBody>
          <a:bodyPr wrap="square">
            <a:spAutoFit/>
          </a:bodyPr>
          <a:lstStyle/>
          <a:p>
            <a:pPr algn="just" fontAlgn="base">
              <a:spcBef>
                <a:spcPct val="0"/>
              </a:spcBef>
              <a:spcAft>
                <a:spcPct val="0"/>
              </a:spcAft>
            </a:pPr>
            <a:r>
              <a:rPr lang="en-US" sz="2000" dirty="0" smtClean="0">
                <a:latin typeface="Arial" pitchFamily="34" charset="0"/>
                <a:ea typeface="Times New Roman" pitchFamily="18" charset="0"/>
                <a:cs typeface="Arial" pitchFamily="34" charset="0"/>
              </a:rPr>
              <a:t>7. So far we have discussed hydraulic considerations involved for maintaining suitable draft during lean season flows so as to make possible inland navigation of crafts to take place and for this it is essential to have adequate facilities like survey vessels, dredge equipments, marking of shipping lanes especially night navigation, jetties and other infrastructural facilities that will be necessary for proper maintenance. So it requires a good deal of capital investments and </a:t>
            </a:r>
            <a:r>
              <a:rPr lang="en-US" sz="2000" dirty="0" err="1" smtClean="0">
                <a:latin typeface="Arial" pitchFamily="34" charset="0"/>
                <a:ea typeface="Times New Roman" pitchFamily="18" charset="0"/>
                <a:cs typeface="Arial" pitchFamily="34" charset="0"/>
              </a:rPr>
              <a:t>inorder</a:t>
            </a:r>
            <a:r>
              <a:rPr lang="en-US" sz="2000" dirty="0" smtClean="0">
                <a:latin typeface="Arial" pitchFamily="34" charset="0"/>
                <a:ea typeface="Times New Roman" pitchFamily="18" charset="0"/>
                <a:cs typeface="Arial" pitchFamily="34" charset="0"/>
              </a:rPr>
              <a:t> to be financially viable the revenue earning potential from   the cargoes have to be assessed. Besides there is the question of proper type and mix of craft that should be used have to be given careful consideration. As it affects the cost overrun. Push towing has an advantage in so far as the prime mover is in constant use and can be employed to move a large number of dumb barges in trains of 125 tones each. A self propelled barge of say 600 </a:t>
            </a:r>
            <a:r>
              <a:rPr lang="en-US" sz="2000" dirty="0" err="1" smtClean="0">
                <a:latin typeface="Arial" pitchFamily="34" charset="0"/>
                <a:ea typeface="Times New Roman" pitchFamily="18" charset="0"/>
                <a:cs typeface="Arial" pitchFamily="34" charset="0"/>
              </a:rPr>
              <a:t>tonnes</a:t>
            </a:r>
            <a:r>
              <a:rPr lang="en-US" sz="2000" dirty="0" smtClean="0">
                <a:latin typeface="Arial" pitchFamily="34" charset="0"/>
                <a:ea typeface="Times New Roman" pitchFamily="18" charset="0"/>
                <a:cs typeface="Arial" pitchFamily="34" charset="0"/>
              </a:rPr>
              <a:t> with 460 HP engine can move independently. Modular sized deck loading barges or flats could carry containers while with holds may be required for certain types of cargos that require safe handling.</a:t>
            </a:r>
            <a:endParaRPr lang="en-IN" sz="2000" dirty="0" smtClean="0">
              <a:latin typeface="Arial" pitchFamily="34" charset="0"/>
              <a:ea typeface="Times New Roman" pitchFamily="18" charset="0"/>
              <a:cs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091148"/>
            <a:ext cx="7924800" cy="3785652"/>
          </a:xfrm>
          <a:prstGeom prst="rect">
            <a:avLst/>
          </a:prstGeom>
        </p:spPr>
        <p:txBody>
          <a:bodyPr wrap="square">
            <a:spAutoFit/>
          </a:bodyPr>
          <a:lstStyle/>
          <a:p>
            <a:pPr algn="just"/>
            <a:r>
              <a:rPr lang="en-US" sz="2000" dirty="0" smtClean="0">
                <a:latin typeface="Arial" pitchFamily="34" charset="0"/>
                <a:cs typeface="Arial" pitchFamily="34" charset="0"/>
              </a:rPr>
              <a:t>Here it may be mentioned that after creating an expensive </a:t>
            </a:r>
            <a:r>
              <a:rPr lang="en-US" sz="2000" dirty="0" err="1" smtClean="0">
                <a:latin typeface="Arial" pitchFamily="34" charset="0"/>
                <a:cs typeface="Arial" pitchFamily="34" charset="0"/>
              </a:rPr>
              <a:t>infratstructure</a:t>
            </a:r>
            <a:r>
              <a:rPr lang="en-US" sz="2000" dirty="0" smtClean="0">
                <a:latin typeface="Arial" pitchFamily="34" charset="0"/>
                <a:cs typeface="Arial" pitchFamily="34" charset="0"/>
              </a:rPr>
              <a:t> and then have no adequate traffic to move  will be wasteful. Going by the consideration of energy efficiency  IWT is at a considerable advantage as one HP of energy moves 150 Kg by roads, 500kg by rail and 4000kg by river To conclude it may be said although inland water transport has </a:t>
            </a:r>
            <a:r>
              <a:rPr lang="en-US" sz="2000" dirty="0" err="1" smtClean="0">
                <a:latin typeface="Arial" pitchFamily="34" charset="0"/>
                <a:cs typeface="Arial" pitchFamily="34" charset="0"/>
              </a:rPr>
              <a:t>immence</a:t>
            </a:r>
            <a:r>
              <a:rPr lang="en-US" sz="2000" dirty="0" smtClean="0">
                <a:latin typeface="Arial" pitchFamily="34" charset="0"/>
                <a:cs typeface="Arial" pitchFamily="34" charset="0"/>
              </a:rPr>
              <a:t> potential we hear about it occasionally during some impulsive jerk from someone in authority and later on everything goes into hibernation, this is basically because of the absence of a strong lobby both from  key industries involved in bulk transport and political parties. For example </a:t>
            </a:r>
            <a:r>
              <a:rPr lang="en-US" sz="2000" dirty="0" err="1" smtClean="0">
                <a:latin typeface="Arial" pitchFamily="34" charset="0"/>
                <a:cs typeface="Arial" pitchFamily="34" charset="0"/>
              </a:rPr>
              <a:t>Farrakka</a:t>
            </a:r>
            <a:r>
              <a:rPr lang="en-US" sz="2000" dirty="0" smtClean="0">
                <a:latin typeface="Arial" pitchFamily="34" charset="0"/>
                <a:cs typeface="Arial" pitchFamily="34" charset="0"/>
              </a:rPr>
              <a:t> barrage was completed in 1971, the feeder canal in 1975 but the navigational lock was operational in 1987. </a:t>
            </a:r>
            <a:endParaRPr lang="en-IN" sz="2000" dirty="0">
              <a:latin typeface="Arial" pitchFamily="34" charset="0"/>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152400" y="1395948"/>
            <a:ext cx="8763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It is very interesting to note that in  India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inspite</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having huge potential for transportation by  inland navigation through the  river Ganges and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Brhmaputra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it has only received marginal considerations compared to rail and road transport. There exists lots of information  as to why the inland navigation has not received its due importance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inspite</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the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Govt</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India notifying the creation of National Waterway one and two for the economic development of India. I shall not go into them but will try to point out some issues regarding the development from hydraulic and water availability and commercial  point of view </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cad\scan_farrakka\1.jpg"/>
          <p:cNvPicPr>
            <a:picLocks noChangeAspect="1" noChangeArrowheads="1"/>
          </p:cNvPicPr>
          <p:nvPr/>
        </p:nvPicPr>
        <p:blipFill>
          <a:blip r:embed="rId2" cstate="print">
            <a:lum bright="20000" contrast="30000"/>
          </a:blip>
          <a:srcRect l="42220" t="58482" r="14580" b="12804"/>
          <a:stretch>
            <a:fillRect/>
          </a:stretch>
        </p:blipFill>
        <p:spPr bwMode="auto">
          <a:xfrm>
            <a:off x="344623" y="228600"/>
            <a:ext cx="8396988" cy="62484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30501"/>
            <a:ext cx="8229600" cy="3170099"/>
          </a:xfrm>
          <a:prstGeom prst="rect">
            <a:avLst/>
          </a:prstGeom>
        </p:spPr>
        <p:txBody>
          <a:bodyPr wrap="square">
            <a:spAutoFit/>
          </a:bodyPr>
          <a:lstStyle/>
          <a:p>
            <a:pPr algn="just"/>
            <a:r>
              <a:rPr lang="en-US" sz="2000" dirty="0" smtClean="0"/>
              <a:t>It is therefore important to lay down a policy frame work including studies regarding financial viability of different sectors of the waterway for developing and attracting </a:t>
            </a:r>
            <a:r>
              <a:rPr lang="en-US" sz="2000" dirty="0" err="1" smtClean="0"/>
              <a:t>riverine</a:t>
            </a:r>
            <a:r>
              <a:rPr lang="en-US" sz="2000" dirty="0" smtClean="0"/>
              <a:t> and coastal traffic by providing </a:t>
            </a:r>
            <a:r>
              <a:rPr lang="en-US" sz="2000" dirty="0" err="1" smtClean="0"/>
              <a:t>locational</a:t>
            </a:r>
            <a:r>
              <a:rPr lang="en-US" sz="2000" dirty="0" smtClean="0"/>
              <a:t> and other benefits as has been done during the last several decades in the case of roads and railways. With more emphasis on environment Globally it would seem </a:t>
            </a:r>
            <a:r>
              <a:rPr lang="en-US" sz="2000" dirty="0" err="1" smtClean="0"/>
              <a:t>desireable</a:t>
            </a:r>
            <a:r>
              <a:rPr lang="en-US" sz="2000" dirty="0" smtClean="0"/>
              <a:t> to support IWT and coastal shipping for expansion to reduce the pressure on freight corridors  as also to reduce carbon emission which is responsible for Global Warming and resulting detrimental effects on floods, droughts, cyclones, sea level rise etc.  </a:t>
            </a:r>
            <a:endParaRPr lang="en-IN" sz="2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8879" y="2362200"/>
            <a:ext cx="4331921" cy="923330"/>
          </a:xfrm>
          <a:prstGeom prst="rect">
            <a:avLst/>
          </a:prstGeom>
          <a:noFill/>
        </p:spPr>
        <p:txBody>
          <a:bodyPr wrap="square" lIns="91440" tIns="45720" rIns="91440" bIns="45720">
            <a:spAutoFit/>
          </a:bodyPr>
          <a:lstStyle/>
          <a:p>
            <a:pPr algn="ct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Thank You</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Scan_Pic0001"/>
          <p:cNvPicPr>
            <a:picLocks noChangeAspect="1" noChangeArrowheads="1"/>
          </p:cNvPicPr>
          <p:nvPr/>
        </p:nvPicPr>
        <p:blipFill>
          <a:blip r:embed="rId2"/>
          <a:srcRect/>
          <a:stretch>
            <a:fillRect/>
          </a:stretch>
        </p:blipFill>
        <p:spPr bwMode="auto">
          <a:xfrm>
            <a:off x="434728" y="304800"/>
            <a:ext cx="8252072" cy="59436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Scan_Pic0002"/>
          <p:cNvPicPr>
            <a:picLocks noChangeAspect="1" noChangeArrowheads="1"/>
          </p:cNvPicPr>
          <p:nvPr/>
        </p:nvPicPr>
        <p:blipFill>
          <a:blip r:embed="rId2" cstate="print"/>
          <a:srcRect/>
          <a:stretch>
            <a:fillRect/>
          </a:stretch>
        </p:blipFill>
        <p:spPr bwMode="auto">
          <a:xfrm>
            <a:off x="2209800" y="66999"/>
            <a:ext cx="4724400" cy="6562401"/>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685800" y="695265"/>
            <a:ext cx="762000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Water transport is relatively inexpensive and has hence been developed on a large scale in many countries. The importance of inland navigation is continuously growing on account of the rising cost of petroleum products and the emphasis on control and abatement of pollution. Rivers such as Danube, the Rhine and the Volga in Europe have been regulated and developed for Navigation. For a river to be navigable, its low water discharge and cross section must be such  so that the minimum depth required for navigation is always available. In some cases low flow has to be supplemented from outside sources to attain such a depth. Other measures to obtain adequate depth at low flows include dredging the shallow patches in the river and using spurs or jetties to narrow the stream thereby increasing the depth. In addition any sharp curves along the river reach must be eliminated so that ships can turn fairly easily. After rectification in this way certain reaches may require stabilization of the banks.</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ppt_xche\IWI MAPS\National Waterways-1.jpg"/>
          <p:cNvPicPr>
            <a:picLocks noChangeAspect="1" noChangeArrowheads="1"/>
          </p:cNvPicPr>
          <p:nvPr/>
        </p:nvPicPr>
        <p:blipFill>
          <a:blip r:embed="rId2"/>
          <a:srcRect/>
          <a:stretch>
            <a:fillRect/>
          </a:stretch>
        </p:blipFill>
        <p:spPr bwMode="auto">
          <a:xfrm rot="5400000">
            <a:off x="1432811" y="-1005590"/>
            <a:ext cx="6248399" cy="8869179"/>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304800" y="1008995"/>
            <a:ext cx="830580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 shall now briefly touch upon some features of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Ganga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Brhmaputra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basin. The combined flow of the Bhagirathi and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Alkananda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forms the Ganges. The Bhagirathi originates from the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Gangotri</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glacier and the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Alkananda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rises in the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Anzkar</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range in the west of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Nandadevi</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Fig1. The length of the Ganges from the west of the Nanda Devi to the confluence of the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Jamuna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River at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Aricha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is about 2200Km. Several tributaries have merged to form the main flow of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Ganga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Three trans-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Himalyan</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distributaries the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Karnail</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Gandak</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Sapt</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Kosi</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originating in Nepal contribute about 41% of the total annual flow of the Ganges system. The river enters Bangladesh through the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Chapai</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Nawabganj</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District and flows about 110 km along the international border of Bangladesh and India Fig2. occupying the territories of both the countries. From the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offtake</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the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Mathabhanga</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River, the Ganges enters completely into the territory of Bangladesh. </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304800" y="322957"/>
            <a:ext cx="853440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length of this reach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upto</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 confluence of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Jamuna</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river is 120km. The average width of this reach of the river is 5.3 km but varies from 1.5km to 14 km. The annual average flow as measured at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Hardinge</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Bridge since mid 1930 is about 11000 cubic meters per second.</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Brhmaputra</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Tsangpo</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originates in the vicinity of Mount Kailas and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Manossarovar</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Lake and drains the Northern face of the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Tibetian</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Himayays</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the southern slopes of the Kailas,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Aling</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Kangri</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Nyenchenthangla</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Ranges.The</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river traverses the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Tibetian</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plateau, east west and then take hairpin bend between the lofty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Namche</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Barwa</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Gyala</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Peri</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peaks.before</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entering Arunachal Pradesh of India and subsequently flowing west words before making a complete turn east word to join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Ganga</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the combined flow is taken care of by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Meghna</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near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Goalanda</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before debouching into the Bay of Bengal.</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G:\ppt_xche\IWI MAPS\National Waterways-2.jpg"/>
          <p:cNvPicPr>
            <a:picLocks noChangeAspect="1" noChangeArrowheads="1"/>
          </p:cNvPicPr>
          <p:nvPr/>
        </p:nvPicPr>
        <p:blipFill>
          <a:blip r:embed="rId2" cstate="print"/>
          <a:srcRect/>
          <a:stretch>
            <a:fillRect/>
          </a:stretch>
        </p:blipFill>
        <p:spPr bwMode="auto">
          <a:xfrm rot="5400000">
            <a:off x="1516834" y="-907235"/>
            <a:ext cx="6110333" cy="8686801"/>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36</TotalTime>
  <Words>2094</Words>
  <Application>Microsoft Office PowerPoint</Application>
  <PresentationFormat>On-screen Show (4:3)</PresentationFormat>
  <Paragraphs>25</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Trek</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PA2CHE</dc:creator>
  <cp:lastModifiedBy>CHE-PC</cp:lastModifiedBy>
  <cp:revision>10</cp:revision>
  <dcterms:created xsi:type="dcterms:W3CDTF">2006-08-16T00:00:00Z</dcterms:created>
  <dcterms:modified xsi:type="dcterms:W3CDTF">2013-06-07T06:22:33Z</dcterms:modified>
</cp:coreProperties>
</file>