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907" r:id="rId2"/>
    <p:sldId id="929" r:id="rId3"/>
    <p:sldId id="947" r:id="rId4"/>
    <p:sldId id="952" r:id="rId5"/>
    <p:sldId id="954" r:id="rId6"/>
    <p:sldId id="957" r:id="rId7"/>
    <p:sldId id="959" r:id="rId8"/>
    <p:sldId id="960" r:id="rId9"/>
    <p:sldId id="958" r:id="rId10"/>
    <p:sldId id="951" r:id="rId11"/>
    <p:sldId id="961" r:id="rId12"/>
    <p:sldId id="950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BFD"/>
    <a:srgbClr val="FF9966"/>
    <a:srgbClr val="0000FF"/>
    <a:srgbClr val="FFCCFF"/>
    <a:srgbClr val="33CC33"/>
    <a:srgbClr val="FF3300"/>
    <a:srgbClr val="CC3300"/>
    <a:srgbClr val="FF6600"/>
    <a:srgbClr val="FF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2" autoAdjust="0"/>
  </p:normalViewPr>
  <p:slideViewPr>
    <p:cSldViewPr snapToGrid="0">
      <p:cViewPr varScale="1">
        <p:scale>
          <a:sx n="110" d="100"/>
          <a:sy n="110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EB090-2B54-4D98-9BCC-E6FB0A85FCC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08C93A0-4EEA-4CCB-B857-E4113A176A6D}">
      <dgm:prSet phldrT="[Text]" custT="1"/>
      <dgm:spPr/>
      <dgm:t>
        <a:bodyPr/>
        <a:lstStyle/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Manage demand disruptions/Tankages </a:t>
          </a:r>
          <a:r>
            <a:rPr lang="en-US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lfexibility</a:t>
          </a:r>
          <a:endParaRPr lang="en-IN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B890B-08D0-49F3-AC9E-171E7B138F4D}" type="parTrans" cxnId="{95ED0413-9935-4F03-B3B1-BD0B046CC6F3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7277F-867F-4357-A9B1-55DA2993E163}" type="sibTrans" cxnId="{95ED0413-9935-4F03-B3B1-BD0B046CC6F3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C597C-52EF-4F10-B7AE-79EA53D089F8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Inventory Management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01D01-12C8-419F-BC04-0BA908CDC43C}" type="parTrans" cxnId="{27736D43-CF99-4C08-A409-BC73C4794930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4415C0-D958-4124-911C-874301B6A92C}" type="sibTrans" cxnId="{27736D43-CF99-4C08-A409-BC73C4794930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786F4-CDE3-4665-8D62-367F2D188D3F}">
      <dgm:prSet phldrT="[Text]" custT="1"/>
      <dgm:spPr/>
      <dgm:t>
        <a:bodyPr/>
        <a:lstStyle/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Avoid any </a:t>
          </a:r>
          <a:r>
            <a:rPr lang="en-US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criss</a:t>
          </a:r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- cross movement</a:t>
          </a:r>
          <a:endParaRPr lang="en-IN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0A595-296A-43BF-A579-1B93C1200C0D}" type="parTrans" cxnId="{CBD160F5-1B09-4F6C-83A3-C04506399E2A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1B4A0-7544-41AD-A7FB-556E28772623}" type="sibTrans" cxnId="{CBD160F5-1B09-4F6C-83A3-C04506399E2A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4484D-560A-42AC-92D1-91F4A6E54528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Minimum Logistic Cost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BD62D-F7FA-4D81-9B75-41CF34F1649F}" type="parTrans" cxnId="{8C34A4E5-DC65-4679-9330-299577D7C393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D144E-D072-4181-A25B-7B46E5A55B0B}" type="sibTrans" cxnId="{8C34A4E5-DC65-4679-9330-299577D7C393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C292C-F5BE-428D-9D32-CF9B7B28CE9A}">
      <dgm:prSet phldrT="[Text]" custT="1"/>
      <dgm:spPr/>
      <dgm:t>
        <a:bodyPr/>
        <a:lstStyle/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Nil Dry Out at any location</a:t>
          </a:r>
          <a:endParaRPr lang="en-IN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A921BE-2B77-4116-8CCC-07A6D3D86AB2}" type="parTrans" cxnId="{FC7E930A-898E-469C-BE93-EBBB16CB98E1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CEDE8-019E-4C25-8AF8-BE05DF118331}" type="sibTrans" cxnId="{FC7E930A-898E-469C-BE93-EBBB16CB98E1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D9C00B-D7CF-4C8E-9C8D-B091837D0FFD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Complete Customer satisfaction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CB85B-26CD-4D0F-B625-6E7DBBEB162A}" type="parTrans" cxnId="{E6E74DB2-5B80-4F18-A340-7E7001E949BB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2E99C-C71F-43CC-A8ED-A20CA14A68EF}" type="sibTrans" cxnId="{E6E74DB2-5B80-4F18-A340-7E7001E949BB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C9A9F-9DE0-4559-B558-476684FF01A1}">
      <dgm:prSet phldrT="[Text]" custT="1"/>
      <dgm:spPr/>
      <dgm:t>
        <a:bodyPr/>
        <a:lstStyle/>
        <a:p>
          <a:pPr algn="l"/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Optimization of secondary intermediate feed for right product mix/ Refinery stream sharing</a:t>
          </a:r>
          <a:endParaRPr lang="en-IN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E5600B-550D-4511-A4FE-FBADC1DEBAE9}" type="parTrans" cxnId="{BCA0598D-71B1-4971-B0F8-AE66716E44FB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00D0B-186D-4A11-8F41-09CD6741FEC5}" type="sibTrans" cxnId="{BCA0598D-71B1-4971-B0F8-AE66716E44FB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039E8-D71B-4F9A-88AD-58E5CF92A954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Refinery secondary products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402AA-C7E6-4F25-9B85-DDF5C88A0B95}" type="parTrans" cxnId="{FF96F49D-4162-4950-AACD-308DB31425DE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B491D-97D0-4042-899E-3B4120901A4C}" type="sibTrans" cxnId="{FF96F49D-4162-4950-AACD-308DB31425DE}">
      <dgm:prSet/>
      <dgm:spPr/>
      <dgm:t>
        <a:bodyPr/>
        <a:lstStyle/>
        <a:p>
          <a:endParaRPr lang="en-IN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8B6FE-228B-4787-A6D3-8E4842D62F0A}" type="pres">
      <dgm:prSet presAssocID="{7B5EB090-2B54-4D98-9BCC-E6FB0A85FCC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1CB53E5E-1D6A-4864-B1CB-89F1BBBF68B5}" type="pres">
      <dgm:prSet presAssocID="{208C93A0-4EEA-4CCB-B857-E4113A176A6D}" presName="composite" presStyleCnt="0">
        <dgm:presLayoutVars>
          <dgm:chMax val="1"/>
          <dgm:chPref val="1"/>
        </dgm:presLayoutVars>
      </dgm:prSet>
      <dgm:spPr/>
    </dgm:pt>
    <dgm:pt modelId="{A3A0E148-D409-4DAE-9250-66FD472E2220}" type="pres">
      <dgm:prSet presAssocID="{208C93A0-4EEA-4CCB-B857-E4113A176A6D}" presName="Accent" presStyleLbl="trAlignAcc1" presStyleIdx="0" presStyleCnt="4" custScaleY="150203">
        <dgm:presLayoutVars>
          <dgm:chMax val="0"/>
          <dgm:chPref val="0"/>
        </dgm:presLayoutVars>
      </dgm:prSet>
      <dgm:spPr/>
    </dgm:pt>
    <dgm:pt modelId="{0D266FC7-698F-4895-AEA7-2CE803843016}" type="pres">
      <dgm:prSet presAssocID="{208C93A0-4EEA-4CCB-B857-E4113A176A6D}" presName="Image" presStyleLbl="alignImgPlace1" presStyleIdx="0" presStyleCnt="4" custScaleY="137396" custLinFactNeighborX="432" custLinFactNeighborY="-2096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869BC05A-133F-4ABB-A216-B80AF3AF591D}" type="pres">
      <dgm:prSet presAssocID="{208C93A0-4EEA-4CCB-B857-E4113A176A6D}" presName="ChildComposite" presStyleCnt="0"/>
      <dgm:spPr/>
    </dgm:pt>
    <dgm:pt modelId="{5BD9D780-60FB-47FC-8DF2-E1A64A41A923}" type="pres">
      <dgm:prSet presAssocID="{208C93A0-4EEA-4CCB-B857-E4113A176A6D}" presName="Child" presStyleLbl="node1" presStyleIdx="0" presStyleCnt="4" custLinFactNeighborX="-437" custLinFactNeighborY="84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0AF6D2-B94E-48EE-A2C4-DD52A13E42E9}" type="pres">
      <dgm:prSet presAssocID="{208C93A0-4EEA-4CCB-B857-E4113A176A6D}" presName="Parent" presStyleLbl="revTx" presStyleIdx="0" presStyleCnt="4" custScaleY="180916" custLinFactNeighborX="434" custLinFactNeighborY="9636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A03CBF-8C97-4D9F-BF5E-D5E86C31EBCA}" type="pres">
      <dgm:prSet presAssocID="{81A7277F-867F-4357-A9B1-55DA2993E163}" presName="sibTrans" presStyleCnt="0"/>
      <dgm:spPr/>
    </dgm:pt>
    <dgm:pt modelId="{B184ED61-8978-4B45-B6DD-5A3B62AEA30B}" type="pres">
      <dgm:prSet presAssocID="{439786F4-CDE3-4665-8D62-367F2D188D3F}" presName="composite" presStyleCnt="0">
        <dgm:presLayoutVars>
          <dgm:chMax val="1"/>
          <dgm:chPref val="1"/>
        </dgm:presLayoutVars>
      </dgm:prSet>
      <dgm:spPr/>
    </dgm:pt>
    <dgm:pt modelId="{3C6F3DF5-C511-42FE-9916-22B0D95D57C5}" type="pres">
      <dgm:prSet presAssocID="{439786F4-CDE3-4665-8D62-367F2D188D3F}" presName="Accent" presStyleLbl="trAlignAcc1" presStyleIdx="1" presStyleCnt="4" custScaleY="15020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E73EA3DF-18AD-459E-A29F-59E9DA967F26}" type="pres">
      <dgm:prSet presAssocID="{439786F4-CDE3-4665-8D62-367F2D188D3F}" presName="Image" presStyleLbl="alignImgPlace1" presStyleIdx="1" presStyleCnt="4" custScaleY="137396" custLinFactNeighborX="432" custLinFactNeighborY="-2096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05DE135-02B0-4921-9A59-132368D2C43C}" type="pres">
      <dgm:prSet presAssocID="{439786F4-CDE3-4665-8D62-367F2D188D3F}" presName="ChildComposite" presStyleCnt="0"/>
      <dgm:spPr/>
    </dgm:pt>
    <dgm:pt modelId="{DB0F2C27-BC08-4B5B-A5C4-E16660B2A783}" type="pres">
      <dgm:prSet presAssocID="{439786F4-CDE3-4665-8D62-367F2D188D3F}" presName="Child" presStyleLbl="node1" presStyleIdx="1" presStyleCnt="4" custLinFactNeighborX="-437" custLinFactNeighborY="84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6FEF78-3F61-4D78-B254-AF342CD406F0}" type="pres">
      <dgm:prSet presAssocID="{439786F4-CDE3-4665-8D62-367F2D188D3F}" presName="Parent" presStyleLbl="revTx" presStyleIdx="1" presStyleCnt="4" custScaleY="180916" custLinFactY="16298" custLinFactNeighborX="1303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C419F3-08BD-409C-9124-7F371E8D8745}" type="pres">
      <dgm:prSet presAssocID="{1981B4A0-7544-41AD-A7FB-556E28772623}" presName="sibTrans" presStyleCnt="0"/>
      <dgm:spPr/>
    </dgm:pt>
    <dgm:pt modelId="{7D526D05-6289-4183-A72F-108E9CC018D3}" type="pres">
      <dgm:prSet presAssocID="{D11C292C-F5BE-428D-9D32-CF9B7B28CE9A}" presName="composite" presStyleCnt="0">
        <dgm:presLayoutVars>
          <dgm:chMax val="1"/>
          <dgm:chPref val="1"/>
        </dgm:presLayoutVars>
      </dgm:prSet>
      <dgm:spPr/>
    </dgm:pt>
    <dgm:pt modelId="{0BD9D75E-62E3-4465-BC7B-17FF539A690F}" type="pres">
      <dgm:prSet presAssocID="{D11C292C-F5BE-428D-9D32-CF9B7B28CE9A}" presName="Accent" presStyleLbl="trAlignAcc1" presStyleIdx="2" presStyleCnt="4" custScaleY="150868">
        <dgm:presLayoutVars>
          <dgm:chMax val="0"/>
          <dgm:chPref val="0"/>
        </dgm:presLayoutVars>
      </dgm:prSet>
      <dgm:spPr/>
    </dgm:pt>
    <dgm:pt modelId="{BB1AAAB4-5A05-4C03-8339-FDFD2DA7D4F3}" type="pres">
      <dgm:prSet presAssocID="{D11C292C-F5BE-428D-9D32-CF9B7B28CE9A}" presName="Image" presStyleLbl="alignImgPlace1" presStyleIdx="2" presStyleCnt="4" custScaleY="137396" custLinFactNeighborX="432" custLinFactNeighborY="-2096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6D18806D-1A23-4AA5-B8F0-57658A79F325}" type="pres">
      <dgm:prSet presAssocID="{D11C292C-F5BE-428D-9D32-CF9B7B28CE9A}" presName="ChildComposite" presStyleCnt="0"/>
      <dgm:spPr/>
    </dgm:pt>
    <dgm:pt modelId="{928130C0-FF7E-4F06-A783-79580278F187}" type="pres">
      <dgm:prSet presAssocID="{D11C292C-F5BE-428D-9D32-CF9B7B28CE9A}" presName="Child" presStyleLbl="node1" presStyleIdx="2" presStyleCnt="4" custLinFactNeighborX="-437" custLinFactNeighborY="84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C4424C8-6163-4776-91C2-137B91F976BB}" type="pres">
      <dgm:prSet presAssocID="{D11C292C-F5BE-428D-9D32-CF9B7B28CE9A}" presName="Parent" presStyleLbl="revTx" presStyleIdx="2" presStyleCnt="4" custScaleY="180916" custLinFactNeighborX="434" custLinFactNeighborY="9968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E2C749-EFFE-4474-AB30-7CEAE2EA336E}" type="pres">
      <dgm:prSet presAssocID="{A32CEDE8-019E-4C25-8AF8-BE05DF118331}" presName="sibTrans" presStyleCnt="0"/>
      <dgm:spPr/>
    </dgm:pt>
    <dgm:pt modelId="{F4F03EE1-C09E-4EDC-80A1-6122B52C391B}" type="pres">
      <dgm:prSet presAssocID="{AF6C9A9F-9DE0-4559-B558-476684FF01A1}" presName="composite" presStyleCnt="0">
        <dgm:presLayoutVars>
          <dgm:chMax val="1"/>
          <dgm:chPref val="1"/>
        </dgm:presLayoutVars>
      </dgm:prSet>
      <dgm:spPr/>
    </dgm:pt>
    <dgm:pt modelId="{4176B68A-9C50-4D67-AC66-F0AD4A9091F7}" type="pres">
      <dgm:prSet presAssocID="{AF6C9A9F-9DE0-4559-B558-476684FF01A1}" presName="Accent" presStyleLbl="trAlignAcc1" presStyleIdx="3" presStyleCnt="4" custScaleY="150203">
        <dgm:presLayoutVars>
          <dgm:chMax val="0"/>
          <dgm:chPref val="0"/>
        </dgm:presLayoutVars>
      </dgm:prSet>
      <dgm:spPr/>
    </dgm:pt>
    <dgm:pt modelId="{68A388F8-EB3B-4E3A-A3D3-D77B1320C804}" type="pres">
      <dgm:prSet presAssocID="{AF6C9A9F-9DE0-4559-B558-476684FF01A1}" presName="Image" presStyleLbl="alignImgPlace1" presStyleIdx="3" presStyleCnt="4" custScaleY="137396" custLinFactNeighborX="432" custLinFactNeighborY="-2096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C637154-A629-48D3-9C5D-121BF8D768D2}" type="pres">
      <dgm:prSet presAssocID="{AF6C9A9F-9DE0-4559-B558-476684FF01A1}" presName="ChildComposite" presStyleCnt="0"/>
      <dgm:spPr/>
    </dgm:pt>
    <dgm:pt modelId="{0AFF6458-80A5-4A4A-AAC7-C17D290C1017}" type="pres">
      <dgm:prSet presAssocID="{AF6C9A9F-9DE0-4559-B558-476684FF01A1}" presName="Child" presStyleLbl="node1" presStyleIdx="3" presStyleCnt="4" custLinFactNeighborX="-640" custLinFactNeighborY="87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336D33-560D-4B53-805C-9C4B3BE37A88}" type="pres">
      <dgm:prSet presAssocID="{AF6C9A9F-9DE0-4559-B558-476684FF01A1}" presName="Parent" presStyleLbl="revTx" presStyleIdx="3" presStyleCnt="4" custScaleX="106672" custScaleY="180916" custLinFactNeighborX="869" custLinFactNeighborY="8971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B1F4D97-E7B4-497B-8B97-338957A3B410}" type="presOf" srcId="{208C93A0-4EEA-4CCB-B857-E4113A176A6D}" destId="{5A0AF6D2-B94E-48EE-A2C4-DD52A13E42E9}" srcOrd="0" destOrd="0" presId="urn:microsoft.com/office/officeart/2008/layout/CaptionedPictures"/>
    <dgm:cxn modelId="{8C34A4E5-DC65-4679-9330-299577D7C393}" srcId="{439786F4-CDE3-4665-8D62-367F2D188D3F}" destId="{5FD4484D-560A-42AC-92D1-91F4A6E54528}" srcOrd="0" destOrd="0" parTransId="{5BCBD62D-F7FA-4D81-9B75-41CF34F1649F}" sibTransId="{121D144E-D072-4181-A25B-7B46E5A55B0B}"/>
    <dgm:cxn modelId="{BCA0598D-71B1-4971-B0F8-AE66716E44FB}" srcId="{7B5EB090-2B54-4D98-9BCC-E6FB0A85FCCD}" destId="{AF6C9A9F-9DE0-4559-B558-476684FF01A1}" srcOrd="3" destOrd="0" parTransId="{D6E5600B-550D-4511-A4FE-FBADC1DEBAE9}" sibTransId="{8FD00D0B-186D-4A11-8F41-09CD6741FEC5}"/>
    <dgm:cxn modelId="{7E7DE327-5BF4-4469-8479-A92E9EE65AA1}" type="presOf" srcId="{AF6C9A9F-9DE0-4559-B558-476684FF01A1}" destId="{10336D33-560D-4B53-805C-9C4B3BE37A88}" srcOrd="0" destOrd="0" presId="urn:microsoft.com/office/officeart/2008/layout/CaptionedPictures"/>
    <dgm:cxn modelId="{CBD160F5-1B09-4F6C-83A3-C04506399E2A}" srcId="{7B5EB090-2B54-4D98-9BCC-E6FB0A85FCCD}" destId="{439786F4-CDE3-4665-8D62-367F2D188D3F}" srcOrd="1" destOrd="0" parTransId="{90B0A595-296A-43BF-A579-1B93C1200C0D}" sibTransId="{1981B4A0-7544-41AD-A7FB-556E28772623}"/>
    <dgm:cxn modelId="{FC7E930A-898E-469C-BE93-EBBB16CB98E1}" srcId="{7B5EB090-2B54-4D98-9BCC-E6FB0A85FCCD}" destId="{D11C292C-F5BE-428D-9D32-CF9B7B28CE9A}" srcOrd="2" destOrd="0" parTransId="{CFA921BE-2B77-4116-8CCC-07A6D3D86AB2}" sibTransId="{A32CEDE8-019E-4C25-8AF8-BE05DF118331}"/>
    <dgm:cxn modelId="{EBC53EB2-C747-4FC8-9B35-CF23F4075135}" type="presOf" srcId="{A5D9C00B-D7CF-4C8E-9C8D-B091837D0FFD}" destId="{928130C0-FF7E-4F06-A783-79580278F187}" srcOrd="0" destOrd="0" presId="urn:microsoft.com/office/officeart/2008/layout/CaptionedPictures"/>
    <dgm:cxn modelId="{68F5FABE-DADF-4FD3-B717-4A883F53CAE7}" type="presOf" srcId="{5FD4484D-560A-42AC-92D1-91F4A6E54528}" destId="{DB0F2C27-BC08-4B5B-A5C4-E16660B2A783}" srcOrd="0" destOrd="0" presId="urn:microsoft.com/office/officeart/2008/layout/CaptionedPictures"/>
    <dgm:cxn modelId="{95ED0413-9935-4F03-B3B1-BD0B046CC6F3}" srcId="{7B5EB090-2B54-4D98-9BCC-E6FB0A85FCCD}" destId="{208C93A0-4EEA-4CCB-B857-E4113A176A6D}" srcOrd="0" destOrd="0" parTransId="{E13B890B-08D0-49F3-AC9E-171E7B138F4D}" sibTransId="{81A7277F-867F-4357-A9B1-55DA2993E163}"/>
    <dgm:cxn modelId="{2A8CB71C-3295-429B-AF47-C287399AFF19}" type="presOf" srcId="{D11C292C-F5BE-428D-9D32-CF9B7B28CE9A}" destId="{FC4424C8-6163-4776-91C2-137B91F976BB}" srcOrd="0" destOrd="0" presId="urn:microsoft.com/office/officeart/2008/layout/CaptionedPictures"/>
    <dgm:cxn modelId="{FF96F49D-4162-4950-AACD-308DB31425DE}" srcId="{AF6C9A9F-9DE0-4559-B558-476684FF01A1}" destId="{872039E8-D71B-4F9A-88AD-58E5CF92A954}" srcOrd="0" destOrd="0" parTransId="{B6D402AA-C7E6-4F25-9B85-DDF5C88A0B95}" sibTransId="{ECDB491D-97D0-4042-899E-3B4120901A4C}"/>
    <dgm:cxn modelId="{6B4763A3-3689-447B-9BAB-EFE256D3BD56}" type="presOf" srcId="{795C597C-52EF-4F10-B7AE-79EA53D089F8}" destId="{5BD9D780-60FB-47FC-8DF2-E1A64A41A923}" srcOrd="0" destOrd="0" presId="urn:microsoft.com/office/officeart/2008/layout/CaptionedPictures"/>
    <dgm:cxn modelId="{27736D43-CF99-4C08-A409-BC73C4794930}" srcId="{208C93A0-4EEA-4CCB-B857-E4113A176A6D}" destId="{795C597C-52EF-4F10-B7AE-79EA53D089F8}" srcOrd="0" destOrd="0" parTransId="{90601D01-12C8-419F-BC04-0BA908CDC43C}" sibTransId="{324415C0-D958-4124-911C-874301B6A92C}"/>
    <dgm:cxn modelId="{27E1C89D-21C7-494E-BA57-4B5D5CFBEFD7}" type="presOf" srcId="{872039E8-D71B-4F9A-88AD-58E5CF92A954}" destId="{0AFF6458-80A5-4A4A-AAC7-C17D290C1017}" srcOrd="0" destOrd="0" presId="urn:microsoft.com/office/officeart/2008/layout/CaptionedPictures"/>
    <dgm:cxn modelId="{F1B6AE80-06DB-46A3-B875-BA9A4B7D6814}" type="presOf" srcId="{439786F4-CDE3-4665-8D62-367F2D188D3F}" destId="{2F6FEF78-3F61-4D78-B254-AF342CD406F0}" srcOrd="0" destOrd="0" presId="urn:microsoft.com/office/officeart/2008/layout/CaptionedPictures"/>
    <dgm:cxn modelId="{E6E74DB2-5B80-4F18-A340-7E7001E949BB}" srcId="{D11C292C-F5BE-428D-9D32-CF9B7B28CE9A}" destId="{A5D9C00B-D7CF-4C8E-9C8D-B091837D0FFD}" srcOrd="0" destOrd="0" parTransId="{DF8CB85B-26CD-4D0F-B625-6E7DBBEB162A}" sibTransId="{DF22E99C-C71F-43CC-A8ED-A20CA14A68EF}"/>
    <dgm:cxn modelId="{821AB3DE-531A-4BF5-8E1A-0F0F34EF52C0}" type="presOf" srcId="{7B5EB090-2B54-4D98-9BCC-E6FB0A85FCCD}" destId="{20D8B6FE-228B-4787-A6D3-8E4842D62F0A}" srcOrd="0" destOrd="0" presId="urn:microsoft.com/office/officeart/2008/layout/CaptionedPictures"/>
    <dgm:cxn modelId="{9312B9D6-6022-4FE6-99C9-48526AC35172}" type="presParOf" srcId="{20D8B6FE-228B-4787-A6D3-8E4842D62F0A}" destId="{1CB53E5E-1D6A-4864-B1CB-89F1BBBF68B5}" srcOrd="0" destOrd="0" presId="urn:microsoft.com/office/officeart/2008/layout/CaptionedPictures"/>
    <dgm:cxn modelId="{2D58A544-E34C-4619-A13F-D507F640D282}" type="presParOf" srcId="{1CB53E5E-1D6A-4864-B1CB-89F1BBBF68B5}" destId="{A3A0E148-D409-4DAE-9250-66FD472E2220}" srcOrd="0" destOrd="0" presId="urn:microsoft.com/office/officeart/2008/layout/CaptionedPictures"/>
    <dgm:cxn modelId="{9B1725A5-4618-45AC-A3C0-9F82E29DB417}" type="presParOf" srcId="{1CB53E5E-1D6A-4864-B1CB-89F1BBBF68B5}" destId="{0D266FC7-698F-4895-AEA7-2CE803843016}" srcOrd="1" destOrd="0" presId="urn:microsoft.com/office/officeart/2008/layout/CaptionedPictures"/>
    <dgm:cxn modelId="{30F892C9-84FD-4E8A-A326-EB0E6F810FB5}" type="presParOf" srcId="{1CB53E5E-1D6A-4864-B1CB-89F1BBBF68B5}" destId="{869BC05A-133F-4ABB-A216-B80AF3AF591D}" srcOrd="2" destOrd="0" presId="urn:microsoft.com/office/officeart/2008/layout/CaptionedPictures"/>
    <dgm:cxn modelId="{174E3088-A199-4E17-8566-A165B3DC4485}" type="presParOf" srcId="{869BC05A-133F-4ABB-A216-B80AF3AF591D}" destId="{5BD9D780-60FB-47FC-8DF2-E1A64A41A923}" srcOrd="0" destOrd="0" presId="urn:microsoft.com/office/officeart/2008/layout/CaptionedPictures"/>
    <dgm:cxn modelId="{D9E715F1-C0A1-4C3B-9F1B-70C7A56B46AD}" type="presParOf" srcId="{869BC05A-133F-4ABB-A216-B80AF3AF591D}" destId="{5A0AF6D2-B94E-48EE-A2C4-DD52A13E42E9}" srcOrd="1" destOrd="0" presId="urn:microsoft.com/office/officeart/2008/layout/CaptionedPictures"/>
    <dgm:cxn modelId="{84DFE282-E471-4D80-AB7D-AB4510959BA3}" type="presParOf" srcId="{20D8B6FE-228B-4787-A6D3-8E4842D62F0A}" destId="{CDA03CBF-8C97-4D9F-BF5E-D5E86C31EBCA}" srcOrd="1" destOrd="0" presId="urn:microsoft.com/office/officeart/2008/layout/CaptionedPictures"/>
    <dgm:cxn modelId="{27E08085-BDD3-4F8E-9C56-87B4747E0961}" type="presParOf" srcId="{20D8B6FE-228B-4787-A6D3-8E4842D62F0A}" destId="{B184ED61-8978-4B45-B6DD-5A3B62AEA30B}" srcOrd="2" destOrd="0" presId="urn:microsoft.com/office/officeart/2008/layout/CaptionedPictures"/>
    <dgm:cxn modelId="{525B4A08-C20D-4AA8-AEB5-68269D7C2871}" type="presParOf" srcId="{B184ED61-8978-4B45-B6DD-5A3B62AEA30B}" destId="{3C6F3DF5-C511-42FE-9916-22B0D95D57C5}" srcOrd="0" destOrd="0" presId="urn:microsoft.com/office/officeart/2008/layout/CaptionedPictures"/>
    <dgm:cxn modelId="{F09D3221-6EC1-4265-B6AC-2F022F0D5FB3}" type="presParOf" srcId="{B184ED61-8978-4B45-B6DD-5A3B62AEA30B}" destId="{E73EA3DF-18AD-459E-A29F-59E9DA967F26}" srcOrd="1" destOrd="0" presId="urn:microsoft.com/office/officeart/2008/layout/CaptionedPictures"/>
    <dgm:cxn modelId="{5F50F212-A86D-44BD-A85D-376FEA31B744}" type="presParOf" srcId="{B184ED61-8978-4B45-B6DD-5A3B62AEA30B}" destId="{F05DE135-02B0-4921-9A59-132368D2C43C}" srcOrd="2" destOrd="0" presId="urn:microsoft.com/office/officeart/2008/layout/CaptionedPictures"/>
    <dgm:cxn modelId="{548105B9-13D9-4843-BA89-457CBE1E7444}" type="presParOf" srcId="{F05DE135-02B0-4921-9A59-132368D2C43C}" destId="{DB0F2C27-BC08-4B5B-A5C4-E16660B2A783}" srcOrd="0" destOrd="0" presId="urn:microsoft.com/office/officeart/2008/layout/CaptionedPictures"/>
    <dgm:cxn modelId="{4FC9D2E6-F8F8-4CA2-BFD8-C56ADCA141D0}" type="presParOf" srcId="{F05DE135-02B0-4921-9A59-132368D2C43C}" destId="{2F6FEF78-3F61-4D78-B254-AF342CD406F0}" srcOrd="1" destOrd="0" presId="urn:microsoft.com/office/officeart/2008/layout/CaptionedPictures"/>
    <dgm:cxn modelId="{2573C82C-64EC-4F64-BDD8-D2F9EC0B551E}" type="presParOf" srcId="{20D8B6FE-228B-4787-A6D3-8E4842D62F0A}" destId="{02C419F3-08BD-409C-9124-7F371E8D8745}" srcOrd="3" destOrd="0" presId="urn:microsoft.com/office/officeart/2008/layout/CaptionedPictures"/>
    <dgm:cxn modelId="{E8DE3755-6EFE-498B-82D9-5A0347376069}" type="presParOf" srcId="{20D8B6FE-228B-4787-A6D3-8E4842D62F0A}" destId="{7D526D05-6289-4183-A72F-108E9CC018D3}" srcOrd="4" destOrd="0" presId="urn:microsoft.com/office/officeart/2008/layout/CaptionedPictures"/>
    <dgm:cxn modelId="{0B523C89-1CC2-455F-9C8F-78F1F3457B52}" type="presParOf" srcId="{7D526D05-6289-4183-A72F-108E9CC018D3}" destId="{0BD9D75E-62E3-4465-BC7B-17FF539A690F}" srcOrd="0" destOrd="0" presId="urn:microsoft.com/office/officeart/2008/layout/CaptionedPictures"/>
    <dgm:cxn modelId="{B99CC5CB-A7F9-4C74-9BCD-BE86371D48E8}" type="presParOf" srcId="{7D526D05-6289-4183-A72F-108E9CC018D3}" destId="{BB1AAAB4-5A05-4C03-8339-FDFD2DA7D4F3}" srcOrd="1" destOrd="0" presId="urn:microsoft.com/office/officeart/2008/layout/CaptionedPictures"/>
    <dgm:cxn modelId="{30C6A4B8-42CD-4EB9-9FB2-A02976CB5C13}" type="presParOf" srcId="{7D526D05-6289-4183-A72F-108E9CC018D3}" destId="{6D18806D-1A23-4AA5-B8F0-57658A79F325}" srcOrd="2" destOrd="0" presId="urn:microsoft.com/office/officeart/2008/layout/CaptionedPictures"/>
    <dgm:cxn modelId="{00C010E7-441C-4DE6-978C-0BAEF71B7C35}" type="presParOf" srcId="{6D18806D-1A23-4AA5-B8F0-57658A79F325}" destId="{928130C0-FF7E-4F06-A783-79580278F187}" srcOrd="0" destOrd="0" presId="urn:microsoft.com/office/officeart/2008/layout/CaptionedPictures"/>
    <dgm:cxn modelId="{5B412B9C-4A89-45EC-A188-C54F8DAA73A2}" type="presParOf" srcId="{6D18806D-1A23-4AA5-B8F0-57658A79F325}" destId="{FC4424C8-6163-4776-91C2-137B91F976BB}" srcOrd="1" destOrd="0" presId="urn:microsoft.com/office/officeart/2008/layout/CaptionedPictures"/>
    <dgm:cxn modelId="{3B861009-7BEC-4C34-AEF2-7C56DCABE881}" type="presParOf" srcId="{20D8B6FE-228B-4787-A6D3-8E4842D62F0A}" destId="{5BE2C749-EFFE-4474-AB30-7CEAE2EA336E}" srcOrd="5" destOrd="0" presId="urn:microsoft.com/office/officeart/2008/layout/CaptionedPictures"/>
    <dgm:cxn modelId="{C4D0691C-F5C8-4709-88F3-5B5514685DCE}" type="presParOf" srcId="{20D8B6FE-228B-4787-A6D3-8E4842D62F0A}" destId="{F4F03EE1-C09E-4EDC-80A1-6122B52C391B}" srcOrd="6" destOrd="0" presId="urn:microsoft.com/office/officeart/2008/layout/CaptionedPictures"/>
    <dgm:cxn modelId="{2ABF51B5-EBD8-4847-84CA-79C140A068EB}" type="presParOf" srcId="{F4F03EE1-C09E-4EDC-80A1-6122B52C391B}" destId="{4176B68A-9C50-4D67-AC66-F0AD4A9091F7}" srcOrd="0" destOrd="0" presId="urn:microsoft.com/office/officeart/2008/layout/CaptionedPictures"/>
    <dgm:cxn modelId="{18F826DD-B018-4AB3-802B-7C2B06E71A20}" type="presParOf" srcId="{F4F03EE1-C09E-4EDC-80A1-6122B52C391B}" destId="{68A388F8-EB3B-4E3A-A3D3-D77B1320C804}" srcOrd="1" destOrd="0" presId="urn:microsoft.com/office/officeart/2008/layout/CaptionedPictures"/>
    <dgm:cxn modelId="{238CDCEA-D289-470A-9BF9-C8FD833E0077}" type="presParOf" srcId="{F4F03EE1-C09E-4EDC-80A1-6122B52C391B}" destId="{8C637154-A629-48D3-9C5D-121BF8D768D2}" srcOrd="2" destOrd="0" presId="urn:microsoft.com/office/officeart/2008/layout/CaptionedPictures"/>
    <dgm:cxn modelId="{BB91541B-C927-487D-86AF-FFBC3ABC2C7E}" type="presParOf" srcId="{8C637154-A629-48D3-9C5D-121BF8D768D2}" destId="{0AFF6458-80A5-4A4A-AAC7-C17D290C1017}" srcOrd="0" destOrd="0" presId="urn:microsoft.com/office/officeart/2008/layout/CaptionedPictures"/>
    <dgm:cxn modelId="{A53EF76B-20BA-4E1B-AB9B-5E3BC56081AB}" type="presParOf" srcId="{8C637154-A629-48D3-9C5D-121BF8D768D2}" destId="{10336D33-560D-4B53-805C-9C4B3BE37A8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48273-07B0-43AD-BED5-88FA3D98D5C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62B81-65FD-4F87-ACD6-1E7A3853DD10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Lower cost of transportation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0526E-8ECD-4E28-9F3C-34F96D754945}" type="parTrans" cxnId="{834EBA23-6D48-4976-B31B-FDD8D861F8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1A4331-3751-4D5B-BB2E-B0A770EAB5A6}" type="sibTrans" cxnId="{834EBA23-6D48-4976-B31B-FDD8D861F8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B9363-EF82-42AC-A0AB-546025A9C055}">
      <dgm:prSet phldrT="[Text]" custT="1"/>
      <dgm:spPr/>
      <dgm:t>
        <a:bodyPr/>
        <a:lstStyle/>
        <a:p>
          <a:r>
            <a:rPr lang="en-US" sz="1400" b="1" i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~ 30-50% of the railway freight and 20-25% cheaper than road transportation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67326-15FF-4D5E-A6F7-B255945D716D}" type="parTrans" cxnId="{4F4075FA-6F55-4C5A-B113-7E351D962C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C7FAC-6C44-40D0-B25E-15DB5708BFE5}" type="sibTrans" cxnId="{4F4075FA-6F55-4C5A-B113-7E351D962C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C42A72-4600-4C8F-9C29-B40342AE2583}">
      <dgm:prSet phldrT="[Text]" custT="1"/>
      <dgm:spPr/>
      <dgm:t>
        <a:bodyPr/>
        <a:lstStyle/>
        <a:p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Lower transit losses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08383-3277-4FE8-B799-400A1D0F1C24}" type="parTrans" cxnId="{0C67196D-5D13-45EA-B9C5-4BB01845A6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5339E-807A-4298-AEFA-5489F326D40F}" type="sibTrans" cxnId="{0C67196D-5D13-45EA-B9C5-4BB01845A6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76EAE-1F8E-4997-A807-B194CC6E322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1400" b="1" i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PL- 0.05% Max., </a:t>
          </a:r>
        </a:p>
        <a:p>
          <a:pPr>
            <a:lnSpc>
              <a:spcPct val="150000"/>
            </a:lnSpc>
          </a:pPr>
          <a:r>
            <a:rPr lang="en-GB" sz="1400" b="1" i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Railway- 0.25%, </a:t>
          </a:r>
        </a:p>
        <a:p>
          <a:pPr>
            <a:lnSpc>
              <a:spcPct val="150000"/>
            </a:lnSpc>
          </a:pPr>
          <a:r>
            <a:rPr lang="en-GB" sz="1400" b="1" i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Road- 0.5%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EA145-7775-4AD0-82DB-DEBDEC400038}" type="parTrans" cxnId="{03BC95EE-141C-447C-BD0E-3506A9CE0F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0AEC8-3C43-41AB-9DD1-56E4D9104077}" type="sibTrans" cxnId="{03BC95EE-141C-447C-BD0E-3506A9CE0F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4F98A-8DB1-452C-81F6-58CEB9735072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Energy efficient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A9AF8-52AA-449E-9FE8-CAD7DAE64021}" type="parTrans" cxnId="{9DAD4D1F-1720-4159-B5FC-B858A210F1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E35EE-7438-4617-93BC-801E8B04FB7D}" type="sibTrans" cxnId="{9DAD4D1F-1720-4159-B5FC-B858A210F1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53456-EB37-446C-9C39-31402FD72C99}">
      <dgm:prSet phldrT="[Text]" custT="1"/>
      <dgm:spPr/>
      <dgm:t>
        <a:bodyPr/>
        <a:lstStyle/>
        <a:p>
          <a:r>
            <a:rPr lang="en-US" sz="1400" b="1" i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Railway mode consumes  3-4 times  &amp; road mode about 20 times more  energy than Pipeline mode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47B4E-B57F-450D-BBD4-EB17AF085442}" type="parTrans" cxnId="{A26CB663-0778-4789-B8D1-956F828FB2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86658-24FB-4A78-A345-D1DE9CF92DDD}" type="sibTrans" cxnId="{A26CB663-0778-4789-B8D1-956F828FB2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2E12E-FB84-468B-B9F4-550383D62582}">
      <dgm:prSet phldrT="[Text]" custT="1"/>
      <dgm:spPr/>
      <dgm:t>
        <a:bodyPr/>
        <a:lstStyle/>
        <a:p>
          <a:r>
            <a:rPr lang="en-GB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Safety and Reliability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16C350-28D4-4934-9E20-6FB58E95F583}" type="parTrans" cxnId="{AF9C831D-9A3B-4DE5-B575-EC19F29767E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6D48D7-DC55-43F1-8472-97B0688567EB}" type="sibTrans" cxnId="{AF9C831D-9A3B-4DE5-B575-EC19F29767E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26C86-E577-4F01-BE85-9E6CE70B349F}">
      <dgm:prSet phldrT="[Text]" custT="1"/>
      <dgm:spPr/>
      <dgm:t>
        <a:bodyPr/>
        <a:lstStyle/>
        <a:p>
          <a:r>
            <a:rPr lang="en-GB" sz="1400" b="1" i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Minimum disruptions </a:t>
          </a:r>
          <a:endParaRPr lang="en-US" sz="1400" b="1" i="1" dirty="0" smtClean="0">
            <a:solidFill>
              <a:srgbClr val="CC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C98D8-97D8-4BB8-87EF-D77EC49E3316}" type="parTrans" cxnId="{29DA48B0-D1A5-49E5-9EE9-3EA98331EC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C24F3-4643-4F94-BC97-2297F2590EAA}" type="sibTrans" cxnId="{29DA48B0-D1A5-49E5-9EE9-3EA98331EC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BF913-EE88-45B4-9038-165D8B9566E4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 friendly</a:t>
          </a:r>
          <a:endParaRPr lang="en-U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5434B-5B4E-4C36-B73B-B39D9C43DAE5}" type="parTrans" cxnId="{7714575C-CEF0-4331-8F55-4CF6510E0C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12DCA-D0BB-44CB-9E06-79837BE7B567}" type="sibTrans" cxnId="{7714575C-CEF0-4331-8F55-4CF6510E0C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D9189-DBBA-4F4C-BFFE-9CEC5C6211E3}">
      <dgm:prSet phldrT="[Text]" custT="1"/>
      <dgm:spPr/>
      <dgm:t>
        <a:bodyPr/>
        <a:lstStyle/>
        <a:p>
          <a:r>
            <a:rPr lang="en-GB" sz="1400" b="1" i="1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3-4 times lesser Carbon emissions than Railway mode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74CCD-D5E7-418B-8763-2257A51C2521}" type="parTrans" cxnId="{73386EFE-2812-485B-98A2-370C9F5D20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94077-ECE9-4760-9E2A-AED554774D04}" type="sibTrans" cxnId="{73386EFE-2812-485B-98A2-370C9F5D20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4339FB-B1CB-493C-BD1B-C0ECCFA6F939}" type="pres">
      <dgm:prSet presAssocID="{F9648273-07B0-43AD-BED5-88FA3D98D5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47583E-24B1-4C11-A883-96CE98415AE7}" type="pres">
      <dgm:prSet presAssocID="{C8E62B81-65FD-4F87-ACD6-1E7A3853DD10}" presName="root" presStyleCnt="0"/>
      <dgm:spPr/>
    </dgm:pt>
    <dgm:pt modelId="{452DB065-CFE9-42FD-B9B1-F0CC5F47CE9C}" type="pres">
      <dgm:prSet presAssocID="{C8E62B81-65FD-4F87-ACD6-1E7A3853DD10}" presName="rootComposite" presStyleCnt="0"/>
      <dgm:spPr/>
    </dgm:pt>
    <dgm:pt modelId="{BC5BC3E1-4265-4F64-9EBD-CDC78E6FFBE3}" type="pres">
      <dgm:prSet presAssocID="{C8E62B81-65FD-4F87-ACD6-1E7A3853DD10}" presName="rootText" presStyleLbl="node1" presStyleIdx="0" presStyleCnt="5" custScaleX="261601" custScaleY="580128"/>
      <dgm:spPr/>
      <dgm:t>
        <a:bodyPr/>
        <a:lstStyle/>
        <a:p>
          <a:endParaRPr lang="en-US"/>
        </a:p>
      </dgm:t>
    </dgm:pt>
    <dgm:pt modelId="{B598B660-AFB1-48C7-995C-7350845A5288}" type="pres">
      <dgm:prSet presAssocID="{C8E62B81-65FD-4F87-ACD6-1E7A3853DD10}" presName="rootConnector" presStyleLbl="node1" presStyleIdx="0" presStyleCnt="5"/>
      <dgm:spPr/>
      <dgm:t>
        <a:bodyPr/>
        <a:lstStyle/>
        <a:p>
          <a:endParaRPr lang="en-US"/>
        </a:p>
      </dgm:t>
    </dgm:pt>
    <dgm:pt modelId="{FBEDC00A-7EC2-4F71-B850-9ACCAC3A5BF7}" type="pres">
      <dgm:prSet presAssocID="{C8E62B81-65FD-4F87-ACD6-1E7A3853DD10}" presName="childShape" presStyleCnt="0"/>
      <dgm:spPr/>
    </dgm:pt>
    <dgm:pt modelId="{8E2AD821-1F57-438E-A2C2-73728831765B}" type="pres">
      <dgm:prSet presAssocID="{3B367326-15FF-4D5E-A6F7-B255945D716D}" presName="Name13" presStyleLbl="parChTrans1D2" presStyleIdx="0" presStyleCnt="5"/>
      <dgm:spPr/>
      <dgm:t>
        <a:bodyPr/>
        <a:lstStyle/>
        <a:p>
          <a:endParaRPr lang="en-US"/>
        </a:p>
      </dgm:t>
    </dgm:pt>
    <dgm:pt modelId="{C0AC001A-9794-4136-AFA3-5F565F73158D}" type="pres">
      <dgm:prSet presAssocID="{D3EB9363-EF82-42AC-A0AB-546025A9C055}" presName="childText" presStyleLbl="bgAcc1" presStyleIdx="0" presStyleCnt="5" custScaleX="268876" custScaleY="811639" custLinFactY="5165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05FA8-540D-4D53-8BD2-68751941F354}" type="pres">
      <dgm:prSet presAssocID="{E7C42A72-4600-4C8F-9C29-B40342AE2583}" presName="root" presStyleCnt="0"/>
      <dgm:spPr/>
    </dgm:pt>
    <dgm:pt modelId="{4003C176-4E92-4681-9C73-E0D34CF6620C}" type="pres">
      <dgm:prSet presAssocID="{E7C42A72-4600-4C8F-9C29-B40342AE2583}" presName="rootComposite" presStyleCnt="0"/>
      <dgm:spPr/>
    </dgm:pt>
    <dgm:pt modelId="{18DE9E0B-7AD3-4FBC-87B9-E33120F39138}" type="pres">
      <dgm:prSet presAssocID="{E7C42A72-4600-4C8F-9C29-B40342AE2583}" presName="rootText" presStyleLbl="node1" presStyleIdx="1" presStyleCnt="5" custScaleX="202898" custScaleY="571180"/>
      <dgm:spPr/>
      <dgm:t>
        <a:bodyPr/>
        <a:lstStyle/>
        <a:p>
          <a:endParaRPr lang="en-US"/>
        </a:p>
      </dgm:t>
    </dgm:pt>
    <dgm:pt modelId="{F5DE5744-3ED8-4E40-8286-19A3A687E6FD}" type="pres">
      <dgm:prSet presAssocID="{E7C42A72-4600-4C8F-9C29-B40342AE2583}" presName="rootConnector" presStyleLbl="node1" presStyleIdx="1" presStyleCnt="5"/>
      <dgm:spPr/>
      <dgm:t>
        <a:bodyPr/>
        <a:lstStyle/>
        <a:p>
          <a:endParaRPr lang="en-US"/>
        </a:p>
      </dgm:t>
    </dgm:pt>
    <dgm:pt modelId="{7A563958-AFAB-4161-8259-A837166D4490}" type="pres">
      <dgm:prSet presAssocID="{E7C42A72-4600-4C8F-9C29-B40342AE2583}" presName="childShape" presStyleCnt="0"/>
      <dgm:spPr/>
    </dgm:pt>
    <dgm:pt modelId="{774C9FAC-D42D-4E4B-BAC6-4BE62C9954E6}" type="pres">
      <dgm:prSet presAssocID="{370EA145-7775-4AD0-82DB-DEBDEC400038}" presName="Name13" presStyleLbl="parChTrans1D2" presStyleIdx="1" presStyleCnt="5"/>
      <dgm:spPr/>
      <dgm:t>
        <a:bodyPr/>
        <a:lstStyle/>
        <a:p>
          <a:endParaRPr lang="en-US"/>
        </a:p>
      </dgm:t>
    </dgm:pt>
    <dgm:pt modelId="{06A63C8E-BDAD-406D-BA7F-FFAE110B3F6D}" type="pres">
      <dgm:prSet presAssocID="{82776EAE-1F8E-4997-A807-B194CC6E322C}" presName="childText" presStyleLbl="bgAcc1" presStyleIdx="1" presStyleCnt="5" custScaleX="273260" custScaleY="691270" custLinFactY="701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DCDC1-45D2-4B2B-96A2-E6A06D357032}" type="pres">
      <dgm:prSet presAssocID="{4504F98A-8DB1-452C-81F6-58CEB9735072}" presName="root" presStyleCnt="0"/>
      <dgm:spPr/>
    </dgm:pt>
    <dgm:pt modelId="{12CA4A4C-0796-4A9F-9640-4A9B1F74764A}" type="pres">
      <dgm:prSet presAssocID="{4504F98A-8DB1-452C-81F6-58CEB9735072}" presName="rootComposite" presStyleCnt="0"/>
      <dgm:spPr/>
    </dgm:pt>
    <dgm:pt modelId="{C7BEC4C5-B9EB-41EA-B503-556C50A44DE9}" type="pres">
      <dgm:prSet presAssocID="{4504F98A-8DB1-452C-81F6-58CEB9735072}" presName="rootText" presStyleLbl="node1" presStyleIdx="2" presStyleCnt="5" custScaleX="230853" custScaleY="580982"/>
      <dgm:spPr/>
      <dgm:t>
        <a:bodyPr/>
        <a:lstStyle/>
        <a:p>
          <a:endParaRPr lang="en-US"/>
        </a:p>
      </dgm:t>
    </dgm:pt>
    <dgm:pt modelId="{F687A42E-C595-4532-806F-81417F29D88C}" type="pres">
      <dgm:prSet presAssocID="{4504F98A-8DB1-452C-81F6-58CEB9735072}" presName="rootConnector" presStyleLbl="node1" presStyleIdx="2" presStyleCnt="5"/>
      <dgm:spPr/>
      <dgm:t>
        <a:bodyPr/>
        <a:lstStyle/>
        <a:p>
          <a:endParaRPr lang="en-US"/>
        </a:p>
      </dgm:t>
    </dgm:pt>
    <dgm:pt modelId="{257CCEDA-8A3C-4CDB-8E97-2EA042D66D1F}" type="pres">
      <dgm:prSet presAssocID="{4504F98A-8DB1-452C-81F6-58CEB9735072}" presName="childShape" presStyleCnt="0"/>
      <dgm:spPr/>
    </dgm:pt>
    <dgm:pt modelId="{2540BCF6-F0F4-4C58-8187-37157125CEDB}" type="pres">
      <dgm:prSet presAssocID="{69F47B4E-B57F-450D-BBD4-EB17AF085442}" presName="Name13" presStyleLbl="parChTrans1D2" presStyleIdx="2" presStyleCnt="5"/>
      <dgm:spPr/>
      <dgm:t>
        <a:bodyPr/>
        <a:lstStyle/>
        <a:p>
          <a:endParaRPr lang="en-US"/>
        </a:p>
      </dgm:t>
    </dgm:pt>
    <dgm:pt modelId="{640411EB-22DA-46C1-BE9A-A16E63ACA081}" type="pres">
      <dgm:prSet presAssocID="{D1853456-EB37-446C-9C39-31402FD72C99}" presName="childText" presStyleLbl="bgAcc1" presStyleIdx="2" presStyleCnt="5" custScaleX="248873" custScaleY="727779" custLinFactY="2602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49D79-97BE-4CB7-8775-1D0D2981E4EB}" type="pres">
      <dgm:prSet presAssocID="{17F2E12E-FB84-468B-B9F4-550383D62582}" presName="root" presStyleCnt="0"/>
      <dgm:spPr/>
    </dgm:pt>
    <dgm:pt modelId="{F39149C8-2BDE-40C0-8C6B-54C2318D1C6B}" type="pres">
      <dgm:prSet presAssocID="{17F2E12E-FB84-468B-B9F4-550383D62582}" presName="rootComposite" presStyleCnt="0"/>
      <dgm:spPr/>
    </dgm:pt>
    <dgm:pt modelId="{541F1EC7-B040-4D70-B0B7-16121524D43B}" type="pres">
      <dgm:prSet presAssocID="{17F2E12E-FB84-468B-B9F4-550383D62582}" presName="rootText" presStyleLbl="node1" presStyleIdx="3" presStyleCnt="5" custScaleX="217801" custScaleY="583204"/>
      <dgm:spPr/>
      <dgm:t>
        <a:bodyPr/>
        <a:lstStyle/>
        <a:p>
          <a:endParaRPr lang="en-US"/>
        </a:p>
      </dgm:t>
    </dgm:pt>
    <dgm:pt modelId="{4F0CD40A-8F51-484E-B116-F897113E0A58}" type="pres">
      <dgm:prSet presAssocID="{17F2E12E-FB84-468B-B9F4-550383D62582}" presName="rootConnector" presStyleLbl="node1" presStyleIdx="3" presStyleCnt="5"/>
      <dgm:spPr/>
      <dgm:t>
        <a:bodyPr/>
        <a:lstStyle/>
        <a:p>
          <a:endParaRPr lang="en-US"/>
        </a:p>
      </dgm:t>
    </dgm:pt>
    <dgm:pt modelId="{B0ECB30D-1B1D-4AC3-8824-0D432040602D}" type="pres">
      <dgm:prSet presAssocID="{17F2E12E-FB84-468B-B9F4-550383D62582}" presName="childShape" presStyleCnt="0"/>
      <dgm:spPr/>
    </dgm:pt>
    <dgm:pt modelId="{56B03E58-0F2F-4C81-AC4A-873A2D53989F}" type="pres">
      <dgm:prSet presAssocID="{13FC98D8-97D8-4BB8-87EF-D77EC49E3316}" presName="Name13" presStyleLbl="parChTrans1D2" presStyleIdx="3" presStyleCnt="5"/>
      <dgm:spPr/>
      <dgm:t>
        <a:bodyPr/>
        <a:lstStyle/>
        <a:p>
          <a:endParaRPr lang="en-US"/>
        </a:p>
      </dgm:t>
    </dgm:pt>
    <dgm:pt modelId="{3F12EF8C-47F4-4FAC-8008-C92C410646C9}" type="pres">
      <dgm:prSet presAssocID="{40726C86-E577-4F01-BE85-9E6CE70B349F}" presName="childText" presStyleLbl="bgAcc1" presStyleIdx="3" presStyleCnt="5" custScaleX="246810" custScaleY="542675" custLinFactY="100000" custLinFactNeighborY="18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2CC18-79EC-470D-A952-D2912F4E32D4}" type="pres">
      <dgm:prSet presAssocID="{081BF913-EE88-45B4-9038-165D8B9566E4}" presName="root" presStyleCnt="0"/>
      <dgm:spPr/>
    </dgm:pt>
    <dgm:pt modelId="{538DBB35-C211-441D-89D7-32DBE6B0A59B}" type="pres">
      <dgm:prSet presAssocID="{081BF913-EE88-45B4-9038-165D8B9566E4}" presName="rootComposite" presStyleCnt="0"/>
      <dgm:spPr/>
    </dgm:pt>
    <dgm:pt modelId="{BEAB610E-B778-4BD0-8426-B015557AE174}" type="pres">
      <dgm:prSet presAssocID="{081BF913-EE88-45B4-9038-165D8B9566E4}" presName="rootText" presStyleLbl="node1" presStyleIdx="4" presStyleCnt="5" custScaleX="241972" custScaleY="586627"/>
      <dgm:spPr/>
      <dgm:t>
        <a:bodyPr/>
        <a:lstStyle/>
        <a:p>
          <a:endParaRPr lang="en-US"/>
        </a:p>
      </dgm:t>
    </dgm:pt>
    <dgm:pt modelId="{6AD8617D-4CF6-4EB4-80C7-FAA3460547EC}" type="pres">
      <dgm:prSet presAssocID="{081BF913-EE88-45B4-9038-165D8B9566E4}" presName="rootConnector" presStyleLbl="node1" presStyleIdx="4" presStyleCnt="5"/>
      <dgm:spPr/>
      <dgm:t>
        <a:bodyPr/>
        <a:lstStyle/>
        <a:p>
          <a:endParaRPr lang="en-US"/>
        </a:p>
      </dgm:t>
    </dgm:pt>
    <dgm:pt modelId="{A9578B0B-BD3A-4E4B-AC81-76EAE9275452}" type="pres">
      <dgm:prSet presAssocID="{081BF913-EE88-45B4-9038-165D8B9566E4}" presName="childShape" presStyleCnt="0"/>
      <dgm:spPr/>
    </dgm:pt>
    <dgm:pt modelId="{F51D9F87-C5F4-49EC-B541-1F156FCE7241}" type="pres">
      <dgm:prSet presAssocID="{8D974CCD-D5E7-418B-8763-2257A51C2521}" presName="Name13" presStyleLbl="parChTrans1D2" presStyleIdx="4" presStyleCnt="5"/>
      <dgm:spPr/>
      <dgm:t>
        <a:bodyPr/>
        <a:lstStyle/>
        <a:p>
          <a:endParaRPr lang="en-US"/>
        </a:p>
      </dgm:t>
    </dgm:pt>
    <dgm:pt modelId="{F69F3C86-8481-46D6-BF43-B40B2665B0A0}" type="pres">
      <dgm:prSet presAssocID="{08DD9189-DBBA-4F4C-BFFE-9CEC5C6211E3}" presName="childText" presStyleLbl="bgAcc1" presStyleIdx="4" presStyleCnt="5" custScaleX="236226" custScaleY="555502" custLinFactY="100000" custLinFactNeighborY="154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4575C-CEF0-4331-8F55-4CF6510E0C63}" srcId="{F9648273-07B0-43AD-BED5-88FA3D98D5CA}" destId="{081BF913-EE88-45B4-9038-165D8B9566E4}" srcOrd="4" destOrd="0" parTransId="{9C95434B-5B4E-4C36-B73B-B39D9C43DAE5}" sibTransId="{7FC12DCA-D0BB-44CB-9E06-79837BE7B567}"/>
    <dgm:cxn modelId="{C8D2D03B-E5B5-4A19-AD52-3972DBA4E92C}" type="presOf" srcId="{081BF913-EE88-45B4-9038-165D8B9566E4}" destId="{BEAB610E-B778-4BD0-8426-B015557AE174}" srcOrd="0" destOrd="0" presId="urn:microsoft.com/office/officeart/2005/8/layout/hierarchy3"/>
    <dgm:cxn modelId="{0EF8144E-61CE-4674-896F-1C15E2D13037}" type="presOf" srcId="{C8E62B81-65FD-4F87-ACD6-1E7A3853DD10}" destId="{BC5BC3E1-4265-4F64-9EBD-CDC78E6FFBE3}" srcOrd="0" destOrd="0" presId="urn:microsoft.com/office/officeart/2005/8/layout/hierarchy3"/>
    <dgm:cxn modelId="{3DEC0988-B422-46D3-B444-93CBB6E41930}" type="presOf" srcId="{D3EB9363-EF82-42AC-A0AB-546025A9C055}" destId="{C0AC001A-9794-4136-AFA3-5F565F73158D}" srcOrd="0" destOrd="0" presId="urn:microsoft.com/office/officeart/2005/8/layout/hierarchy3"/>
    <dgm:cxn modelId="{67795A65-C6B0-40F0-9DE3-D768CE3B3A6B}" type="presOf" srcId="{8D974CCD-D5E7-418B-8763-2257A51C2521}" destId="{F51D9F87-C5F4-49EC-B541-1F156FCE7241}" srcOrd="0" destOrd="0" presId="urn:microsoft.com/office/officeart/2005/8/layout/hierarchy3"/>
    <dgm:cxn modelId="{1CAE9C6B-128D-4CF1-B19E-F178D31DA18A}" type="presOf" srcId="{370EA145-7775-4AD0-82DB-DEBDEC400038}" destId="{774C9FAC-D42D-4E4B-BAC6-4BE62C9954E6}" srcOrd="0" destOrd="0" presId="urn:microsoft.com/office/officeart/2005/8/layout/hierarchy3"/>
    <dgm:cxn modelId="{96C26AEA-B295-4A79-BF16-DF3E6DED5291}" type="presOf" srcId="{17F2E12E-FB84-468B-B9F4-550383D62582}" destId="{541F1EC7-B040-4D70-B0B7-16121524D43B}" srcOrd="0" destOrd="0" presId="urn:microsoft.com/office/officeart/2005/8/layout/hierarchy3"/>
    <dgm:cxn modelId="{AF9C831D-9A3B-4DE5-B575-EC19F29767E9}" srcId="{F9648273-07B0-43AD-BED5-88FA3D98D5CA}" destId="{17F2E12E-FB84-468B-B9F4-550383D62582}" srcOrd="3" destOrd="0" parTransId="{2016C350-28D4-4934-9E20-6FB58E95F583}" sibTransId="{786D48D7-DC55-43F1-8472-97B0688567EB}"/>
    <dgm:cxn modelId="{321195B4-13D9-4DF7-8DC3-F3220B26C505}" type="presOf" srcId="{E7C42A72-4600-4C8F-9C29-B40342AE2583}" destId="{18DE9E0B-7AD3-4FBC-87B9-E33120F39138}" srcOrd="0" destOrd="0" presId="urn:microsoft.com/office/officeart/2005/8/layout/hierarchy3"/>
    <dgm:cxn modelId="{1E1627EA-A7FA-48A6-88CA-450736F77A1B}" type="presOf" srcId="{69F47B4E-B57F-450D-BBD4-EB17AF085442}" destId="{2540BCF6-F0F4-4C58-8187-37157125CEDB}" srcOrd="0" destOrd="0" presId="urn:microsoft.com/office/officeart/2005/8/layout/hierarchy3"/>
    <dgm:cxn modelId="{94293459-51CD-409E-8748-3DC667E99C46}" type="presOf" srcId="{C8E62B81-65FD-4F87-ACD6-1E7A3853DD10}" destId="{B598B660-AFB1-48C7-995C-7350845A5288}" srcOrd="1" destOrd="0" presId="urn:microsoft.com/office/officeart/2005/8/layout/hierarchy3"/>
    <dgm:cxn modelId="{8121E4B4-B358-4992-9F2D-4342E4AD23D0}" type="presOf" srcId="{E7C42A72-4600-4C8F-9C29-B40342AE2583}" destId="{F5DE5744-3ED8-4E40-8286-19A3A687E6FD}" srcOrd="1" destOrd="0" presId="urn:microsoft.com/office/officeart/2005/8/layout/hierarchy3"/>
    <dgm:cxn modelId="{834EBA23-6D48-4976-B31B-FDD8D861F8A4}" srcId="{F9648273-07B0-43AD-BED5-88FA3D98D5CA}" destId="{C8E62B81-65FD-4F87-ACD6-1E7A3853DD10}" srcOrd="0" destOrd="0" parTransId="{0980526E-8ECD-4E28-9F3C-34F96D754945}" sibTransId="{891A4331-3751-4D5B-BB2E-B0A770EAB5A6}"/>
    <dgm:cxn modelId="{73386EFE-2812-485B-98A2-370C9F5D201E}" srcId="{081BF913-EE88-45B4-9038-165D8B9566E4}" destId="{08DD9189-DBBA-4F4C-BFFE-9CEC5C6211E3}" srcOrd="0" destOrd="0" parTransId="{8D974CCD-D5E7-418B-8763-2257A51C2521}" sibTransId="{C1D94077-ECE9-4760-9E2A-AED554774D04}"/>
    <dgm:cxn modelId="{3D030260-1BD9-4823-8025-27592D0FC697}" type="presOf" srcId="{081BF913-EE88-45B4-9038-165D8B9566E4}" destId="{6AD8617D-4CF6-4EB4-80C7-FAA3460547EC}" srcOrd="1" destOrd="0" presId="urn:microsoft.com/office/officeart/2005/8/layout/hierarchy3"/>
    <dgm:cxn modelId="{A26CB663-0778-4789-B8D1-956F828FB204}" srcId="{4504F98A-8DB1-452C-81F6-58CEB9735072}" destId="{D1853456-EB37-446C-9C39-31402FD72C99}" srcOrd="0" destOrd="0" parTransId="{69F47B4E-B57F-450D-BBD4-EB17AF085442}" sibTransId="{A6486658-24FB-4A78-A345-D1DE9CF92DDD}"/>
    <dgm:cxn modelId="{4738658F-C3A7-498A-A98A-7307BC6811D0}" type="presOf" srcId="{D1853456-EB37-446C-9C39-31402FD72C99}" destId="{640411EB-22DA-46C1-BE9A-A16E63ACA081}" srcOrd="0" destOrd="0" presId="urn:microsoft.com/office/officeart/2005/8/layout/hierarchy3"/>
    <dgm:cxn modelId="{4F4075FA-6F55-4C5A-B113-7E351D962C3F}" srcId="{C8E62B81-65FD-4F87-ACD6-1E7A3853DD10}" destId="{D3EB9363-EF82-42AC-A0AB-546025A9C055}" srcOrd="0" destOrd="0" parTransId="{3B367326-15FF-4D5E-A6F7-B255945D716D}" sibTransId="{42DC7FAC-6C44-40D0-B25E-15DB5708BFE5}"/>
    <dgm:cxn modelId="{E5D8558A-5702-4A58-992A-F1FC6EB360D4}" type="presOf" srcId="{3B367326-15FF-4D5E-A6F7-B255945D716D}" destId="{8E2AD821-1F57-438E-A2C2-73728831765B}" srcOrd="0" destOrd="0" presId="urn:microsoft.com/office/officeart/2005/8/layout/hierarchy3"/>
    <dgm:cxn modelId="{9DAD4D1F-1720-4159-B5FC-B858A210F125}" srcId="{F9648273-07B0-43AD-BED5-88FA3D98D5CA}" destId="{4504F98A-8DB1-452C-81F6-58CEB9735072}" srcOrd="2" destOrd="0" parTransId="{46DA9AF8-52AA-449E-9FE8-CAD7DAE64021}" sibTransId="{E37E35EE-7438-4617-93BC-801E8B04FB7D}"/>
    <dgm:cxn modelId="{9BBC22B1-EB62-463F-808F-CA159D0E0576}" type="presOf" srcId="{4504F98A-8DB1-452C-81F6-58CEB9735072}" destId="{C7BEC4C5-B9EB-41EA-B503-556C50A44DE9}" srcOrd="0" destOrd="0" presId="urn:microsoft.com/office/officeart/2005/8/layout/hierarchy3"/>
    <dgm:cxn modelId="{5A1DC382-5403-4FDE-B86D-36D91A28A8A7}" type="presOf" srcId="{08DD9189-DBBA-4F4C-BFFE-9CEC5C6211E3}" destId="{F69F3C86-8481-46D6-BF43-B40B2665B0A0}" srcOrd="0" destOrd="0" presId="urn:microsoft.com/office/officeart/2005/8/layout/hierarchy3"/>
    <dgm:cxn modelId="{3E127B38-77DF-43F0-8ADB-2BFE24661B3F}" type="presOf" srcId="{4504F98A-8DB1-452C-81F6-58CEB9735072}" destId="{F687A42E-C595-4532-806F-81417F29D88C}" srcOrd="1" destOrd="0" presId="urn:microsoft.com/office/officeart/2005/8/layout/hierarchy3"/>
    <dgm:cxn modelId="{17A20B1E-776A-4142-BAB0-BBC5134D08BA}" type="presOf" srcId="{82776EAE-1F8E-4997-A807-B194CC6E322C}" destId="{06A63C8E-BDAD-406D-BA7F-FFAE110B3F6D}" srcOrd="0" destOrd="0" presId="urn:microsoft.com/office/officeart/2005/8/layout/hierarchy3"/>
    <dgm:cxn modelId="{A840FFA7-EA58-49E9-8C55-1EB3473202B5}" type="presOf" srcId="{17F2E12E-FB84-468B-B9F4-550383D62582}" destId="{4F0CD40A-8F51-484E-B116-F897113E0A58}" srcOrd="1" destOrd="0" presId="urn:microsoft.com/office/officeart/2005/8/layout/hierarchy3"/>
    <dgm:cxn modelId="{CF8D6642-08DC-423F-B46E-D7AC355CA8D8}" type="presOf" srcId="{13FC98D8-97D8-4BB8-87EF-D77EC49E3316}" destId="{56B03E58-0F2F-4C81-AC4A-873A2D53989F}" srcOrd="0" destOrd="0" presId="urn:microsoft.com/office/officeart/2005/8/layout/hierarchy3"/>
    <dgm:cxn modelId="{29DA48B0-D1A5-49E5-9EE9-3EA98331ECBE}" srcId="{17F2E12E-FB84-468B-B9F4-550383D62582}" destId="{40726C86-E577-4F01-BE85-9E6CE70B349F}" srcOrd="0" destOrd="0" parTransId="{13FC98D8-97D8-4BB8-87EF-D77EC49E3316}" sibTransId="{D77C24F3-4643-4F94-BC97-2297F2590EAA}"/>
    <dgm:cxn modelId="{3C923A22-07F0-456C-B8CB-29404973FEFD}" type="presOf" srcId="{40726C86-E577-4F01-BE85-9E6CE70B349F}" destId="{3F12EF8C-47F4-4FAC-8008-C92C410646C9}" srcOrd="0" destOrd="0" presId="urn:microsoft.com/office/officeart/2005/8/layout/hierarchy3"/>
    <dgm:cxn modelId="{4D5B953C-11EA-4095-8E26-B086CD0D6C6B}" type="presOf" srcId="{F9648273-07B0-43AD-BED5-88FA3D98D5CA}" destId="{B44339FB-B1CB-493C-BD1B-C0ECCFA6F939}" srcOrd="0" destOrd="0" presId="urn:microsoft.com/office/officeart/2005/8/layout/hierarchy3"/>
    <dgm:cxn modelId="{0C67196D-5D13-45EA-B9C5-4BB01845A624}" srcId="{F9648273-07B0-43AD-BED5-88FA3D98D5CA}" destId="{E7C42A72-4600-4C8F-9C29-B40342AE2583}" srcOrd="1" destOrd="0" parTransId="{55308383-3277-4FE8-B799-400A1D0F1C24}" sibTransId="{19F5339E-807A-4298-AEFA-5489F326D40F}"/>
    <dgm:cxn modelId="{03BC95EE-141C-447C-BD0E-3506A9CE0F18}" srcId="{E7C42A72-4600-4C8F-9C29-B40342AE2583}" destId="{82776EAE-1F8E-4997-A807-B194CC6E322C}" srcOrd="0" destOrd="0" parTransId="{370EA145-7775-4AD0-82DB-DEBDEC400038}" sibTransId="{7CF0AEC8-3C43-41AB-9DD1-56E4D9104077}"/>
    <dgm:cxn modelId="{661FAD98-5C9D-4005-A6BB-D3EA69CE3B44}" type="presParOf" srcId="{B44339FB-B1CB-493C-BD1B-C0ECCFA6F939}" destId="{3447583E-24B1-4C11-A883-96CE98415AE7}" srcOrd="0" destOrd="0" presId="urn:microsoft.com/office/officeart/2005/8/layout/hierarchy3"/>
    <dgm:cxn modelId="{9812DCDF-8648-4AAB-A194-39775DC0E11E}" type="presParOf" srcId="{3447583E-24B1-4C11-A883-96CE98415AE7}" destId="{452DB065-CFE9-42FD-B9B1-F0CC5F47CE9C}" srcOrd="0" destOrd="0" presId="urn:microsoft.com/office/officeart/2005/8/layout/hierarchy3"/>
    <dgm:cxn modelId="{A4C400B8-1E83-405A-AF10-25F844A9EF04}" type="presParOf" srcId="{452DB065-CFE9-42FD-B9B1-F0CC5F47CE9C}" destId="{BC5BC3E1-4265-4F64-9EBD-CDC78E6FFBE3}" srcOrd="0" destOrd="0" presId="urn:microsoft.com/office/officeart/2005/8/layout/hierarchy3"/>
    <dgm:cxn modelId="{2567C191-28C4-48C2-9416-83C494120DAA}" type="presParOf" srcId="{452DB065-CFE9-42FD-B9B1-F0CC5F47CE9C}" destId="{B598B660-AFB1-48C7-995C-7350845A5288}" srcOrd="1" destOrd="0" presId="urn:microsoft.com/office/officeart/2005/8/layout/hierarchy3"/>
    <dgm:cxn modelId="{132F311C-9E22-4C1A-ABF1-7671864657F2}" type="presParOf" srcId="{3447583E-24B1-4C11-A883-96CE98415AE7}" destId="{FBEDC00A-7EC2-4F71-B850-9ACCAC3A5BF7}" srcOrd="1" destOrd="0" presId="urn:microsoft.com/office/officeart/2005/8/layout/hierarchy3"/>
    <dgm:cxn modelId="{EF24CA1C-00DB-4BED-8037-025BDEB3C836}" type="presParOf" srcId="{FBEDC00A-7EC2-4F71-B850-9ACCAC3A5BF7}" destId="{8E2AD821-1F57-438E-A2C2-73728831765B}" srcOrd="0" destOrd="0" presId="urn:microsoft.com/office/officeart/2005/8/layout/hierarchy3"/>
    <dgm:cxn modelId="{BA167E97-6042-4C10-8DD1-DB2622EDD793}" type="presParOf" srcId="{FBEDC00A-7EC2-4F71-B850-9ACCAC3A5BF7}" destId="{C0AC001A-9794-4136-AFA3-5F565F73158D}" srcOrd="1" destOrd="0" presId="urn:microsoft.com/office/officeart/2005/8/layout/hierarchy3"/>
    <dgm:cxn modelId="{0FE8E6BD-417C-43B4-9045-CD64559BC47C}" type="presParOf" srcId="{B44339FB-B1CB-493C-BD1B-C0ECCFA6F939}" destId="{50205FA8-540D-4D53-8BD2-68751941F354}" srcOrd="1" destOrd="0" presId="urn:microsoft.com/office/officeart/2005/8/layout/hierarchy3"/>
    <dgm:cxn modelId="{6199BA66-125B-4544-8561-BEFE4103C526}" type="presParOf" srcId="{50205FA8-540D-4D53-8BD2-68751941F354}" destId="{4003C176-4E92-4681-9C73-E0D34CF6620C}" srcOrd="0" destOrd="0" presId="urn:microsoft.com/office/officeart/2005/8/layout/hierarchy3"/>
    <dgm:cxn modelId="{960A6651-F031-470B-A73A-6B6A0C332818}" type="presParOf" srcId="{4003C176-4E92-4681-9C73-E0D34CF6620C}" destId="{18DE9E0B-7AD3-4FBC-87B9-E33120F39138}" srcOrd="0" destOrd="0" presId="urn:microsoft.com/office/officeart/2005/8/layout/hierarchy3"/>
    <dgm:cxn modelId="{96B26DBA-4A61-4440-8E78-536202DA870A}" type="presParOf" srcId="{4003C176-4E92-4681-9C73-E0D34CF6620C}" destId="{F5DE5744-3ED8-4E40-8286-19A3A687E6FD}" srcOrd="1" destOrd="0" presId="urn:microsoft.com/office/officeart/2005/8/layout/hierarchy3"/>
    <dgm:cxn modelId="{6B9CF1F6-0864-471E-8188-3C24AAB2084B}" type="presParOf" srcId="{50205FA8-540D-4D53-8BD2-68751941F354}" destId="{7A563958-AFAB-4161-8259-A837166D4490}" srcOrd="1" destOrd="0" presId="urn:microsoft.com/office/officeart/2005/8/layout/hierarchy3"/>
    <dgm:cxn modelId="{825C03C7-11DD-45D6-936A-F4DC7C3B438E}" type="presParOf" srcId="{7A563958-AFAB-4161-8259-A837166D4490}" destId="{774C9FAC-D42D-4E4B-BAC6-4BE62C9954E6}" srcOrd="0" destOrd="0" presId="urn:microsoft.com/office/officeart/2005/8/layout/hierarchy3"/>
    <dgm:cxn modelId="{E7B641C6-0DC0-4E21-AE5C-8EDAADBFDA1E}" type="presParOf" srcId="{7A563958-AFAB-4161-8259-A837166D4490}" destId="{06A63C8E-BDAD-406D-BA7F-FFAE110B3F6D}" srcOrd="1" destOrd="0" presId="urn:microsoft.com/office/officeart/2005/8/layout/hierarchy3"/>
    <dgm:cxn modelId="{9BED3F0C-46DF-4D55-9F07-FE65F392E351}" type="presParOf" srcId="{B44339FB-B1CB-493C-BD1B-C0ECCFA6F939}" destId="{103DCDC1-45D2-4B2B-96A2-E6A06D357032}" srcOrd="2" destOrd="0" presId="urn:microsoft.com/office/officeart/2005/8/layout/hierarchy3"/>
    <dgm:cxn modelId="{40DD53C4-01C1-41A7-8D9A-31CE6BE7B08D}" type="presParOf" srcId="{103DCDC1-45D2-4B2B-96A2-E6A06D357032}" destId="{12CA4A4C-0796-4A9F-9640-4A9B1F74764A}" srcOrd="0" destOrd="0" presId="urn:microsoft.com/office/officeart/2005/8/layout/hierarchy3"/>
    <dgm:cxn modelId="{6BB0D0A7-00C1-4774-8D01-7B316101B4CF}" type="presParOf" srcId="{12CA4A4C-0796-4A9F-9640-4A9B1F74764A}" destId="{C7BEC4C5-B9EB-41EA-B503-556C50A44DE9}" srcOrd="0" destOrd="0" presId="urn:microsoft.com/office/officeart/2005/8/layout/hierarchy3"/>
    <dgm:cxn modelId="{7270443E-6000-4C74-90D1-82B442DE2BB7}" type="presParOf" srcId="{12CA4A4C-0796-4A9F-9640-4A9B1F74764A}" destId="{F687A42E-C595-4532-806F-81417F29D88C}" srcOrd="1" destOrd="0" presId="urn:microsoft.com/office/officeart/2005/8/layout/hierarchy3"/>
    <dgm:cxn modelId="{737AF3F5-8930-4AA7-82C5-E69475F0A2C3}" type="presParOf" srcId="{103DCDC1-45D2-4B2B-96A2-E6A06D357032}" destId="{257CCEDA-8A3C-4CDB-8E97-2EA042D66D1F}" srcOrd="1" destOrd="0" presId="urn:microsoft.com/office/officeart/2005/8/layout/hierarchy3"/>
    <dgm:cxn modelId="{9D953158-1CC7-46E7-BECF-E4E7E16D5705}" type="presParOf" srcId="{257CCEDA-8A3C-4CDB-8E97-2EA042D66D1F}" destId="{2540BCF6-F0F4-4C58-8187-37157125CEDB}" srcOrd="0" destOrd="0" presId="urn:microsoft.com/office/officeart/2005/8/layout/hierarchy3"/>
    <dgm:cxn modelId="{ACB8E38C-FC01-4613-88E0-C1015B14614A}" type="presParOf" srcId="{257CCEDA-8A3C-4CDB-8E97-2EA042D66D1F}" destId="{640411EB-22DA-46C1-BE9A-A16E63ACA081}" srcOrd="1" destOrd="0" presId="urn:microsoft.com/office/officeart/2005/8/layout/hierarchy3"/>
    <dgm:cxn modelId="{924AA376-7AD3-4FF2-8FC1-C6F3D8E48A19}" type="presParOf" srcId="{B44339FB-B1CB-493C-BD1B-C0ECCFA6F939}" destId="{D2849D79-97BE-4CB7-8775-1D0D2981E4EB}" srcOrd="3" destOrd="0" presId="urn:microsoft.com/office/officeart/2005/8/layout/hierarchy3"/>
    <dgm:cxn modelId="{7AC6C088-D2DD-47D2-9A3D-1CF614C4B575}" type="presParOf" srcId="{D2849D79-97BE-4CB7-8775-1D0D2981E4EB}" destId="{F39149C8-2BDE-40C0-8C6B-54C2318D1C6B}" srcOrd="0" destOrd="0" presId="urn:microsoft.com/office/officeart/2005/8/layout/hierarchy3"/>
    <dgm:cxn modelId="{F827E5FF-4B2D-45B7-A351-B117FF8C2389}" type="presParOf" srcId="{F39149C8-2BDE-40C0-8C6B-54C2318D1C6B}" destId="{541F1EC7-B040-4D70-B0B7-16121524D43B}" srcOrd="0" destOrd="0" presId="urn:microsoft.com/office/officeart/2005/8/layout/hierarchy3"/>
    <dgm:cxn modelId="{EA571548-0534-4E09-8BDB-53F7A400D7C5}" type="presParOf" srcId="{F39149C8-2BDE-40C0-8C6B-54C2318D1C6B}" destId="{4F0CD40A-8F51-484E-B116-F897113E0A58}" srcOrd="1" destOrd="0" presId="urn:microsoft.com/office/officeart/2005/8/layout/hierarchy3"/>
    <dgm:cxn modelId="{8001F2A7-6D8F-40F7-A420-82835379C142}" type="presParOf" srcId="{D2849D79-97BE-4CB7-8775-1D0D2981E4EB}" destId="{B0ECB30D-1B1D-4AC3-8824-0D432040602D}" srcOrd="1" destOrd="0" presId="urn:microsoft.com/office/officeart/2005/8/layout/hierarchy3"/>
    <dgm:cxn modelId="{6CFBEA44-16FE-4180-932C-0436D8F69BC8}" type="presParOf" srcId="{B0ECB30D-1B1D-4AC3-8824-0D432040602D}" destId="{56B03E58-0F2F-4C81-AC4A-873A2D53989F}" srcOrd="0" destOrd="0" presId="urn:microsoft.com/office/officeart/2005/8/layout/hierarchy3"/>
    <dgm:cxn modelId="{6593B64E-75E4-47F4-8391-162BBCAEE462}" type="presParOf" srcId="{B0ECB30D-1B1D-4AC3-8824-0D432040602D}" destId="{3F12EF8C-47F4-4FAC-8008-C92C410646C9}" srcOrd="1" destOrd="0" presId="urn:microsoft.com/office/officeart/2005/8/layout/hierarchy3"/>
    <dgm:cxn modelId="{A2FD6BAC-F303-44A9-8223-708A9357983E}" type="presParOf" srcId="{B44339FB-B1CB-493C-BD1B-C0ECCFA6F939}" destId="{FA92CC18-79EC-470D-A952-D2912F4E32D4}" srcOrd="4" destOrd="0" presId="urn:microsoft.com/office/officeart/2005/8/layout/hierarchy3"/>
    <dgm:cxn modelId="{B1DB7645-D1C3-49D7-8B4A-773B297955EC}" type="presParOf" srcId="{FA92CC18-79EC-470D-A952-D2912F4E32D4}" destId="{538DBB35-C211-441D-89D7-32DBE6B0A59B}" srcOrd="0" destOrd="0" presId="urn:microsoft.com/office/officeart/2005/8/layout/hierarchy3"/>
    <dgm:cxn modelId="{5553DAFA-5564-43C0-AC08-D3D1A6EE83B1}" type="presParOf" srcId="{538DBB35-C211-441D-89D7-32DBE6B0A59B}" destId="{BEAB610E-B778-4BD0-8426-B015557AE174}" srcOrd="0" destOrd="0" presId="urn:microsoft.com/office/officeart/2005/8/layout/hierarchy3"/>
    <dgm:cxn modelId="{FB46A3B5-D9C7-4104-9F6C-5BA55A0239DB}" type="presParOf" srcId="{538DBB35-C211-441D-89D7-32DBE6B0A59B}" destId="{6AD8617D-4CF6-4EB4-80C7-FAA3460547EC}" srcOrd="1" destOrd="0" presId="urn:microsoft.com/office/officeart/2005/8/layout/hierarchy3"/>
    <dgm:cxn modelId="{94922B95-8CDE-43EF-BB62-17B5B7A92597}" type="presParOf" srcId="{FA92CC18-79EC-470D-A952-D2912F4E32D4}" destId="{A9578B0B-BD3A-4E4B-AC81-76EAE9275452}" srcOrd="1" destOrd="0" presId="urn:microsoft.com/office/officeart/2005/8/layout/hierarchy3"/>
    <dgm:cxn modelId="{846A492F-F436-412F-999E-9DF8F6608F86}" type="presParOf" srcId="{A9578B0B-BD3A-4E4B-AC81-76EAE9275452}" destId="{F51D9F87-C5F4-49EC-B541-1F156FCE7241}" srcOrd="0" destOrd="0" presId="urn:microsoft.com/office/officeart/2005/8/layout/hierarchy3"/>
    <dgm:cxn modelId="{ECFE1802-AC3E-4956-8707-613E3E900A5B}" type="presParOf" srcId="{A9578B0B-BD3A-4E4B-AC81-76EAE9275452}" destId="{F69F3C86-8481-46D6-BF43-B40B2665B0A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EDFD74-73FA-4C5E-94BC-5E9A3A5EC49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ACB2290-F8B0-4E75-8974-88FD11A60CCF}">
      <dgm:prSet custT="1"/>
      <dgm:spPr>
        <a:solidFill>
          <a:srgbClr val="D3FBFD"/>
        </a:solidFill>
        <a:effectLst>
          <a:softEdge rad="127000"/>
        </a:effectLst>
      </dgm:spPr>
      <dgm:t>
        <a:bodyPr/>
        <a:lstStyle/>
        <a:p>
          <a:pPr algn="l" rtl="0"/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Haldia Refinery supplied NATO (</a:t>
          </a:r>
          <a:r>
            <a:rPr lang="en-IN" sz="1800" b="1" dirty="0" smtClean="0">
              <a:solidFill>
                <a:schemeClr val="tx1"/>
              </a:solidFill>
              <a:latin typeface="Century Gothic" pitchFamily="34" charset="0"/>
            </a:rPr>
            <a:t>North Atlantic Treaty Organization)</a:t>
          </a:r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 Grade HFHSD</a:t>
          </a:r>
          <a:endParaRPr lang="en-IN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F5E32-E8D7-48F6-ACF4-6E298E896071}" type="parTrans" cxnId="{057B59D7-D42A-4041-A57A-4A01E1A7542F}">
      <dgm:prSet/>
      <dgm:spPr/>
      <dgm:t>
        <a:bodyPr/>
        <a:lstStyle/>
        <a:p>
          <a:endParaRPr lang="en-IN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808E8-8453-48C6-A445-55873B225463}" type="sibTrans" cxnId="{057B59D7-D42A-4041-A57A-4A01E1A7542F}">
      <dgm:prSet/>
      <dgm:spPr/>
      <dgm:t>
        <a:bodyPr/>
        <a:lstStyle/>
        <a:p>
          <a:endParaRPr lang="en-IN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73D7F-C322-4671-85A8-5084F278C019}" type="pres">
      <dgm:prSet presAssocID="{53EDFD74-73FA-4C5E-94BC-5E9A3A5EC49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A25C0A2-AEA4-49DB-BDF5-C3700DE16784}" type="pres">
      <dgm:prSet presAssocID="{2ACB2290-F8B0-4E75-8974-88FD11A60CCF}" presName="composite" presStyleCnt="0"/>
      <dgm:spPr/>
    </dgm:pt>
    <dgm:pt modelId="{1EAA81EB-3999-4951-A0F5-65CC53A46BBC}" type="pres">
      <dgm:prSet presAssocID="{2ACB2290-F8B0-4E75-8974-88FD11A60CCF}" presName="imgShp" presStyleLbl="fgImgPlace1" presStyleIdx="0" presStyleCnt="1" custLinFactX="-100000" custLinFactNeighborX="-172945" custLinFactNeighborY="-4545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28D8934F-3881-41DD-8A5B-0F515FA77586}" type="pres">
      <dgm:prSet presAssocID="{2ACB2290-F8B0-4E75-8974-88FD11A60CCF}" presName="txShp" presStyleLbl="node1" presStyleIdx="0" presStyleCnt="1" custScaleX="137687" custScaleY="100098" custLinFactNeighborX="-10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9583475-7F19-4A70-BF16-50E6C92F124E}" type="presOf" srcId="{53EDFD74-73FA-4C5E-94BC-5E9A3A5EC497}" destId="{08873D7F-C322-4671-85A8-5084F278C019}" srcOrd="0" destOrd="0" presId="urn:microsoft.com/office/officeart/2005/8/layout/vList3"/>
    <dgm:cxn modelId="{057B59D7-D42A-4041-A57A-4A01E1A7542F}" srcId="{53EDFD74-73FA-4C5E-94BC-5E9A3A5EC497}" destId="{2ACB2290-F8B0-4E75-8974-88FD11A60CCF}" srcOrd="0" destOrd="0" parTransId="{036F5E32-E8D7-48F6-ACF4-6E298E896071}" sibTransId="{15B808E8-8453-48C6-A445-55873B225463}"/>
    <dgm:cxn modelId="{66D7BE8E-6A4E-40E5-AC4D-C2611D3BFCD9}" type="presOf" srcId="{2ACB2290-F8B0-4E75-8974-88FD11A60CCF}" destId="{28D8934F-3881-41DD-8A5B-0F515FA77586}" srcOrd="0" destOrd="0" presId="urn:microsoft.com/office/officeart/2005/8/layout/vList3"/>
    <dgm:cxn modelId="{8BA4D5B9-948A-4554-9A08-7DD2D99BF51D}" type="presParOf" srcId="{08873D7F-C322-4671-85A8-5084F278C019}" destId="{7A25C0A2-AEA4-49DB-BDF5-C3700DE16784}" srcOrd="0" destOrd="0" presId="urn:microsoft.com/office/officeart/2005/8/layout/vList3"/>
    <dgm:cxn modelId="{3648522A-A28B-42D0-90E8-E14573FE087B}" type="presParOf" srcId="{7A25C0A2-AEA4-49DB-BDF5-C3700DE16784}" destId="{1EAA81EB-3999-4951-A0F5-65CC53A46BBC}" srcOrd="0" destOrd="0" presId="urn:microsoft.com/office/officeart/2005/8/layout/vList3"/>
    <dgm:cxn modelId="{5BCF813C-4F51-4A09-8AE6-DA57E177AA64}" type="presParOf" srcId="{7A25C0A2-AEA4-49DB-BDF5-C3700DE16784}" destId="{28D8934F-3881-41DD-8A5B-0F515FA775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DFD74-73FA-4C5E-94BC-5E9A3A5EC49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ACB2290-F8B0-4E75-8974-88FD11A60CCF}">
      <dgm:prSet custT="1"/>
      <dgm:spPr>
        <a:solidFill>
          <a:schemeClr val="accent5">
            <a:lumMod val="40000"/>
            <a:lumOff val="60000"/>
          </a:schemeClr>
        </a:solidFill>
        <a:effectLst>
          <a:softEdge rad="127000"/>
        </a:effectLst>
      </dgm:spPr>
      <dgm:t>
        <a:bodyPr/>
        <a:lstStyle/>
        <a:p>
          <a:pPr algn="l" rtl="0"/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IMO 2020 : MARPOL FO production to cut down GHG emissions</a:t>
          </a:r>
        </a:p>
        <a:p>
          <a:pPr algn="l" rtl="0"/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rPr>
            <a:t>                                                  ……. Journey from 3.5% S to &lt;0.5% S Fuel Oil</a:t>
          </a:r>
          <a:endParaRPr lang="en-IN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F5E32-E8D7-48F6-ACF4-6E298E896071}" type="parTrans" cxnId="{057B59D7-D42A-4041-A57A-4A01E1A7542F}">
      <dgm:prSet/>
      <dgm:spPr/>
      <dgm:t>
        <a:bodyPr/>
        <a:lstStyle/>
        <a:p>
          <a:endParaRPr lang="en-IN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808E8-8453-48C6-A445-55873B225463}" type="sibTrans" cxnId="{057B59D7-D42A-4041-A57A-4A01E1A7542F}">
      <dgm:prSet/>
      <dgm:spPr/>
      <dgm:t>
        <a:bodyPr/>
        <a:lstStyle/>
        <a:p>
          <a:endParaRPr lang="en-IN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73D7F-C322-4671-85A8-5084F278C019}" type="pres">
      <dgm:prSet presAssocID="{53EDFD74-73FA-4C5E-94BC-5E9A3A5EC49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A25C0A2-AEA4-49DB-BDF5-C3700DE16784}" type="pres">
      <dgm:prSet presAssocID="{2ACB2290-F8B0-4E75-8974-88FD11A60CCF}" presName="composite" presStyleCnt="0"/>
      <dgm:spPr/>
    </dgm:pt>
    <dgm:pt modelId="{1EAA81EB-3999-4951-A0F5-65CC53A46BBC}" type="pres">
      <dgm:prSet presAssocID="{2ACB2290-F8B0-4E75-8974-88FD11A60CCF}" presName="imgShp" presStyleLbl="fgImgPlace1" presStyleIdx="0" presStyleCnt="1" custLinFactX="-100000" custLinFactNeighborX="-172945" custLinFactNeighborY="-4545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IN"/>
        </a:p>
      </dgm:t>
    </dgm:pt>
    <dgm:pt modelId="{28D8934F-3881-41DD-8A5B-0F515FA77586}" type="pres">
      <dgm:prSet presAssocID="{2ACB2290-F8B0-4E75-8974-88FD11A60CCF}" presName="txShp" presStyleLbl="node1" presStyleIdx="0" presStyleCnt="1" custScaleX="137687" custScaleY="100098" custLinFactNeighborX="-10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B2EACD7-ECB3-48A5-A58C-CB5314158777}" type="presOf" srcId="{2ACB2290-F8B0-4E75-8974-88FD11A60CCF}" destId="{28D8934F-3881-41DD-8A5B-0F515FA77586}" srcOrd="0" destOrd="0" presId="urn:microsoft.com/office/officeart/2005/8/layout/vList3"/>
    <dgm:cxn modelId="{057B59D7-D42A-4041-A57A-4A01E1A7542F}" srcId="{53EDFD74-73FA-4C5E-94BC-5E9A3A5EC497}" destId="{2ACB2290-F8B0-4E75-8974-88FD11A60CCF}" srcOrd="0" destOrd="0" parTransId="{036F5E32-E8D7-48F6-ACF4-6E298E896071}" sibTransId="{15B808E8-8453-48C6-A445-55873B225463}"/>
    <dgm:cxn modelId="{812D91C0-7635-4BC3-BB99-10318EB0C28D}" type="presOf" srcId="{53EDFD74-73FA-4C5E-94BC-5E9A3A5EC497}" destId="{08873D7F-C322-4671-85A8-5084F278C019}" srcOrd="0" destOrd="0" presId="urn:microsoft.com/office/officeart/2005/8/layout/vList3"/>
    <dgm:cxn modelId="{76AA1DA4-B8DB-4AC4-B9F9-11CD97B16493}" type="presParOf" srcId="{08873D7F-C322-4671-85A8-5084F278C019}" destId="{7A25C0A2-AEA4-49DB-BDF5-C3700DE16784}" srcOrd="0" destOrd="0" presId="urn:microsoft.com/office/officeart/2005/8/layout/vList3"/>
    <dgm:cxn modelId="{54FF9124-C544-4868-BC67-370635A618F0}" type="presParOf" srcId="{7A25C0A2-AEA4-49DB-BDF5-C3700DE16784}" destId="{1EAA81EB-3999-4951-A0F5-65CC53A46BBC}" srcOrd="0" destOrd="0" presId="urn:microsoft.com/office/officeart/2005/8/layout/vList3"/>
    <dgm:cxn modelId="{8B0DF8B2-E565-4D73-8346-3E98930B98B0}" type="presParOf" srcId="{7A25C0A2-AEA4-49DB-BDF5-C3700DE16784}" destId="{28D8934F-3881-41DD-8A5B-0F515FA77586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FC17AC-165D-4B0C-B1E4-7C91683780D1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8BC00A25-E1F3-4FCA-8028-7B2054CF7D0B}">
      <dgm:prSet phldrT="[Text]" custT="1"/>
      <dgm:spPr/>
      <dgm:t>
        <a:bodyPr/>
        <a:lstStyle/>
        <a:p>
          <a:r>
            <a:rPr lang="en-IN" sz="2000" b="1" i="1" dirty="0" smtClean="0"/>
            <a:t>“Laboratory Information System” – reduction of lead time</a:t>
          </a:r>
          <a:endParaRPr lang="en-IN" sz="2000" b="1" dirty="0"/>
        </a:p>
      </dgm:t>
    </dgm:pt>
    <dgm:pt modelId="{E63B0040-EB35-4E68-A7E3-30260F756DBD}" type="parTrans" cxnId="{79B4E439-F2DA-4D10-ADA2-9A072A5650A5}">
      <dgm:prSet/>
      <dgm:spPr/>
      <dgm:t>
        <a:bodyPr/>
        <a:lstStyle/>
        <a:p>
          <a:endParaRPr lang="en-IN" sz="2800" b="1"/>
        </a:p>
      </dgm:t>
    </dgm:pt>
    <dgm:pt modelId="{8C4C02EA-5657-4821-BD31-E067825A3361}" type="sibTrans" cxnId="{79B4E439-F2DA-4D10-ADA2-9A072A5650A5}">
      <dgm:prSet/>
      <dgm:spPr/>
      <dgm:t>
        <a:bodyPr/>
        <a:lstStyle/>
        <a:p>
          <a:endParaRPr lang="en-IN" sz="2800" b="1"/>
        </a:p>
      </dgm:t>
    </dgm:pt>
    <dgm:pt modelId="{2BA4B6EA-493E-4E3D-8A46-30F8CB4FA178}">
      <dgm:prSet phldrT="[Text]" custT="1"/>
      <dgm:spPr/>
      <dgm:t>
        <a:bodyPr/>
        <a:lstStyle/>
        <a:p>
          <a:r>
            <a:rPr lang="en-IN" sz="2000" b="1" i="1" dirty="0" smtClean="0"/>
            <a:t>“Mobile Phone Detection system” – Enhanced Safety &amp; Security</a:t>
          </a:r>
          <a:endParaRPr lang="en-IN" sz="2000" b="1" dirty="0"/>
        </a:p>
      </dgm:t>
    </dgm:pt>
    <dgm:pt modelId="{81A4CD12-361B-4EAF-B6BA-2DA0FB8CF15F}" type="parTrans" cxnId="{3EA675E3-6019-4940-AC53-202D2A7FDA95}">
      <dgm:prSet/>
      <dgm:spPr/>
      <dgm:t>
        <a:bodyPr/>
        <a:lstStyle/>
        <a:p>
          <a:endParaRPr lang="en-IN" sz="2800" b="1"/>
        </a:p>
      </dgm:t>
    </dgm:pt>
    <dgm:pt modelId="{CCDD49AC-BB49-41B8-A6AA-F9DC25AF9C4B}" type="sibTrans" cxnId="{3EA675E3-6019-4940-AC53-202D2A7FDA95}">
      <dgm:prSet/>
      <dgm:spPr/>
      <dgm:t>
        <a:bodyPr/>
        <a:lstStyle/>
        <a:p>
          <a:endParaRPr lang="en-IN" sz="2800" b="1"/>
        </a:p>
      </dgm:t>
    </dgm:pt>
    <dgm:pt modelId="{0B8C0137-736F-46E8-9A23-E99A0FCD1D1D}">
      <dgm:prSet phldrT="[Text]" custT="1"/>
      <dgm:spPr/>
      <dgm:t>
        <a:bodyPr/>
        <a:lstStyle/>
        <a:p>
          <a:r>
            <a:rPr lang="en-IN" sz="2000" b="1" i="1" dirty="0" smtClean="0"/>
            <a:t>Data Reconciliation and Yield Accounting</a:t>
          </a:r>
          <a:endParaRPr lang="en-IN" sz="2000" b="1" dirty="0"/>
        </a:p>
      </dgm:t>
    </dgm:pt>
    <dgm:pt modelId="{E1BE7B4A-9552-4D97-B1A3-A3FD2A3CD566}" type="parTrans" cxnId="{640832C7-EDA7-4E7A-A50B-9AFF38B3208F}">
      <dgm:prSet/>
      <dgm:spPr/>
      <dgm:t>
        <a:bodyPr/>
        <a:lstStyle/>
        <a:p>
          <a:endParaRPr lang="en-IN" sz="2800" b="1"/>
        </a:p>
      </dgm:t>
    </dgm:pt>
    <dgm:pt modelId="{0A4E97E9-2A4D-4E4A-8C8C-2B233F6F66F6}" type="sibTrans" cxnId="{640832C7-EDA7-4E7A-A50B-9AFF38B3208F}">
      <dgm:prSet/>
      <dgm:spPr/>
      <dgm:t>
        <a:bodyPr/>
        <a:lstStyle/>
        <a:p>
          <a:endParaRPr lang="en-IN" sz="2800" b="1"/>
        </a:p>
      </dgm:t>
    </dgm:pt>
    <dgm:pt modelId="{89AD58ED-A0DB-4886-9241-596F47E86B09}">
      <dgm:prSet phldrT="[Text]" custT="1"/>
      <dgm:spPr/>
      <dgm:t>
        <a:bodyPr/>
        <a:lstStyle/>
        <a:p>
          <a:r>
            <a:rPr lang="en-IN" sz="2000" b="1" i="1" dirty="0" smtClean="0"/>
            <a:t>ML Based Real time Yield optimization analytics </a:t>
          </a:r>
          <a:endParaRPr lang="en-IN" sz="2000" b="1" dirty="0"/>
        </a:p>
      </dgm:t>
    </dgm:pt>
    <dgm:pt modelId="{CA67B795-9BA6-45A5-B777-3FD987879A12}" type="parTrans" cxnId="{A4131704-9246-4B24-B43E-D92B82093707}">
      <dgm:prSet/>
      <dgm:spPr/>
      <dgm:t>
        <a:bodyPr/>
        <a:lstStyle/>
        <a:p>
          <a:endParaRPr lang="en-IN" sz="2800" b="1"/>
        </a:p>
      </dgm:t>
    </dgm:pt>
    <dgm:pt modelId="{00EA3C8A-E6B4-4618-9CAB-8C9A04571ABF}" type="sibTrans" cxnId="{A4131704-9246-4B24-B43E-D92B82093707}">
      <dgm:prSet/>
      <dgm:spPr/>
      <dgm:t>
        <a:bodyPr/>
        <a:lstStyle/>
        <a:p>
          <a:endParaRPr lang="en-IN" sz="2800" b="1"/>
        </a:p>
      </dgm:t>
    </dgm:pt>
    <dgm:pt modelId="{25A481F1-6BF2-4DB0-9E6E-594C6DC2FC14}" type="pres">
      <dgm:prSet presAssocID="{3EFC17AC-165D-4B0C-B1E4-7C91683780D1}" presName="compositeShape" presStyleCnt="0">
        <dgm:presLayoutVars>
          <dgm:chMax val="7"/>
          <dgm:dir/>
          <dgm:resizeHandles val="exact"/>
        </dgm:presLayoutVars>
      </dgm:prSet>
      <dgm:spPr/>
    </dgm:pt>
    <dgm:pt modelId="{8083E0B1-B8A0-4AC0-A256-D3EBD9F272E7}" type="pres">
      <dgm:prSet presAssocID="{8BC00A25-E1F3-4FCA-8028-7B2054CF7D0B}" presName="circ1" presStyleLbl="vennNode1" presStyleIdx="0" presStyleCnt="4" custScaleX="115715" custScaleY="117638" custLinFactNeighborX="-75045" custLinFactNeighborY="2028"/>
      <dgm:spPr/>
      <dgm:t>
        <a:bodyPr/>
        <a:lstStyle/>
        <a:p>
          <a:endParaRPr lang="en-IN"/>
        </a:p>
      </dgm:t>
    </dgm:pt>
    <dgm:pt modelId="{4156FDB5-1FDD-4FB7-B599-A460F5501A82}" type="pres">
      <dgm:prSet presAssocID="{8BC00A25-E1F3-4FCA-8028-7B2054CF7D0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8ADAF3-4BFF-484F-9149-DB254B262167}" type="pres">
      <dgm:prSet presAssocID="{2BA4B6EA-493E-4E3D-8A46-30F8CB4FA178}" presName="circ2" presStyleLbl="vennNode1" presStyleIdx="1" presStyleCnt="4" custScaleX="115715" custScaleY="117638" custLinFactNeighborX="-75045" custLinFactNeighborY="2028"/>
      <dgm:spPr/>
      <dgm:t>
        <a:bodyPr/>
        <a:lstStyle/>
        <a:p>
          <a:endParaRPr lang="en-IN"/>
        </a:p>
      </dgm:t>
    </dgm:pt>
    <dgm:pt modelId="{647FB3E5-438C-4961-BBF7-5E898E8EE781}" type="pres">
      <dgm:prSet presAssocID="{2BA4B6EA-493E-4E3D-8A46-30F8CB4FA17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956C0C-11E1-4DD8-A97F-E2B88FD340E5}" type="pres">
      <dgm:prSet presAssocID="{0B8C0137-736F-46E8-9A23-E99A0FCD1D1D}" presName="circ3" presStyleLbl="vennNode1" presStyleIdx="2" presStyleCnt="4" custScaleX="115715" custScaleY="117638" custLinFactNeighborX="-75045" custLinFactNeighborY="2028"/>
      <dgm:spPr/>
      <dgm:t>
        <a:bodyPr/>
        <a:lstStyle/>
        <a:p>
          <a:endParaRPr lang="en-IN"/>
        </a:p>
      </dgm:t>
    </dgm:pt>
    <dgm:pt modelId="{F5B8BF04-C55F-4567-BE02-03737DB08226}" type="pres">
      <dgm:prSet presAssocID="{0B8C0137-736F-46E8-9A23-E99A0FCD1D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512B2F-4DD7-465E-8A6F-52FA99ABB481}" type="pres">
      <dgm:prSet presAssocID="{89AD58ED-A0DB-4886-9241-596F47E86B09}" presName="circ4" presStyleLbl="vennNode1" presStyleIdx="3" presStyleCnt="4" custScaleX="115715" custScaleY="117638" custLinFactNeighborX="-75045" custLinFactNeighborY="2028"/>
      <dgm:spPr/>
      <dgm:t>
        <a:bodyPr/>
        <a:lstStyle/>
        <a:p>
          <a:endParaRPr lang="en-IN"/>
        </a:p>
      </dgm:t>
    </dgm:pt>
    <dgm:pt modelId="{42911FAF-E2F4-4B9D-BC57-8E14C6B05AAA}" type="pres">
      <dgm:prSet presAssocID="{89AD58ED-A0DB-4886-9241-596F47E86B0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2A9F907-8A3C-482E-BF14-1B34D814A61A}" type="presOf" srcId="{8BC00A25-E1F3-4FCA-8028-7B2054CF7D0B}" destId="{4156FDB5-1FDD-4FB7-B599-A460F5501A82}" srcOrd="1" destOrd="0" presId="urn:microsoft.com/office/officeart/2005/8/layout/venn1"/>
    <dgm:cxn modelId="{575B94F6-3F48-41AB-889A-A8F5F9AE3A40}" type="presOf" srcId="{89AD58ED-A0DB-4886-9241-596F47E86B09}" destId="{85512B2F-4DD7-465E-8A6F-52FA99ABB481}" srcOrd="0" destOrd="0" presId="urn:microsoft.com/office/officeart/2005/8/layout/venn1"/>
    <dgm:cxn modelId="{31BAD9DE-DCD1-48A3-A201-1530254B7698}" type="presOf" srcId="{0B8C0137-736F-46E8-9A23-E99A0FCD1D1D}" destId="{F5B8BF04-C55F-4567-BE02-03737DB08226}" srcOrd="1" destOrd="0" presId="urn:microsoft.com/office/officeart/2005/8/layout/venn1"/>
    <dgm:cxn modelId="{D41333BA-262E-4F0E-BE0B-75865CD19401}" type="presOf" srcId="{0B8C0137-736F-46E8-9A23-E99A0FCD1D1D}" destId="{F9956C0C-11E1-4DD8-A97F-E2B88FD340E5}" srcOrd="0" destOrd="0" presId="urn:microsoft.com/office/officeart/2005/8/layout/venn1"/>
    <dgm:cxn modelId="{A4131704-9246-4B24-B43E-D92B82093707}" srcId="{3EFC17AC-165D-4B0C-B1E4-7C91683780D1}" destId="{89AD58ED-A0DB-4886-9241-596F47E86B09}" srcOrd="3" destOrd="0" parTransId="{CA67B795-9BA6-45A5-B777-3FD987879A12}" sibTransId="{00EA3C8A-E6B4-4618-9CAB-8C9A04571ABF}"/>
    <dgm:cxn modelId="{640832C7-EDA7-4E7A-A50B-9AFF38B3208F}" srcId="{3EFC17AC-165D-4B0C-B1E4-7C91683780D1}" destId="{0B8C0137-736F-46E8-9A23-E99A0FCD1D1D}" srcOrd="2" destOrd="0" parTransId="{E1BE7B4A-9552-4D97-B1A3-A3FD2A3CD566}" sibTransId="{0A4E97E9-2A4D-4E4A-8C8C-2B233F6F66F6}"/>
    <dgm:cxn modelId="{F8E33557-FF4B-4C09-A2DF-B8EDE8A86890}" type="presOf" srcId="{2BA4B6EA-493E-4E3D-8A46-30F8CB4FA178}" destId="{647FB3E5-438C-4961-BBF7-5E898E8EE781}" srcOrd="1" destOrd="0" presId="urn:microsoft.com/office/officeart/2005/8/layout/venn1"/>
    <dgm:cxn modelId="{9E148A48-EC4D-47A1-B05B-D8DC30699AB6}" type="presOf" srcId="{3EFC17AC-165D-4B0C-B1E4-7C91683780D1}" destId="{25A481F1-6BF2-4DB0-9E6E-594C6DC2FC14}" srcOrd="0" destOrd="0" presId="urn:microsoft.com/office/officeart/2005/8/layout/venn1"/>
    <dgm:cxn modelId="{BA61F6A2-95AF-4258-82DC-68BCA290BB63}" type="presOf" srcId="{89AD58ED-A0DB-4886-9241-596F47E86B09}" destId="{42911FAF-E2F4-4B9D-BC57-8E14C6B05AAA}" srcOrd="1" destOrd="0" presId="urn:microsoft.com/office/officeart/2005/8/layout/venn1"/>
    <dgm:cxn modelId="{3EA675E3-6019-4940-AC53-202D2A7FDA95}" srcId="{3EFC17AC-165D-4B0C-B1E4-7C91683780D1}" destId="{2BA4B6EA-493E-4E3D-8A46-30F8CB4FA178}" srcOrd="1" destOrd="0" parTransId="{81A4CD12-361B-4EAF-B6BA-2DA0FB8CF15F}" sibTransId="{CCDD49AC-BB49-41B8-A6AA-F9DC25AF9C4B}"/>
    <dgm:cxn modelId="{45BC805C-D5BB-4AD9-9ABB-FDEA27B6EBF4}" type="presOf" srcId="{8BC00A25-E1F3-4FCA-8028-7B2054CF7D0B}" destId="{8083E0B1-B8A0-4AC0-A256-D3EBD9F272E7}" srcOrd="0" destOrd="0" presId="urn:microsoft.com/office/officeart/2005/8/layout/venn1"/>
    <dgm:cxn modelId="{5E35C00F-172C-44FC-AEDE-1F3544F6A164}" type="presOf" srcId="{2BA4B6EA-493E-4E3D-8A46-30F8CB4FA178}" destId="{408ADAF3-4BFF-484F-9149-DB254B262167}" srcOrd="0" destOrd="0" presId="urn:microsoft.com/office/officeart/2005/8/layout/venn1"/>
    <dgm:cxn modelId="{79B4E439-F2DA-4D10-ADA2-9A072A5650A5}" srcId="{3EFC17AC-165D-4B0C-B1E4-7C91683780D1}" destId="{8BC00A25-E1F3-4FCA-8028-7B2054CF7D0B}" srcOrd="0" destOrd="0" parTransId="{E63B0040-EB35-4E68-A7E3-30260F756DBD}" sibTransId="{8C4C02EA-5657-4821-BD31-E067825A3361}"/>
    <dgm:cxn modelId="{0BDB1293-4C3A-4870-82E2-C76397A4EC62}" type="presParOf" srcId="{25A481F1-6BF2-4DB0-9E6E-594C6DC2FC14}" destId="{8083E0B1-B8A0-4AC0-A256-D3EBD9F272E7}" srcOrd="0" destOrd="0" presId="urn:microsoft.com/office/officeart/2005/8/layout/venn1"/>
    <dgm:cxn modelId="{8FE0F598-CA3C-40B1-BFFF-103155818FC1}" type="presParOf" srcId="{25A481F1-6BF2-4DB0-9E6E-594C6DC2FC14}" destId="{4156FDB5-1FDD-4FB7-B599-A460F5501A82}" srcOrd="1" destOrd="0" presId="urn:microsoft.com/office/officeart/2005/8/layout/venn1"/>
    <dgm:cxn modelId="{B70CD475-5830-4246-A38D-9B9613800A6B}" type="presParOf" srcId="{25A481F1-6BF2-4DB0-9E6E-594C6DC2FC14}" destId="{408ADAF3-4BFF-484F-9149-DB254B262167}" srcOrd="2" destOrd="0" presId="urn:microsoft.com/office/officeart/2005/8/layout/venn1"/>
    <dgm:cxn modelId="{4469F9ED-083D-4827-91D3-9D7E6CF06F84}" type="presParOf" srcId="{25A481F1-6BF2-4DB0-9E6E-594C6DC2FC14}" destId="{647FB3E5-438C-4961-BBF7-5E898E8EE781}" srcOrd="3" destOrd="0" presId="urn:microsoft.com/office/officeart/2005/8/layout/venn1"/>
    <dgm:cxn modelId="{2DAC3776-300F-4F44-ACFF-ED489C46E8DD}" type="presParOf" srcId="{25A481F1-6BF2-4DB0-9E6E-594C6DC2FC14}" destId="{F9956C0C-11E1-4DD8-A97F-E2B88FD340E5}" srcOrd="4" destOrd="0" presId="urn:microsoft.com/office/officeart/2005/8/layout/venn1"/>
    <dgm:cxn modelId="{FF8FB487-864B-4D46-9194-68EA43312CE5}" type="presParOf" srcId="{25A481F1-6BF2-4DB0-9E6E-594C6DC2FC14}" destId="{F5B8BF04-C55F-4567-BE02-03737DB08226}" srcOrd="5" destOrd="0" presId="urn:microsoft.com/office/officeart/2005/8/layout/venn1"/>
    <dgm:cxn modelId="{004E75C3-8CD4-4C7C-A831-C3C5F8C3A64C}" type="presParOf" srcId="{25A481F1-6BF2-4DB0-9E6E-594C6DC2FC14}" destId="{85512B2F-4DD7-465E-8A6F-52FA99ABB481}" srcOrd="6" destOrd="0" presId="urn:microsoft.com/office/officeart/2005/8/layout/venn1"/>
    <dgm:cxn modelId="{2B728638-D0CD-477F-A869-6F18D37D8323}" type="presParOf" srcId="{25A481F1-6BF2-4DB0-9E6E-594C6DC2FC14}" destId="{42911FAF-E2F4-4B9D-BC57-8E14C6B05AA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0E148-D409-4DAE-9250-66FD472E2220}">
      <dsp:nvSpPr>
        <dsp:cNvPr id="0" name=""/>
        <dsp:cNvSpPr/>
      </dsp:nvSpPr>
      <dsp:spPr>
        <a:xfrm>
          <a:off x="7626" y="642790"/>
          <a:ext cx="2338916" cy="4133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66FC7-698F-4895-AEA7-2CE803843016}">
      <dsp:nvSpPr>
        <dsp:cNvPr id="0" name=""/>
        <dsp:cNvSpPr/>
      </dsp:nvSpPr>
      <dsp:spPr>
        <a:xfrm>
          <a:off x="133666" y="734089"/>
          <a:ext cx="2105025" cy="24574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9D780-60FB-47FC-8DF2-E1A64A41A923}">
      <dsp:nvSpPr>
        <dsp:cNvPr id="0" name=""/>
        <dsp:cNvSpPr/>
      </dsp:nvSpPr>
      <dsp:spPr>
        <a:xfrm>
          <a:off x="115373" y="3956197"/>
          <a:ext cx="2105025" cy="467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Inventory Management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373" y="3956197"/>
        <a:ext cx="2105025" cy="467761"/>
      </dsp:txXfrm>
    </dsp:sp>
    <dsp:sp modelId="{5A0AF6D2-B94E-48EE-A2C4-DD52A13E42E9}">
      <dsp:nvSpPr>
        <dsp:cNvPr id="0" name=""/>
        <dsp:cNvSpPr/>
      </dsp:nvSpPr>
      <dsp:spPr>
        <a:xfrm>
          <a:off x="133708" y="3441659"/>
          <a:ext cx="2105025" cy="49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 demand disruptions/Tankages </a:t>
          </a:r>
          <a:r>
            <a:rPr lang="en-US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lfexibility</a:t>
          </a:r>
          <a:endParaRPr lang="en-IN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708" y="3441659"/>
        <a:ext cx="2105025" cy="497860"/>
      </dsp:txXfrm>
    </dsp:sp>
    <dsp:sp modelId="{3C6F3DF5-C511-42FE-9916-22B0D95D57C5}">
      <dsp:nvSpPr>
        <dsp:cNvPr id="0" name=""/>
        <dsp:cNvSpPr/>
      </dsp:nvSpPr>
      <dsp:spPr>
        <a:xfrm>
          <a:off x="2907935" y="642790"/>
          <a:ext cx="2338916" cy="4133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A3DF-18AD-459E-A29F-59E9DA967F26}">
      <dsp:nvSpPr>
        <dsp:cNvPr id="0" name=""/>
        <dsp:cNvSpPr/>
      </dsp:nvSpPr>
      <dsp:spPr>
        <a:xfrm>
          <a:off x="3033974" y="734089"/>
          <a:ext cx="2105025" cy="245744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F2C27-BC08-4B5B-A5C4-E16660B2A783}">
      <dsp:nvSpPr>
        <dsp:cNvPr id="0" name=""/>
        <dsp:cNvSpPr/>
      </dsp:nvSpPr>
      <dsp:spPr>
        <a:xfrm>
          <a:off x="3015682" y="3956197"/>
          <a:ext cx="2105025" cy="467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Minimum Logistic Cost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682" y="3956197"/>
        <a:ext cx="2105025" cy="467761"/>
      </dsp:txXfrm>
    </dsp:sp>
    <dsp:sp modelId="{2F6FEF78-3F61-4D78-B254-AF342CD406F0}">
      <dsp:nvSpPr>
        <dsp:cNvPr id="0" name=""/>
        <dsp:cNvSpPr/>
      </dsp:nvSpPr>
      <dsp:spPr>
        <a:xfrm>
          <a:off x="3052309" y="3496521"/>
          <a:ext cx="2105025" cy="49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Avoid any </a:t>
          </a:r>
          <a:r>
            <a:rPr lang="en-US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criss</a:t>
          </a: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- cross movement</a:t>
          </a:r>
          <a:endParaRPr lang="en-IN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2309" y="3496521"/>
        <a:ext cx="2105025" cy="497860"/>
      </dsp:txXfrm>
    </dsp:sp>
    <dsp:sp modelId="{0BD9D75E-62E3-4465-BC7B-17FF539A690F}">
      <dsp:nvSpPr>
        <dsp:cNvPr id="0" name=""/>
        <dsp:cNvSpPr/>
      </dsp:nvSpPr>
      <dsp:spPr>
        <a:xfrm>
          <a:off x="5808243" y="633641"/>
          <a:ext cx="2338916" cy="415138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AAAB4-5A05-4C03-8339-FDFD2DA7D4F3}">
      <dsp:nvSpPr>
        <dsp:cNvPr id="0" name=""/>
        <dsp:cNvSpPr/>
      </dsp:nvSpPr>
      <dsp:spPr>
        <a:xfrm>
          <a:off x="5934283" y="734089"/>
          <a:ext cx="2105025" cy="24574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130C0-FF7E-4F06-A783-79580278F187}">
      <dsp:nvSpPr>
        <dsp:cNvPr id="0" name=""/>
        <dsp:cNvSpPr/>
      </dsp:nvSpPr>
      <dsp:spPr>
        <a:xfrm>
          <a:off x="5915990" y="3956197"/>
          <a:ext cx="2105025" cy="467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Complete Customer satisfaction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5990" y="3956197"/>
        <a:ext cx="2105025" cy="467761"/>
      </dsp:txXfrm>
    </dsp:sp>
    <dsp:sp modelId="{FC4424C8-6163-4776-91C2-137B91F976BB}">
      <dsp:nvSpPr>
        <dsp:cNvPr id="0" name=""/>
        <dsp:cNvSpPr/>
      </dsp:nvSpPr>
      <dsp:spPr>
        <a:xfrm>
          <a:off x="5934325" y="3450801"/>
          <a:ext cx="2105025" cy="49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Nil Dry Out at any location</a:t>
          </a:r>
          <a:endParaRPr lang="en-IN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4325" y="3450801"/>
        <a:ext cx="2105025" cy="497860"/>
      </dsp:txXfrm>
    </dsp:sp>
    <dsp:sp modelId="{4176B68A-9C50-4D67-AC66-F0AD4A9091F7}">
      <dsp:nvSpPr>
        <dsp:cNvPr id="0" name=""/>
        <dsp:cNvSpPr/>
      </dsp:nvSpPr>
      <dsp:spPr>
        <a:xfrm>
          <a:off x="8708552" y="642790"/>
          <a:ext cx="2338916" cy="41330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388F8-EB3B-4E3A-A3D3-D77B1320C804}">
      <dsp:nvSpPr>
        <dsp:cNvPr id="0" name=""/>
        <dsp:cNvSpPr/>
      </dsp:nvSpPr>
      <dsp:spPr>
        <a:xfrm>
          <a:off x="8834591" y="734089"/>
          <a:ext cx="2105025" cy="24574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F6458-80A5-4A4A-AAC7-C17D290C1017}">
      <dsp:nvSpPr>
        <dsp:cNvPr id="0" name=""/>
        <dsp:cNvSpPr/>
      </dsp:nvSpPr>
      <dsp:spPr>
        <a:xfrm>
          <a:off x="8812025" y="3972499"/>
          <a:ext cx="2105025" cy="467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Refinery secondary products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12025" y="3972499"/>
        <a:ext cx="2105025" cy="467761"/>
      </dsp:txXfrm>
    </dsp:sp>
    <dsp:sp modelId="{10336D33-560D-4B53-805C-9C4B3BE37A88}">
      <dsp:nvSpPr>
        <dsp:cNvPr id="0" name=""/>
        <dsp:cNvSpPr/>
      </dsp:nvSpPr>
      <dsp:spPr>
        <a:xfrm>
          <a:off x="8773567" y="3423370"/>
          <a:ext cx="2245472" cy="49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Optimization of secondary intermediate feed for right product mix/ Refinery stream sharing</a:t>
          </a:r>
          <a:endParaRPr lang="en-IN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3567" y="3423370"/>
        <a:ext cx="2245472" cy="497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BC3E1-4265-4F64-9EBD-CDC78E6FFBE3}">
      <dsp:nvSpPr>
        <dsp:cNvPr id="0" name=""/>
        <dsp:cNvSpPr/>
      </dsp:nvSpPr>
      <dsp:spPr>
        <a:xfrm>
          <a:off x="211766" y="504"/>
          <a:ext cx="1714428" cy="1900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Lower cost of transportation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980" y="50718"/>
        <a:ext cx="1614000" cy="1800535"/>
      </dsp:txXfrm>
    </dsp:sp>
    <dsp:sp modelId="{8E2AD821-1F57-438E-A2C2-73728831765B}">
      <dsp:nvSpPr>
        <dsp:cNvPr id="0" name=""/>
        <dsp:cNvSpPr/>
      </dsp:nvSpPr>
      <dsp:spPr>
        <a:xfrm>
          <a:off x="383209" y="1901467"/>
          <a:ext cx="171442" cy="1412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213"/>
              </a:lnTo>
              <a:lnTo>
                <a:pt x="171442" y="141221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C001A-9794-4136-AFA3-5F565F73158D}">
      <dsp:nvSpPr>
        <dsp:cNvPr id="0" name=""/>
        <dsp:cNvSpPr/>
      </dsp:nvSpPr>
      <dsp:spPr>
        <a:xfrm>
          <a:off x="554652" y="1983891"/>
          <a:ext cx="1409684" cy="2659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~ 30-50% of the railway freight and 20-25% cheaper than road transportation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5940" y="2025179"/>
        <a:ext cx="1327108" cy="2577002"/>
      </dsp:txXfrm>
    </dsp:sp>
    <dsp:sp modelId="{18DE9E0B-7AD3-4FBC-87B9-E33120F39138}">
      <dsp:nvSpPr>
        <dsp:cNvPr id="0" name=""/>
        <dsp:cNvSpPr/>
      </dsp:nvSpPr>
      <dsp:spPr>
        <a:xfrm>
          <a:off x="2090035" y="504"/>
          <a:ext cx="1329712" cy="187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Lower transit losses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8981" y="39450"/>
        <a:ext cx="1251820" cy="1793750"/>
      </dsp:txXfrm>
    </dsp:sp>
    <dsp:sp modelId="{774C9FAC-D42D-4E4B-BAC6-4BE62C9954E6}">
      <dsp:nvSpPr>
        <dsp:cNvPr id="0" name=""/>
        <dsp:cNvSpPr/>
      </dsp:nvSpPr>
      <dsp:spPr>
        <a:xfrm>
          <a:off x="2223006" y="1872146"/>
          <a:ext cx="132971" cy="1638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746"/>
              </a:lnTo>
              <a:lnTo>
                <a:pt x="132971" y="163874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63C8E-BDAD-406D-BA7F-FFAE110B3F6D}">
      <dsp:nvSpPr>
        <dsp:cNvPr id="0" name=""/>
        <dsp:cNvSpPr/>
      </dsp:nvSpPr>
      <dsp:spPr>
        <a:xfrm>
          <a:off x="2355977" y="2378316"/>
          <a:ext cx="1432669" cy="226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PL- 0.05% Max., 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Railway- 0.25%, 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Road- 0.5%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7938" y="2420277"/>
        <a:ext cx="1348747" cy="2181231"/>
      </dsp:txXfrm>
    </dsp:sp>
    <dsp:sp modelId="{C7BEC4C5-B9EB-41EA-B503-556C50A44DE9}">
      <dsp:nvSpPr>
        <dsp:cNvPr id="0" name=""/>
        <dsp:cNvSpPr/>
      </dsp:nvSpPr>
      <dsp:spPr>
        <a:xfrm>
          <a:off x="3649903" y="504"/>
          <a:ext cx="1512918" cy="1903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Energy efficient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4215" y="44816"/>
        <a:ext cx="1424294" cy="1815137"/>
      </dsp:txXfrm>
    </dsp:sp>
    <dsp:sp modelId="{2540BCF6-F0F4-4C58-8187-37157125CEDB}">
      <dsp:nvSpPr>
        <dsp:cNvPr id="0" name=""/>
        <dsp:cNvSpPr/>
      </dsp:nvSpPr>
      <dsp:spPr>
        <a:xfrm>
          <a:off x="3801194" y="1904265"/>
          <a:ext cx="151291" cy="154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811"/>
              </a:lnTo>
              <a:lnTo>
                <a:pt x="151291" y="154681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411EB-22DA-46C1-BE9A-A16E63ACA081}">
      <dsp:nvSpPr>
        <dsp:cNvPr id="0" name=""/>
        <dsp:cNvSpPr/>
      </dsp:nvSpPr>
      <dsp:spPr>
        <a:xfrm>
          <a:off x="3952486" y="2258684"/>
          <a:ext cx="1304811" cy="2384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Railway mode consumes  3-4 times  &amp; road mode about 20 times more  energy than Pipeline mode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0703" y="2296901"/>
        <a:ext cx="1228377" cy="2308351"/>
      </dsp:txXfrm>
    </dsp:sp>
    <dsp:sp modelId="{541F1EC7-B040-4D70-B0B7-16121524D43B}">
      <dsp:nvSpPr>
        <dsp:cNvPr id="0" name=""/>
        <dsp:cNvSpPr/>
      </dsp:nvSpPr>
      <dsp:spPr>
        <a:xfrm>
          <a:off x="5326661" y="504"/>
          <a:ext cx="1427380" cy="1911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Safety and Reliability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8468" y="42311"/>
        <a:ext cx="1343766" cy="1827428"/>
      </dsp:txXfrm>
    </dsp:sp>
    <dsp:sp modelId="{56B03E58-0F2F-4C81-AC4A-873A2D53989F}">
      <dsp:nvSpPr>
        <dsp:cNvPr id="0" name=""/>
        <dsp:cNvSpPr/>
      </dsp:nvSpPr>
      <dsp:spPr>
        <a:xfrm>
          <a:off x="5469399" y="1911546"/>
          <a:ext cx="142738" cy="1842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804"/>
              </a:lnTo>
              <a:lnTo>
                <a:pt x="142738" y="184280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2EF8C-47F4-4FAC-8008-C92C410646C9}">
      <dsp:nvSpPr>
        <dsp:cNvPr id="0" name=""/>
        <dsp:cNvSpPr/>
      </dsp:nvSpPr>
      <dsp:spPr>
        <a:xfrm>
          <a:off x="5612137" y="2865232"/>
          <a:ext cx="1293995" cy="1778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Minimum disruptions </a:t>
          </a:r>
          <a:endParaRPr lang="en-US" sz="1400" b="1" i="1" kern="1200" dirty="0" smtClean="0">
            <a:solidFill>
              <a:srgbClr val="CC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0037" y="2903132"/>
        <a:ext cx="1218195" cy="1702437"/>
      </dsp:txXfrm>
    </dsp:sp>
    <dsp:sp modelId="{BEAB610E-B778-4BD0-8426-B015557AE174}">
      <dsp:nvSpPr>
        <dsp:cNvPr id="0" name=""/>
        <dsp:cNvSpPr/>
      </dsp:nvSpPr>
      <dsp:spPr>
        <a:xfrm>
          <a:off x="6917881" y="504"/>
          <a:ext cx="1585787" cy="19222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 friendly</a:t>
          </a:r>
          <a:endParaRPr lang="en-U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4327" y="46950"/>
        <a:ext cx="1492895" cy="1829367"/>
      </dsp:txXfrm>
    </dsp:sp>
    <dsp:sp modelId="{F51D9F87-C5F4-49EC-B541-1F156FCE7241}">
      <dsp:nvSpPr>
        <dsp:cNvPr id="0" name=""/>
        <dsp:cNvSpPr/>
      </dsp:nvSpPr>
      <dsp:spPr>
        <a:xfrm>
          <a:off x="7076460" y="1922763"/>
          <a:ext cx="158578" cy="1810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0572"/>
              </a:lnTo>
              <a:lnTo>
                <a:pt x="158578" y="181057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F3C86-8481-46D6-BF43-B40B2665B0A0}">
      <dsp:nvSpPr>
        <dsp:cNvPr id="0" name=""/>
        <dsp:cNvSpPr/>
      </dsp:nvSpPr>
      <dsp:spPr>
        <a:xfrm>
          <a:off x="7235039" y="2823201"/>
          <a:ext cx="1238504" cy="1820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 smtClean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rPr>
            <a:t>3-4 times lesser Carbon emissions than Railway mode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71314" y="2859476"/>
        <a:ext cx="1165954" cy="1747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8934F-3881-41DD-8A5B-0F515FA77586}">
      <dsp:nvSpPr>
        <dsp:cNvPr id="0" name=""/>
        <dsp:cNvSpPr/>
      </dsp:nvSpPr>
      <dsp:spPr>
        <a:xfrm rot="10800000">
          <a:off x="376063" y="380"/>
          <a:ext cx="9835556" cy="780473"/>
        </a:xfrm>
        <a:prstGeom prst="homePlate">
          <a:avLst/>
        </a:prstGeom>
        <a:solidFill>
          <a:srgbClr val="D3FBFD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3830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Haldia Refinery supplied NATO (</a:t>
          </a:r>
          <a:r>
            <a:rPr lang="en-IN" sz="1800" b="1" kern="1200" dirty="0" smtClean="0">
              <a:solidFill>
                <a:schemeClr val="tx1"/>
              </a:solidFill>
              <a:latin typeface="Century Gothic" pitchFamily="34" charset="0"/>
            </a:rPr>
            <a:t>North Atlantic Treaty Organization)</a:t>
          </a: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 Grade HFHSD</a:t>
          </a:r>
          <a:endParaRPr lang="en-IN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71181" y="380"/>
        <a:ext cx="9640438" cy="780473"/>
      </dsp:txXfrm>
    </dsp:sp>
    <dsp:sp modelId="{1EAA81EB-3999-4951-A0F5-65CC53A46BBC}">
      <dsp:nvSpPr>
        <dsp:cNvPr id="0" name=""/>
        <dsp:cNvSpPr/>
      </dsp:nvSpPr>
      <dsp:spPr>
        <a:xfrm>
          <a:off x="0" y="0"/>
          <a:ext cx="779709" cy="77970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8934F-3881-41DD-8A5B-0F515FA77586}">
      <dsp:nvSpPr>
        <dsp:cNvPr id="0" name=""/>
        <dsp:cNvSpPr/>
      </dsp:nvSpPr>
      <dsp:spPr>
        <a:xfrm rot="10800000">
          <a:off x="371227" y="402"/>
          <a:ext cx="9709098" cy="824815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365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</a:rPr>
            <a:t>IMO 2020 : MARPOL FO production to cut down GHG emissions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rPr>
            <a:t>                                                  ……. Journey from 3.5% S to &lt;0.5% S Fuel Oil</a:t>
          </a:r>
          <a:endParaRPr lang="en-IN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77431" y="402"/>
        <a:ext cx="9502894" cy="824815"/>
      </dsp:txXfrm>
    </dsp:sp>
    <dsp:sp modelId="{1EAA81EB-3999-4951-A0F5-65CC53A46BBC}">
      <dsp:nvSpPr>
        <dsp:cNvPr id="0" name=""/>
        <dsp:cNvSpPr/>
      </dsp:nvSpPr>
      <dsp:spPr>
        <a:xfrm>
          <a:off x="0" y="0"/>
          <a:ext cx="824008" cy="82400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3E0B1-B8A0-4AC0-A256-D3EBD9F272E7}">
      <dsp:nvSpPr>
        <dsp:cNvPr id="0" name=""/>
        <dsp:cNvSpPr/>
      </dsp:nvSpPr>
      <dsp:spPr>
        <a:xfrm>
          <a:off x="1246296" y="-137163"/>
          <a:ext cx="3260509" cy="33146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1" kern="1200" dirty="0" smtClean="0"/>
            <a:t>“Laboratory Information System” – reduction of lead time</a:t>
          </a:r>
          <a:endParaRPr lang="en-IN" sz="2000" b="1" kern="1200" dirty="0"/>
        </a:p>
      </dsp:txBody>
      <dsp:txXfrm>
        <a:off x="1622509" y="309045"/>
        <a:ext cx="2508084" cy="1051777"/>
      </dsp:txXfrm>
    </dsp:sp>
    <dsp:sp modelId="{408ADAF3-4BFF-484F-9149-DB254B262167}">
      <dsp:nvSpPr>
        <dsp:cNvPr id="0" name=""/>
        <dsp:cNvSpPr/>
      </dsp:nvSpPr>
      <dsp:spPr>
        <a:xfrm>
          <a:off x="2492590" y="1109129"/>
          <a:ext cx="3260509" cy="331469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1" kern="1200" dirty="0" smtClean="0"/>
            <a:t>“Mobile Phone Detection system” – Enhanced Safety &amp; Security</a:t>
          </a:r>
          <a:endParaRPr lang="en-IN" sz="2000" b="1" kern="1200" dirty="0"/>
        </a:p>
      </dsp:txBody>
      <dsp:txXfrm>
        <a:off x="4248249" y="1491594"/>
        <a:ext cx="1254042" cy="2549764"/>
      </dsp:txXfrm>
    </dsp:sp>
    <dsp:sp modelId="{F9956C0C-11E1-4DD8-A97F-E2B88FD340E5}">
      <dsp:nvSpPr>
        <dsp:cNvPr id="0" name=""/>
        <dsp:cNvSpPr/>
      </dsp:nvSpPr>
      <dsp:spPr>
        <a:xfrm>
          <a:off x="1246296" y="2298279"/>
          <a:ext cx="3260509" cy="33146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1" kern="1200" dirty="0" smtClean="0"/>
            <a:t>Data Reconciliation and Yield Accounting</a:t>
          </a:r>
          <a:endParaRPr lang="en-IN" sz="2000" b="1" kern="1200" dirty="0"/>
        </a:p>
      </dsp:txBody>
      <dsp:txXfrm>
        <a:off x="1622509" y="4114987"/>
        <a:ext cx="2508084" cy="1051777"/>
      </dsp:txXfrm>
    </dsp:sp>
    <dsp:sp modelId="{85512B2F-4DD7-465E-8A6F-52FA99ABB481}">
      <dsp:nvSpPr>
        <dsp:cNvPr id="0" name=""/>
        <dsp:cNvSpPr/>
      </dsp:nvSpPr>
      <dsp:spPr>
        <a:xfrm>
          <a:off x="3" y="1109129"/>
          <a:ext cx="3260509" cy="33146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1" kern="1200" dirty="0" smtClean="0"/>
            <a:t>ML Based Real time Yield optimization analytics </a:t>
          </a:r>
          <a:endParaRPr lang="en-IN" sz="2000" b="1" kern="1200" dirty="0"/>
        </a:p>
      </dsp:txBody>
      <dsp:txXfrm>
        <a:off x="250811" y="1491594"/>
        <a:ext cx="1254042" cy="2549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936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5936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81A15DFC-18D8-4AA8-BDD2-92E7E3024CDD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707"/>
            <a:ext cx="2945659" cy="495936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707"/>
            <a:ext cx="2945659" cy="495936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B0B5B19D-4175-4A56-95AA-5147B30911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9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1008" tIns="45505" rIns="91008" bIns="45505" rtlCol="0"/>
          <a:lstStyle>
            <a:lvl1pPr algn="r">
              <a:defRPr sz="1200"/>
            </a:lvl1pPr>
          </a:lstStyle>
          <a:p>
            <a:fld id="{5F8E8826-3792-444D-AA1D-D566925A9C0E}" type="datetimeFigureOut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8" tIns="45505" rIns="91008" bIns="45505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1008" tIns="45505" rIns="91008" bIns="455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6412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2"/>
          </a:xfrm>
          <a:prstGeom prst="rect">
            <a:avLst/>
          </a:prstGeom>
        </p:spPr>
        <p:txBody>
          <a:bodyPr vert="horz" lIns="91008" tIns="45505" rIns="91008" bIns="45505" rtlCol="0" anchor="b"/>
          <a:lstStyle>
            <a:lvl1pPr algn="r">
              <a:defRPr sz="1200"/>
            </a:lvl1pPr>
          </a:lstStyle>
          <a:p>
            <a:fld id="{240444CE-AA7F-4E16-AF90-30EA73569FF0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505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8e8b782381_0_1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8e8b782381_0_182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23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C915A3C8-305F-4649-A75F-B95FF4376336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E9067084-B21D-413E-9BC7-F2AD666EC0A9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0BCB0975-A889-4677-870C-995FB3CAE9CD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911D7475-5EDD-4F92-8D79-696A45D4B574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B41FB400-4532-4E0F-9BEE-75CC5B3E8FCB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BF62F55E-BAC5-4FA2-A699-359E7C3C438B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8BA74E9E-EE16-46C9-A003-EAC40DBAC397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B2A69A20-DCE3-4B5D-91F4-97159EF43A76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A9DA4F49-C8B6-4DC1-8B8C-317CA3FC5F87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/>
          <a:lstStyle/>
          <a:p>
            <a:fld id="{560D47C9-6C62-4156-BD47-2803A46C344B}" type="datetime1">
              <a:rPr lang="en-IN" smtClean="0"/>
              <a:pPr/>
              <a:t>29-11-2023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6137255"/>
            <a:ext cx="12192000" cy="741064"/>
            <a:chOff x="0" y="6134054"/>
            <a:chExt cx="12192000" cy="7410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3" b="16279"/>
            <a:stretch/>
          </p:blipFill>
          <p:spPr>
            <a:xfrm>
              <a:off x="0" y="6134054"/>
              <a:ext cx="1923627" cy="723946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22" t="3333" r="2055" b="5185"/>
            <a:stretch/>
          </p:blipFill>
          <p:spPr bwMode="auto">
            <a:xfrm>
              <a:off x="11385974" y="6158973"/>
              <a:ext cx="806026" cy="716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57" b="14730"/>
            <a:stretch/>
          </p:blipFill>
          <p:spPr>
            <a:xfrm>
              <a:off x="3946260" y="6158973"/>
              <a:ext cx="5719292" cy="6990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32" t="24757" b="14730"/>
            <a:stretch/>
          </p:blipFill>
          <p:spPr>
            <a:xfrm>
              <a:off x="8988212" y="6158974"/>
              <a:ext cx="2397761" cy="6990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32" t="24757" b="14730"/>
            <a:stretch/>
          </p:blipFill>
          <p:spPr>
            <a:xfrm rot="10800000">
              <a:off x="1923627" y="6158974"/>
              <a:ext cx="3007360" cy="69902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"/>
          <a:stretch/>
        </p:blipFill>
        <p:spPr>
          <a:xfrm>
            <a:off x="8965" y="-73152"/>
            <a:ext cx="12183035" cy="62737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" y="453808"/>
            <a:ext cx="1127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/>
              <a:t>Best Practices on Industrial Production &amp; Processes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399" y="3294025"/>
            <a:ext cx="10915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wis721 BdRnd BT" panose="020F0704020202020204" pitchFamily="34" charset="0"/>
              </a:rPr>
              <a:t>Shri  A K Agarwal</a:t>
            </a:r>
          </a:p>
          <a:p>
            <a:pPr algn="ctr"/>
            <a:r>
              <a:rPr lang="en-US" dirty="0" smtClean="0">
                <a:latin typeface="Swis721 BdRnd BT" panose="020F0704020202020204" pitchFamily="34" charset="0"/>
              </a:rPr>
              <a:t>Deputy General Manager, IndianOil</a:t>
            </a:r>
          </a:p>
          <a:p>
            <a:pPr algn="ctr"/>
            <a:r>
              <a:rPr lang="en-US" dirty="0" smtClean="0">
                <a:latin typeface="Swis721 BdRnd BT" panose="020F0704020202020204" pitchFamily="34" charset="0"/>
              </a:rPr>
              <a:t>(Haldia Refinery)</a:t>
            </a:r>
          </a:p>
        </p:txBody>
      </p:sp>
    </p:spTree>
    <p:extLst>
      <p:ext uri="{BB962C8B-B14F-4D97-AF65-F5344CB8AC3E}">
        <p14:creationId xmlns:p14="http://schemas.microsoft.com/office/powerpoint/2010/main" val="3109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868" y="0"/>
            <a:ext cx="12194868" cy="43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63"/>
              </a:lnSpc>
              <a:spcBef>
                <a:spcPts val="138"/>
              </a:spcBef>
            </a:pPr>
            <a:r>
              <a:rPr 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Best Practices: Technology Transformation</a:t>
            </a:r>
            <a:endParaRPr lang="en-IN" sz="2400" b="1" spc="125" dirty="0">
              <a:solidFill>
                <a:srgbClr val="00164E"/>
              </a:solidFill>
              <a:latin typeface="Verdana"/>
              <a:cs typeface="Verdan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91775"/>
            <a:ext cx="11982249" cy="5750135"/>
            <a:chOff x="0" y="591775"/>
            <a:chExt cx="11982249" cy="5750135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326861496"/>
                </p:ext>
              </p:extLst>
            </p:nvPr>
          </p:nvGraphicFramePr>
          <p:xfrm>
            <a:off x="0" y="591775"/>
            <a:ext cx="9982199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>
              <a:off x="7475446" y="591775"/>
              <a:ext cx="3260509" cy="3314693"/>
              <a:chOff x="1246296" y="-137163"/>
              <a:chExt cx="3260509" cy="331469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246296" y="-137163"/>
                <a:ext cx="3260509" cy="331469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1" name="Oval 4"/>
              <p:cNvSpPr/>
              <p:nvPr/>
            </p:nvSpPr>
            <p:spPr>
              <a:xfrm>
                <a:off x="1622509" y="309045"/>
                <a:ext cx="2508084" cy="10517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000" b="1" i="1" kern="1200" dirty="0" smtClean="0"/>
                  <a:t>“</a:t>
                </a:r>
                <a:r>
                  <a:rPr lang="en-IN" sz="2000" b="1" i="1" dirty="0"/>
                  <a:t>Real Time Solution for Critical </a:t>
                </a:r>
                <a:r>
                  <a:rPr lang="en-IN" sz="2000" b="1" i="1" dirty="0" smtClean="0"/>
                  <a:t>Alarms”</a:t>
                </a:r>
                <a:endParaRPr lang="en-IN" sz="2000" b="1" dirty="0"/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2000" b="1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721740" y="1838067"/>
              <a:ext cx="3260509" cy="3314693"/>
              <a:chOff x="2492590" y="1109129"/>
              <a:chExt cx="3260509" cy="3314693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492590" y="1109129"/>
                <a:ext cx="3260509" cy="331469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9" name="Oval 6"/>
              <p:cNvSpPr/>
              <p:nvPr/>
            </p:nvSpPr>
            <p:spPr>
              <a:xfrm>
                <a:off x="4248249" y="1491594"/>
                <a:ext cx="1254042" cy="25497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r>
                  <a:rPr lang="en-US" sz="2000" b="1" i="1" dirty="0" smtClean="0"/>
                  <a:t>Robotic </a:t>
                </a:r>
                <a:r>
                  <a:rPr lang="en-US" sz="2000" b="1" i="1" dirty="0"/>
                  <a:t>Ultrasonic Crawler – more efficient &amp; safe</a:t>
                </a:r>
                <a:endParaRPr lang="en-IN" sz="20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475446" y="3027217"/>
              <a:ext cx="3260509" cy="3314693"/>
              <a:chOff x="1246296" y="2298279"/>
              <a:chExt cx="3260509" cy="331469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246296" y="2298279"/>
                <a:ext cx="3260509" cy="331469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7" name="Oval 8"/>
              <p:cNvSpPr/>
              <p:nvPr/>
            </p:nvSpPr>
            <p:spPr>
              <a:xfrm>
                <a:off x="1622509" y="4114987"/>
                <a:ext cx="2508084" cy="10517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r>
                  <a:rPr lang="en-IN" sz="2000" b="1" i="1" dirty="0"/>
                  <a:t>Real time optimization- rigorous first principle model in RFCC</a:t>
                </a:r>
                <a:endParaRPr lang="en-IN" sz="2000" b="1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221404" y="1771652"/>
              <a:ext cx="3260509" cy="3314693"/>
              <a:chOff x="3" y="1109129"/>
              <a:chExt cx="3260509" cy="331469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" y="1109129"/>
                <a:ext cx="3260509" cy="3314693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250811" y="1491594"/>
                <a:ext cx="1254042" cy="25497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000" b="1" i="1" kern="1200" dirty="0" smtClean="0"/>
                  <a:t>Vehicle speed detection system </a:t>
                </a:r>
                <a:endParaRPr lang="en-IN" sz="2000" b="1" kern="12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5400000">
              <a:off x="2067634" y="3162710"/>
              <a:ext cx="1585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Digitalization</a:t>
              </a:r>
              <a:endParaRPr lang="en-IN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8312856" y="3244332"/>
              <a:ext cx="1585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Digitalization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0063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6DC6EEB-CFC0-427F-9827-16F78BEE7297}"/>
              </a:ext>
            </a:extLst>
          </p:cNvPr>
          <p:cNvSpPr txBox="1"/>
          <p:nvPr/>
        </p:nvSpPr>
        <p:spPr>
          <a:xfrm>
            <a:off x="-86264" y="-17666"/>
            <a:ext cx="12192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US" sz="2000" spc="125" dirty="0">
                <a:solidFill>
                  <a:srgbClr val="00164E"/>
                </a:solidFill>
                <a:latin typeface="Verdana"/>
                <a:cs typeface="Verdana"/>
              </a:rPr>
              <a:t>Best </a:t>
            </a:r>
            <a:r>
              <a:rPr lang="en-US" sz="2000" spc="125" dirty="0" smtClean="0">
                <a:solidFill>
                  <a:srgbClr val="00164E"/>
                </a:solidFill>
                <a:latin typeface="Verdana"/>
                <a:cs typeface="Verdana"/>
              </a:rPr>
              <a:t>Practices </a:t>
            </a:r>
            <a:r>
              <a:rPr lang="en-US" sz="2000" spc="125" dirty="0">
                <a:solidFill>
                  <a:srgbClr val="00164E"/>
                </a:solidFill>
                <a:latin typeface="Verdana"/>
                <a:cs typeface="Verdana"/>
              </a:rPr>
              <a:t>Environment 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Fresh water </a:t>
            </a:r>
            <a:r>
              <a:rPr lang="en-US" sz="2000" dirty="0" smtClean="0">
                <a:solidFill>
                  <a:schemeClr val="tx1"/>
                </a:solidFill>
              </a:rPr>
              <a:t>reduction</a:t>
            </a:r>
            <a:endParaRPr lang="en-IN" sz="2000" dirty="0">
              <a:solidFill>
                <a:schemeClr val="tx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44987"/>
              </p:ext>
            </p:extLst>
          </p:nvPr>
        </p:nvGraphicFramePr>
        <p:xfrm>
          <a:off x="595348" y="480376"/>
          <a:ext cx="11046541" cy="20885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088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5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62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6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2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2022-23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water consumption</a:t>
                      </a:r>
                      <a:r>
                        <a:rPr lang="en-U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/MT of crude)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water consumption (m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/hr)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1169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0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ETP Recycle Utilization (%)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IN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  <a:endParaRPr lang="en-IN" sz="1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29591" y="3177735"/>
            <a:ext cx="1083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consumption reduced after taking various measures in CTs, ETP treated water quality improvement, steam consumption reduction, CW/FW/drinking water loss reduction 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603" y="4061170"/>
            <a:ext cx="695827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Industrial water consumption FY 22-23 : 31,652 m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of total water consumption is CT make up water </a:t>
            </a:r>
            <a:endParaRPr lang="en-I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gfdf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8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59830" y="1359686"/>
            <a:ext cx="8001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2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33"/>
          <p:cNvSpPr>
            <a:spLocks noChangeArrowheads="1"/>
          </p:cNvSpPr>
          <p:nvPr/>
        </p:nvSpPr>
        <p:spPr bwMode="auto">
          <a:xfrm>
            <a:off x="-13677" y="6845300"/>
            <a:ext cx="12229124" cy="165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8131" name="Rectangle 49"/>
          <p:cNvSpPr>
            <a:spLocks noChangeArrowheads="1"/>
          </p:cNvSpPr>
          <p:nvPr/>
        </p:nvSpPr>
        <p:spPr bwMode="auto">
          <a:xfrm>
            <a:off x="0" y="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990099"/>
                </a:solidFill>
                <a:latin typeface="Georgia" pitchFamily="18" charset="0"/>
              </a:rPr>
              <a:t>Crude Oil Import- 2018-19</a:t>
            </a:r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2868" y="5424"/>
            <a:ext cx="12194868" cy="43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63"/>
              </a:lnSpc>
              <a:spcBef>
                <a:spcPts val="138"/>
              </a:spcBef>
            </a:pPr>
            <a:r>
              <a:rPr lang="en-US" alt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Best Practices– Processing </a:t>
            </a:r>
            <a:r>
              <a:rPr lang="en-US" altLang="en-US" sz="2400" b="1" spc="125" dirty="0">
                <a:solidFill>
                  <a:srgbClr val="00164E"/>
                </a:solidFill>
                <a:latin typeface="Verdana"/>
                <a:cs typeface="Verdana"/>
              </a:rPr>
              <a:t>C</a:t>
            </a:r>
            <a:r>
              <a:rPr lang="en-US" alt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heaper </a:t>
            </a:r>
            <a:r>
              <a:rPr lang="en-US" altLang="en-US" sz="2400" b="1" spc="125" dirty="0">
                <a:solidFill>
                  <a:srgbClr val="00164E"/>
                </a:solidFill>
                <a:latin typeface="Verdana"/>
                <a:cs typeface="Verdana"/>
              </a:rPr>
              <a:t>H</a:t>
            </a:r>
            <a:r>
              <a:rPr lang="en-US" alt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eavy </a:t>
            </a:r>
            <a:r>
              <a:rPr lang="en-US" altLang="en-US" sz="2400" b="1" spc="125" dirty="0">
                <a:solidFill>
                  <a:srgbClr val="00164E"/>
                </a:solidFill>
                <a:latin typeface="Verdana"/>
                <a:cs typeface="Verdana"/>
              </a:rPr>
              <a:t>C</a:t>
            </a:r>
            <a:r>
              <a:rPr lang="en-US" alt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rudes</a:t>
            </a:r>
            <a:endParaRPr lang="en-AU" altLang="en-US" sz="2400" b="1" spc="125" dirty="0">
              <a:solidFill>
                <a:srgbClr val="00164E"/>
              </a:solidFill>
              <a:latin typeface="Verdana"/>
              <a:cs typeface="Verdana"/>
            </a:endParaRPr>
          </a:p>
        </p:txBody>
      </p:sp>
      <p:pic>
        <p:nvPicPr>
          <p:cNvPr id="2050" name="Picture 2" descr="E:\Users\00072694\Desktop\20210611 guidlines for resource effciency\Image\CrudeMatri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77" y="2378614"/>
            <a:ext cx="5778070" cy="38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654" y="3665494"/>
            <a:ext cx="6152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Globally diverse market for raw material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MARPOL had an impact on crude pricing, with sweet crudes such as Bonny Lt seeing a boost in 2020 relative to Brent </a:t>
            </a:r>
            <a:r>
              <a:rPr lang="en-IN" sz="2000" dirty="0"/>
              <a:t>but stabilizing after 2022</a:t>
            </a:r>
            <a:r>
              <a:rPr lang="en-IN" sz="2000" dirty="0" smtClean="0"/>
              <a:t>.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Widening crude oil basket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Processing cheaper &amp; heavy crude oils based on differentials</a:t>
            </a:r>
            <a:endParaRPr lang="en-I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777480" y="625097"/>
            <a:ext cx="4498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Heavy crude </a:t>
            </a:r>
            <a:r>
              <a:rPr lang="en-US" sz="2400" b="1" dirty="0"/>
              <a:t>can give additional </a:t>
            </a:r>
            <a:r>
              <a:rPr lang="en-US" sz="2400" b="1" dirty="0" smtClean="0"/>
              <a:t>1.5 $/</a:t>
            </a:r>
            <a:r>
              <a:rPr lang="en-US" sz="2400" b="1" dirty="0"/>
              <a:t>b</a:t>
            </a:r>
            <a:r>
              <a:rPr lang="en-US" sz="2400" b="1" dirty="0" smtClean="0"/>
              <a:t>bl </a:t>
            </a:r>
            <a:r>
              <a:rPr lang="en-US" sz="2400" b="1" dirty="0"/>
              <a:t>benefit to refiners</a:t>
            </a:r>
            <a:endParaRPr lang="en-IN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07" y="523874"/>
            <a:ext cx="3665368" cy="299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494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868" y="0"/>
            <a:ext cx="12194868" cy="43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63"/>
              </a:lnSpc>
              <a:spcBef>
                <a:spcPts val="138"/>
              </a:spcBef>
            </a:pPr>
            <a:r>
              <a:rPr 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Supply chain optimization to achieve Resource Efficiency</a:t>
            </a:r>
            <a:endParaRPr lang="en-IN" sz="2400" b="1" spc="125" dirty="0">
              <a:solidFill>
                <a:srgbClr val="00164E"/>
              </a:solidFill>
              <a:latin typeface="Verdana"/>
              <a:cs typeface="Verdana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705335"/>
              </p:ext>
            </p:extLst>
          </p:nvPr>
        </p:nvGraphicFramePr>
        <p:xfrm>
          <a:off x="402336" y="719666"/>
          <a:ext cx="110550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0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868" y="0"/>
            <a:ext cx="12194868" cy="438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663"/>
              </a:lnSpc>
              <a:spcBef>
                <a:spcPts val="138"/>
              </a:spcBef>
            </a:pPr>
            <a:r>
              <a:rPr 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Best Practices: Supply Chain through Cross Country Pipelines</a:t>
            </a:r>
            <a:endParaRPr lang="en-IN" sz="2400" b="1" spc="125" dirty="0">
              <a:solidFill>
                <a:srgbClr val="00164E"/>
              </a:solidFill>
              <a:latin typeface="Verdana"/>
              <a:cs typeface="Verdan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3728980"/>
              </p:ext>
            </p:extLst>
          </p:nvPr>
        </p:nvGraphicFramePr>
        <p:xfrm>
          <a:off x="1986857" y="867568"/>
          <a:ext cx="871543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54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868" y="0"/>
            <a:ext cx="121948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Expanding </a:t>
            </a:r>
            <a:r>
              <a:rPr lang="en-US" sz="2400" b="1" spc="125" dirty="0">
                <a:solidFill>
                  <a:srgbClr val="00164E"/>
                </a:solidFill>
                <a:latin typeface="Verdana"/>
                <a:cs typeface="Verdana"/>
              </a:rPr>
              <a:t>wings…a step towards Atmanirbhar Bharat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5260905"/>
              </p:ext>
            </p:extLst>
          </p:nvPr>
        </p:nvGraphicFramePr>
        <p:xfrm>
          <a:off x="406069" y="532663"/>
          <a:ext cx="10741980" cy="78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" y="2776559"/>
            <a:ext cx="4525531" cy="219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52688342"/>
              </p:ext>
            </p:extLst>
          </p:nvPr>
        </p:nvGraphicFramePr>
        <p:xfrm>
          <a:off x="386686" y="1402674"/>
          <a:ext cx="10603868" cy="82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r="13381"/>
          <a:stretch/>
        </p:blipFill>
        <p:spPr bwMode="auto">
          <a:xfrm>
            <a:off x="10147176" y="2776559"/>
            <a:ext cx="1908699" cy="219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95" y="2815210"/>
            <a:ext cx="5557450" cy="216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868" y="0"/>
            <a:ext cx="121948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spc="125" dirty="0">
                <a:solidFill>
                  <a:srgbClr val="00164E"/>
                </a:solidFill>
                <a:latin typeface="Verdana"/>
                <a:cs typeface="Verdana"/>
              </a:rPr>
              <a:t>Best Practices: </a:t>
            </a:r>
            <a:r>
              <a:rPr 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Process</a:t>
            </a:r>
            <a:endParaRPr lang="en-US" sz="2400" b="1" spc="125" dirty="0">
              <a:solidFill>
                <a:srgbClr val="00164E"/>
              </a:solidFill>
              <a:latin typeface="Verdana"/>
              <a:cs typeface="Verdan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9447" y="599155"/>
            <a:ext cx="10356906" cy="5160583"/>
            <a:chOff x="962714" y="536129"/>
            <a:chExt cx="10356906" cy="5160583"/>
          </a:xfrm>
        </p:grpSpPr>
        <p:sp>
          <p:nvSpPr>
            <p:cNvPr id="34" name="Oval 33"/>
            <p:cNvSpPr/>
            <p:nvPr/>
          </p:nvSpPr>
          <p:spPr>
            <a:xfrm>
              <a:off x="962714" y="536129"/>
              <a:ext cx="779709" cy="77970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62714" y="603832"/>
              <a:ext cx="10356906" cy="5092880"/>
              <a:chOff x="962714" y="603832"/>
              <a:chExt cx="10356906" cy="571803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89156" y="603834"/>
                <a:ext cx="9577197" cy="644301"/>
                <a:chOff x="2573376" y="8457"/>
                <a:chExt cx="9577197" cy="644301"/>
              </a:xfrm>
            </p:grpSpPr>
            <p:sp>
              <p:nvSpPr>
                <p:cNvPr id="13" name="Pentagon 12"/>
                <p:cNvSpPr/>
                <p:nvPr/>
              </p:nvSpPr>
              <p:spPr>
                <a:xfrm rot="10800000">
                  <a:off x="2573376" y="8457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Pentagon 4"/>
                <p:cNvSpPr/>
                <p:nvPr/>
              </p:nvSpPr>
              <p:spPr>
                <a:xfrm rot="21600000">
                  <a:off x="2734451" y="845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Operation of TC Vessels : IOCL has 24 TC Vessels -4 (crude oil), 8 (LPG) and 12 (product) tankers for which Bunkering is done by IOCL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689156" y="1443356"/>
                <a:ext cx="9577197" cy="644301"/>
                <a:chOff x="2573376" y="847979"/>
                <a:chExt cx="9577197" cy="644301"/>
              </a:xfrm>
            </p:grpSpPr>
            <p:sp>
              <p:nvSpPr>
                <p:cNvPr id="17" name="Pentagon 16"/>
                <p:cNvSpPr/>
                <p:nvPr/>
              </p:nvSpPr>
              <p:spPr>
                <a:xfrm rot="10800000">
                  <a:off x="2573376" y="847979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Pentagon 6"/>
                <p:cNvSpPr/>
                <p:nvPr/>
              </p:nvSpPr>
              <p:spPr>
                <a:xfrm rot="21600000">
                  <a:off x="2734451" y="847979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Indian Ship Owners are reluctant to fit scrubbers in their existing fleet. Adopting wait &amp; watch approach, but prefers use of low Sulphur FO.  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689156" y="2276658"/>
                <a:ext cx="9577197" cy="644301"/>
                <a:chOff x="2573376" y="1681281"/>
                <a:chExt cx="9577197" cy="644301"/>
              </a:xfrm>
            </p:grpSpPr>
            <p:sp>
              <p:nvSpPr>
                <p:cNvPr id="20" name="Pentagon 19"/>
                <p:cNvSpPr/>
                <p:nvPr/>
              </p:nvSpPr>
              <p:spPr>
                <a:xfrm rot="10800000">
                  <a:off x="2573376" y="1681281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Pentagon 8"/>
                <p:cNvSpPr/>
                <p:nvPr/>
              </p:nvSpPr>
              <p:spPr>
                <a:xfrm rot="21600000">
                  <a:off x="2734451" y="1681281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Ensuring availability of compliant bunker fuel for coastal TC vessels before the 2020 regulations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689156" y="3109959"/>
                <a:ext cx="9577197" cy="644301"/>
                <a:chOff x="2573376" y="2514582"/>
                <a:chExt cx="9577197" cy="644301"/>
              </a:xfrm>
            </p:grpSpPr>
            <p:sp>
              <p:nvSpPr>
                <p:cNvPr id="23" name="Pentagon 22"/>
                <p:cNvSpPr/>
                <p:nvPr/>
              </p:nvSpPr>
              <p:spPr>
                <a:xfrm rot="10800000">
                  <a:off x="2573376" y="2514582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Pentagon 10"/>
                <p:cNvSpPr/>
                <p:nvPr/>
              </p:nvSpPr>
              <p:spPr>
                <a:xfrm rot="21600000">
                  <a:off x="2734451" y="2514582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Identify suitable bunkering ports for foreign TC vessels – possible need to sign up long term contracts with single suppliers, for compatible fuels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689156" y="3943261"/>
                <a:ext cx="9577197" cy="644301"/>
                <a:chOff x="2573376" y="3347884"/>
                <a:chExt cx="9577197" cy="644301"/>
              </a:xfrm>
            </p:grpSpPr>
            <p:sp>
              <p:nvSpPr>
                <p:cNvPr id="26" name="Pentagon 25"/>
                <p:cNvSpPr/>
                <p:nvPr/>
              </p:nvSpPr>
              <p:spPr>
                <a:xfrm rot="10800000">
                  <a:off x="2573376" y="3347884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Pentagon 12"/>
                <p:cNvSpPr/>
                <p:nvPr/>
              </p:nvSpPr>
              <p:spPr>
                <a:xfrm rot="21600000">
                  <a:off x="2734451" y="3347884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Cope up with possible spike in freight rates due to mass scrapping of old vessels, high cost of compliant fuel or vessel fitted with scrubber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689156" y="4776562"/>
                <a:ext cx="9577197" cy="644301"/>
                <a:chOff x="2573376" y="4181185"/>
                <a:chExt cx="9577197" cy="644301"/>
              </a:xfrm>
            </p:grpSpPr>
            <p:sp>
              <p:nvSpPr>
                <p:cNvPr id="29" name="Pentagon 28"/>
                <p:cNvSpPr/>
                <p:nvPr/>
              </p:nvSpPr>
              <p:spPr>
                <a:xfrm rot="10800000">
                  <a:off x="2573376" y="4181185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Pentagon 14"/>
                <p:cNvSpPr/>
                <p:nvPr/>
              </p:nvSpPr>
              <p:spPr>
                <a:xfrm rot="21600000">
                  <a:off x="2734451" y="4181185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Cope up with initial transition phase of uncertainties immediately after         1</a:t>
                  </a:r>
                  <a:r>
                    <a:rPr lang="en-US" sz="2000" b="1" kern="1200" baseline="300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st</a:t>
                  </a: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 Jan, 2020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689156" y="5609864"/>
                <a:ext cx="9577197" cy="644301"/>
                <a:chOff x="2573376" y="5014487"/>
                <a:chExt cx="9577197" cy="644301"/>
              </a:xfrm>
            </p:grpSpPr>
            <p:sp>
              <p:nvSpPr>
                <p:cNvPr id="32" name="Pentagon 31"/>
                <p:cNvSpPr/>
                <p:nvPr/>
              </p:nvSpPr>
              <p:spPr>
                <a:xfrm rot="10800000">
                  <a:off x="2573376" y="5014487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3" name="Pentagon 16"/>
                <p:cNvSpPr/>
                <p:nvPr/>
              </p:nvSpPr>
              <p:spPr>
                <a:xfrm rot="21600000">
                  <a:off x="2734451" y="501448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Possible distortions in markets and conventional trade routes 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969583" y="1429244"/>
                <a:ext cx="779709" cy="779709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Oval 35"/>
              <p:cNvSpPr/>
              <p:nvPr/>
            </p:nvSpPr>
            <p:spPr>
              <a:xfrm>
                <a:off x="969583" y="2208953"/>
                <a:ext cx="779709" cy="779709"/>
              </a:xfrm>
              <a:prstGeom prst="ellipse">
                <a:avLst/>
              </a:prstGeom>
              <a:solidFill>
                <a:srgbClr val="0066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Oval 36"/>
              <p:cNvSpPr/>
              <p:nvPr/>
            </p:nvSpPr>
            <p:spPr>
              <a:xfrm>
                <a:off x="969583" y="3014965"/>
                <a:ext cx="779709" cy="779709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Oval 37"/>
              <p:cNvSpPr/>
              <p:nvPr/>
            </p:nvSpPr>
            <p:spPr>
              <a:xfrm>
                <a:off x="969583" y="3875556"/>
                <a:ext cx="779709" cy="77970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Oval 38"/>
              <p:cNvSpPr/>
              <p:nvPr/>
            </p:nvSpPr>
            <p:spPr>
              <a:xfrm>
                <a:off x="962714" y="4708858"/>
                <a:ext cx="779709" cy="779709"/>
              </a:xfrm>
              <a:prstGeom prst="ellipse">
                <a:avLst/>
              </a:prstGeom>
              <a:solidFill>
                <a:srgbClr val="D3FB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Oval 39"/>
              <p:cNvSpPr/>
              <p:nvPr/>
            </p:nvSpPr>
            <p:spPr>
              <a:xfrm>
                <a:off x="962761" y="5542159"/>
                <a:ext cx="779709" cy="77970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1" name="Group 40"/>
              <p:cNvGrpSpPr/>
              <p:nvPr/>
            </p:nvGrpSpPr>
            <p:grpSpPr>
              <a:xfrm>
                <a:off x="1742423" y="603832"/>
                <a:ext cx="9577197" cy="644301"/>
                <a:chOff x="2573376" y="8457"/>
                <a:chExt cx="9577197" cy="644301"/>
              </a:xfrm>
            </p:grpSpPr>
            <p:sp>
              <p:nvSpPr>
                <p:cNvPr id="42" name="Pentagon 41"/>
                <p:cNvSpPr/>
                <p:nvPr/>
              </p:nvSpPr>
              <p:spPr>
                <a:xfrm rot="10800000">
                  <a:off x="2573376" y="8457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3" name="Pentagon 4"/>
                <p:cNvSpPr/>
                <p:nvPr/>
              </p:nvSpPr>
              <p:spPr>
                <a:xfrm rot="21600000">
                  <a:off x="2734451" y="845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Tube inserts for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HEs </a:t>
                  </a: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in CDU-II for pre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heat </a:t>
                  </a:r>
                  <a:r>
                    <a:rPr lang="en-IN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sustenance: </a:t>
                  </a:r>
                  <a:r>
                    <a:rPr lang="en-IN" sz="1200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</a:t>
                  </a:r>
                  <a:r>
                    <a:rPr lang="en-IN" sz="1200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mprove Turbulence &amp; Tube side heat transfer coefficient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742423" y="1403238"/>
                <a:ext cx="9577197" cy="684418"/>
                <a:chOff x="2573376" y="807863"/>
                <a:chExt cx="9577197" cy="684418"/>
              </a:xfrm>
            </p:grpSpPr>
            <p:sp>
              <p:nvSpPr>
                <p:cNvPr id="45" name="Pentagon 44"/>
                <p:cNvSpPr/>
                <p:nvPr/>
              </p:nvSpPr>
              <p:spPr>
                <a:xfrm rot="10800000">
                  <a:off x="2573376" y="847979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Pentagon 6"/>
                <p:cNvSpPr/>
                <p:nvPr/>
              </p:nvSpPr>
              <p:spPr>
                <a:xfrm>
                  <a:off x="2734451" y="807863"/>
                  <a:ext cx="9416122" cy="6844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27432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Use of spent De-waxing catalyst in Idle Lube oil Hydro finishing unit: </a:t>
                  </a:r>
                  <a:r>
                    <a:rPr lang="en-US" sz="1200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For production of LOBS &amp; Winter  grade Diesel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742423" y="2276656"/>
                <a:ext cx="9577197" cy="644301"/>
                <a:chOff x="2573376" y="1681281"/>
                <a:chExt cx="9577197" cy="644301"/>
              </a:xfrm>
            </p:grpSpPr>
            <p:sp>
              <p:nvSpPr>
                <p:cNvPr id="48" name="Pentagon 47"/>
                <p:cNvSpPr/>
                <p:nvPr/>
              </p:nvSpPr>
              <p:spPr>
                <a:xfrm rot="10800000">
                  <a:off x="2573376" y="1681281"/>
                  <a:ext cx="9577197" cy="644301"/>
                </a:xfrm>
                <a:prstGeom prst="homePlat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9" name="Pentagon 8"/>
                <p:cNvSpPr/>
                <p:nvPr/>
              </p:nvSpPr>
              <p:spPr>
                <a:xfrm rot="21600000">
                  <a:off x="2734451" y="1681281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endParaRPr lang="en-US" b="1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  <a:p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Enhancing LPG Yield through modern </a:t>
                  </a:r>
                  <a:r>
                    <a:rPr lang="en-IN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Zeolite Socony </a:t>
                  </a:r>
                  <a:r>
                    <a:rPr lang="en-IN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Mobil–5: </a:t>
                  </a:r>
                  <a:r>
                    <a:rPr lang="en-US" sz="1200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</a:t>
                  </a:r>
                  <a:r>
                    <a:rPr lang="en-US" sz="1200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onverting </a:t>
                  </a:r>
                  <a:r>
                    <a:rPr lang="en-US" sz="1200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light gasoline range olefins (C6-C9) to LPG (C3 and C4 olefins)</a:t>
                  </a:r>
                  <a:endParaRPr lang="en-IN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  <a:p>
                  <a:pPr>
                    <a:lnSpc>
                      <a:spcPct val="200000"/>
                    </a:lnSpc>
                  </a:pPr>
                  <a:r>
                    <a:rPr lang="en-IN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 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742423" y="3109957"/>
                <a:ext cx="9577197" cy="644301"/>
                <a:chOff x="2573376" y="2514582"/>
                <a:chExt cx="9577197" cy="644301"/>
              </a:xfrm>
            </p:grpSpPr>
            <p:sp>
              <p:nvSpPr>
                <p:cNvPr id="51" name="Pentagon 50"/>
                <p:cNvSpPr/>
                <p:nvPr/>
              </p:nvSpPr>
              <p:spPr>
                <a:xfrm rot="10800000">
                  <a:off x="2573376" y="2514582"/>
                  <a:ext cx="9577197" cy="644301"/>
                </a:xfrm>
                <a:prstGeom prst="homePlat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2" name="Pentagon 10"/>
                <p:cNvSpPr/>
                <p:nvPr/>
              </p:nvSpPr>
              <p:spPr>
                <a:xfrm rot="21600000">
                  <a:off x="2734451" y="2514582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Production of high class Gr-III Lube Oil Base Stocks from OHCU unconverted Oil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742423" y="3943259"/>
                <a:ext cx="9577197" cy="644301"/>
                <a:chOff x="2573376" y="3347884"/>
                <a:chExt cx="9577197" cy="644301"/>
              </a:xfrm>
            </p:grpSpPr>
            <p:sp>
              <p:nvSpPr>
                <p:cNvPr id="54" name="Pentagon 53"/>
                <p:cNvSpPr/>
                <p:nvPr/>
              </p:nvSpPr>
              <p:spPr>
                <a:xfrm rot="10800000">
                  <a:off x="2573376" y="3347884"/>
                  <a:ext cx="9577197" cy="644301"/>
                </a:xfrm>
                <a:prstGeom prst="homePlat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5" name="Pentagon 12"/>
                <p:cNvSpPr/>
                <p:nvPr/>
              </p:nvSpPr>
              <p:spPr>
                <a:xfrm rot="21600000">
                  <a:off x="2734451" y="3347884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Rigorous Online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Modeling </a:t>
                  </a: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and Equation Based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Optimization in RFCC Unit for improved yield of LPG, Gasoline</a:t>
                  </a:r>
                  <a:endParaRPr lang="en-IN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742423" y="4776560"/>
                <a:ext cx="9577197" cy="644301"/>
                <a:chOff x="2573376" y="4181185"/>
                <a:chExt cx="9577197" cy="644301"/>
              </a:xfrm>
            </p:grpSpPr>
            <p:sp>
              <p:nvSpPr>
                <p:cNvPr id="57" name="Pentagon 56"/>
                <p:cNvSpPr/>
                <p:nvPr/>
              </p:nvSpPr>
              <p:spPr>
                <a:xfrm rot="10800000">
                  <a:off x="2573376" y="4181185"/>
                  <a:ext cx="9577197" cy="644301"/>
                </a:xfrm>
                <a:prstGeom prst="homePlat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8" name="Pentagon 14"/>
                <p:cNvSpPr/>
                <p:nvPr/>
              </p:nvSpPr>
              <p:spPr>
                <a:xfrm rot="21600000">
                  <a:off x="2734451" y="4181185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Improvement in DCU skin temperature through pigging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742423" y="5609862"/>
                <a:ext cx="9577197" cy="644301"/>
                <a:chOff x="2573376" y="5014487"/>
                <a:chExt cx="9577197" cy="644301"/>
              </a:xfrm>
            </p:grpSpPr>
            <p:sp>
              <p:nvSpPr>
                <p:cNvPr id="60" name="Pentagon 59"/>
                <p:cNvSpPr/>
                <p:nvPr/>
              </p:nvSpPr>
              <p:spPr>
                <a:xfrm rot="10800000">
                  <a:off x="2573376" y="5014487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Pentagon 16"/>
                <p:cNvSpPr/>
                <p:nvPr/>
              </p:nvSpPr>
              <p:spPr>
                <a:xfrm rot="21600000">
                  <a:off x="2734451" y="501448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Wet Gas Sulphuric Acid Production </a:t>
                  </a:r>
                  <a:r>
                    <a:rPr lang="en-US" sz="1200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exporting 40 TPH HP steam to Refinery</a:t>
                  </a:r>
                  <a:endParaRPr lang="en-US" sz="1200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449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868" y="0"/>
            <a:ext cx="1219486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Best Practices: Energy Conservation</a:t>
            </a:r>
            <a:r>
              <a:rPr lang="en-US" sz="2400" spc="125" dirty="0" smtClean="0">
                <a:solidFill>
                  <a:srgbClr val="00164E"/>
                </a:solidFill>
                <a:latin typeface="Verdana"/>
                <a:cs typeface="Verdana"/>
              </a:rPr>
              <a:t>(</a:t>
            </a:r>
            <a:r>
              <a:rPr lang="en-US" sz="2400" dirty="0">
                <a:cs typeface="Arial" pitchFamily="34" charset="0"/>
              </a:rPr>
              <a:t>R</a:t>
            </a:r>
            <a:r>
              <a:rPr lang="en-US" sz="2400" b="1" dirty="0" smtClean="0">
                <a:cs typeface="Arial" pitchFamily="34" charset="0"/>
              </a:rPr>
              <a:t>oad </a:t>
            </a:r>
            <a:r>
              <a:rPr lang="en-US" sz="2400" b="1" dirty="0">
                <a:cs typeface="Arial" pitchFamily="34" charset="0"/>
              </a:rPr>
              <a:t>towards net zero </a:t>
            </a:r>
            <a:r>
              <a:rPr lang="en-US" sz="2400" b="1" dirty="0" smtClean="0">
                <a:cs typeface="Arial" pitchFamily="34" charset="0"/>
              </a:rPr>
              <a:t>journey)</a:t>
            </a:r>
            <a:endParaRPr lang="en-US" sz="2400" b="1" dirty="0">
              <a:cs typeface="Arial" pitchFamily="34" charset="0"/>
            </a:endParaRPr>
          </a:p>
          <a:p>
            <a:pPr algn="ctr">
              <a:defRPr/>
            </a:pPr>
            <a:endParaRPr lang="en-US" sz="2400" b="1" spc="125" dirty="0">
              <a:solidFill>
                <a:srgbClr val="00164E"/>
              </a:solidFill>
              <a:latin typeface="Verdana"/>
              <a:cs typeface="Verdan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9447" y="830997"/>
            <a:ext cx="10356906" cy="5160583"/>
            <a:chOff x="962714" y="536129"/>
            <a:chExt cx="10356906" cy="5160583"/>
          </a:xfrm>
        </p:grpSpPr>
        <p:sp>
          <p:nvSpPr>
            <p:cNvPr id="34" name="Oval 33"/>
            <p:cNvSpPr/>
            <p:nvPr/>
          </p:nvSpPr>
          <p:spPr>
            <a:xfrm>
              <a:off x="962714" y="536129"/>
              <a:ext cx="779709" cy="77970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62714" y="603832"/>
              <a:ext cx="10356906" cy="5092880"/>
              <a:chOff x="962714" y="603832"/>
              <a:chExt cx="10356906" cy="571803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89156" y="603834"/>
                <a:ext cx="9577197" cy="644301"/>
                <a:chOff x="2573376" y="8457"/>
                <a:chExt cx="9577197" cy="644301"/>
              </a:xfrm>
            </p:grpSpPr>
            <p:sp>
              <p:nvSpPr>
                <p:cNvPr id="13" name="Pentagon 12"/>
                <p:cNvSpPr/>
                <p:nvPr/>
              </p:nvSpPr>
              <p:spPr>
                <a:xfrm rot="10800000">
                  <a:off x="2573376" y="8457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Pentagon 4"/>
                <p:cNvSpPr/>
                <p:nvPr/>
              </p:nvSpPr>
              <p:spPr>
                <a:xfrm rot="21600000">
                  <a:off x="2734451" y="845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Operation of TC Vessels : IOCL has 24 TC Vessels -4 (crude oil), 8 (LPG) and 12 (product) tankers for which Bunkering is done by IOCL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689156" y="1443356"/>
                <a:ext cx="9577197" cy="644301"/>
                <a:chOff x="2573376" y="847979"/>
                <a:chExt cx="9577197" cy="644301"/>
              </a:xfrm>
            </p:grpSpPr>
            <p:sp>
              <p:nvSpPr>
                <p:cNvPr id="17" name="Pentagon 16"/>
                <p:cNvSpPr/>
                <p:nvPr/>
              </p:nvSpPr>
              <p:spPr>
                <a:xfrm rot="10800000">
                  <a:off x="2573376" y="847979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Pentagon 6"/>
                <p:cNvSpPr/>
                <p:nvPr/>
              </p:nvSpPr>
              <p:spPr>
                <a:xfrm rot="21600000">
                  <a:off x="2734451" y="847979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Indian Ship Owners are reluctant to fit scrubbers in their existing fleet. Adopting wait &amp; watch approach, but prefers use of low Sulphur FO.  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689156" y="2276658"/>
                <a:ext cx="9577197" cy="644301"/>
                <a:chOff x="2573376" y="1681281"/>
                <a:chExt cx="9577197" cy="644301"/>
              </a:xfrm>
            </p:grpSpPr>
            <p:sp>
              <p:nvSpPr>
                <p:cNvPr id="20" name="Pentagon 19"/>
                <p:cNvSpPr/>
                <p:nvPr/>
              </p:nvSpPr>
              <p:spPr>
                <a:xfrm rot="10800000">
                  <a:off x="2573376" y="1681281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Pentagon 8"/>
                <p:cNvSpPr/>
                <p:nvPr/>
              </p:nvSpPr>
              <p:spPr>
                <a:xfrm rot="21600000">
                  <a:off x="2734451" y="1681281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Ensuring availability of compliant bunker fuel for coastal TC vessels before the 2020 regulations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689156" y="3943261"/>
                <a:ext cx="9577197" cy="644301"/>
                <a:chOff x="2573376" y="3347884"/>
                <a:chExt cx="9577197" cy="644301"/>
              </a:xfrm>
            </p:grpSpPr>
            <p:sp>
              <p:nvSpPr>
                <p:cNvPr id="26" name="Pentagon 25"/>
                <p:cNvSpPr/>
                <p:nvPr/>
              </p:nvSpPr>
              <p:spPr>
                <a:xfrm rot="10800000">
                  <a:off x="2573376" y="3347884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Pentagon 12"/>
                <p:cNvSpPr/>
                <p:nvPr/>
              </p:nvSpPr>
              <p:spPr>
                <a:xfrm rot="21600000">
                  <a:off x="2734451" y="3347884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Cope up with possible spike in freight rates due to mass scrapping of old vessels, high cost of compliant fuel or vessel fitted with scrubber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689156" y="4776562"/>
                <a:ext cx="9577197" cy="644301"/>
                <a:chOff x="2573376" y="4181185"/>
                <a:chExt cx="9577197" cy="644301"/>
              </a:xfrm>
            </p:grpSpPr>
            <p:sp>
              <p:nvSpPr>
                <p:cNvPr id="29" name="Pentagon 28"/>
                <p:cNvSpPr/>
                <p:nvPr/>
              </p:nvSpPr>
              <p:spPr>
                <a:xfrm rot="10800000">
                  <a:off x="2573376" y="4181185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Pentagon 14"/>
                <p:cNvSpPr/>
                <p:nvPr/>
              </p:nvSpPr>
              <p:spPr>
                <a:xfrm rot="21600000">
                  <a:off x="2734451" y="4181185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Cope up with initial transition phase of uncertainties immediately after         1</a:t>
                  </a:r>
                  <a:r>
                    <a:rPr lang="en-US" sz="2000" b="1" kern="1200" baseline="300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st</a:t>
                  </a: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 Jan, 2020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689156" y="5609864"/>
                <a:ext cx="9577197" cy="644301"/>
                <a:chOff x="2573376" y="5014487"/>
                <a:chExt cx="9577197" cy="644301"/>
              </a:xfrm>
            </p:grpSpPr>
            <p:sp>
              <p:nvSpPr>
                <p:cNvPr id="32" name="Pentagon 31"/>
                <p:cNvSpPr/>
                <p:nvPr/>
              </p:nvSpPr>
              <p:spPr>
                <a:xfrm rot="10800000">
                  <a:off x="2573376" y="5014487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3" name="Pentagon 16"/>
                <p:cNvSpPr/>
                <p:nvPr/>
              </p:nvSpPr>
              <p:spPr>
                <a:xfrm rot="21600000">
                  <a:off x="2734451" y="501448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Possible distortions in markets and conventional trade routes 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969583" y="1429244"/>
                <a:ext cx="779709" cy="779709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Oval 35"/>
              <p:cNvSpPr/>
              <p:nvPr/>
            </p:nvSpPr>
            <p:spPr>
              <a:xfrm>
                <a:off x="969583" y="2208953"/>
                <a:ext cx="779709" cy="779709"/>
              </a:xfrm>
              <a:prstGeom prst="ellipse">
                <a:avLst/>
              </a:prstGeom>
              <a:solidFill>
                <a:srgbClr val="0066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Oval 37"/>
              <p:cNvSpPr/>
              <p:nvPr/>
            </p:nvSpPr>
            <p:spPr>
              <a:xfrm>
                <a:off x="969583" y="3875556"/>
                <a:ext cx="779709" cy="77970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Oval 38"/>
              <p:cNvSpPr/>
              <p:nvPr/>
            </p:nvSpPr>
            <p:spPr>
              <a:xfrm>
                <a:off x="962714" y="4708858"/>
                <a:ext cx="779709" cy="779709"/>
              </a:xfrm>
              <a:prstGeom prst="ellipse">
                <a:avLst/>
              </a:prstGeom>
              <a:solidFill>
                <a:srgbClr val="D3FB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Oval 39"/>
              <p:cNvSpPr/>
              <p:nvPr/>
            </p:nvSpPr>
            <p:spPr>
              <a:xfrm>
                <a:off x="962761" y="5542159"/>
                <a:ext cx="779709" cy="77970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1" name="Group 40"/>
              <p:cNvGrpSpPr/>
              <p:nvPr/>
            </p:nvGrpSpPr>
            <p:grpSpPr>
              <a:xfrm>
                <a:off x="1742423" y="603832"/>
                <a:ext cx="9577197" cy="644301"/>
                <a:chOff x="2573376" y="8457"/>
                <a:chExt cx="9577197" cy="644301"/>
              </a:xfrm>
            </p:grpSpPr>
            <p:sp>
              <p:nvSpPr>
                <p:cNvPr id="42" name="Pentagon 41"/>
                <p:cNvSpPr/>
                <p:nvPr/>
              </p:nvSpPr>
              <p:spPr>
                <a:xfrm rot="10800000">
                  <a:off x="2573376" y="8457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3" name="Pentagon 4"/>
                <p:cNvSpPr/>
                <p:nvPr/>
              </p:nvSpPr>
              <p:spPr>
                <a:xfrm rot="21600000">
                  <a:off x="2734451" y="845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Advance Process Control ( APC) implemented </a:t>
                  </a: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in all major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units of Refinery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742423" y="1443354"/>
                <a:ext cx="9577197" cy="644301"/>
                <a:chOff x="2573376" y="847979"/>
                <a:chExt cx="9577197" cy="644301"/>
              </a:xfrm>
            </p:grpSpPr>
            <p:sp>
              <p:nvSpPr>
                <p:cNvPr id="45" name="Pentagon 44"/>
                <p:cNvSpPr/>
                <p:nvPr/>
              </p:nvSpPr>
              <p:spPr>
                <a:xfrm rot="10800000">
                  <a:off x="2573376" y="847979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Pentagon 6"/>
                <p:cNvSpPr/>
                <p:nvPr/>
              </p:nvSpPr>
              <p:spPr>
                <a:xfrm rot="21600000">
                  <a:off x="2734451" y="847979"/>
                  <a:ext cx="9416122" cy="64430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H2 Recovery from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Refinery off-gases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742423" y="2276656"/>
                <a:ext cx="9577197" cy="644301"/>
                <a:chOff x="2573376" y="1681281"/>
                <a:chExt cx="9577197" cy="644301"/>
              </a:xfrm>
            </p:grpSpPr>
            <p:sp>
              <p:nvSpPr>
                <p:cNvPr id="48" name="Pentagon 47"/>
                <p:cNvSpPr/>
                <p:nvPr/>
              </p:nvSpPr>
              <p:spPr>
                <a:xfrm rot="10800000">
                  <a:off x="2573376" y="1681281"/>
                  <a:ext cx="9577197" cy="644301"/>
                </a:xfrm>
                <a:prstGeom prst="homePlat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9" name="Pentagon 8"/>
                <p:cNvSpPr/>
                <p:nvPr/>
              </p:nvSpPr>
              <p:spPr>
                <a:xfrm rot="21600000">
                  <a:off x="2734451" y="1681281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Commissioning of Pressure recovery turbine in DHDT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742423" y="3943259"/>
                <a:ext cx="9577197" cy="644301"/>
                <a:chOff x="2573376" y="3347884"/>
                <a:chExt cx="9577197" cy="644301"/>
              </a:xfrm>
            </p:grpSpPr>
            <p:sp>
              <p:nvSpPr>
                <p:cNvPr id="54" name="Pentagon 53"/>
                <p:cNvSpPr/>
                <p:nvPr/>
              </p:nvSpPr>
              <p:spPr>
                <a:xfrm rot="10800000">
                  <a:off x="2573376" y="3347884"/>
                  <a:ext cx="9577197" cy="644301"/>
                </a:xfrm>
                <a:prstGeom prst="homePlat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5" name="Pentagon 12"/>
                <p:cNvSpPr/>
                <p:nvPr/>
              </p:nvSpPr>
              <p:spPr>
                <a:xfrm rot="21600000">
                  <a:off x="2734451" y="3347884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P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rocess </a:t>
                  </a: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optimization and steam network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reduction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742423" y="4776560"/>
                <a:ext cx="9577197" cy="644301"/>
                <a:chOff x="2573376" y="4181185"/>
                <a:chExt cx="9577197" cy="644301"/>
              </a:xfrm>
            </p:grpSpPr>
            <p:sp>
              <p:nvSpPr>
                <p:cNvPr id="57" name="Pentagon 56"/>
                <p:cNvSpPr/>
                <p:nvPr/>
              </p:nvSpPr>
              <p:spPr>
                <a:xfrm rot="10800000">
                  <a:off x="2573376" y="4181185"/>
                  <a:ext cx="9577197" cy="644301"/>
                </a:xfrm>
                <a:prstGeom prst="homePlat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8" name="Pentagon 14"/>
                <p:cNvSpPr/>
                <p:nvPr/>
              </p:nvSpPr>
              <p:spPr>
                <a:xfrm rot="21600000">
                  <a:off x="2734451" y="4181185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Ejector steam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Reduction in vacuum systems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742423" y="5609862"/>
                <a:ext cx="9577197" cy="644301"/>
                <a:chOff x="2573376" y="5014487"/>
                <a:chExt cx="9577197" cy="644301"/>
              </a:xfrm>
            </p:grpSpPr>
            <p:sp>
              <p:nvSpPr>
                <p:cNvPr id="60" name="Pentagon 59"/>
                <p:cNvSpPr/>
                <p:nvPr/>
              </p:nvSpPr>
              <p:spPr>
                <a:xfrm rot="10800000">
                  <a:off x="2573376" y="5014487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Pentagon 16"/>
                <p:cNvSpPr/>
                <p:nvPr/>
              </p:nvSpPr>
              <p:spPr>
                <a:xfrm rot="21600000">
                  <a:off x="2734451" y="501448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Stripping steam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reduction in fractionator columns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609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868" y="0"/>
            <a:ext cx="121948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spc="125" dirty="0">
                <a:solidFill>
                  <a:srgbClr val="00164E"/>
                </a:solidFill>
                <a:latin typeface="Verdana"/>
                <a:cs typeface="Verdana"/>
              </a:rPr>
              <a:t>Best Practices: Energy Conservation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9447" y="599155"/>
            <a:ext cx="10356906" cy="5160583"/>
            <a:chOff x="962714" y="536129"/>
            <a:chExt cx="10356906" cy="5160583"/>
          </a:xfrm>
        </p:grpSpPr>
        <p:sp>
          <p:nvSpPr>
            <p:cNvPr id="34" name="Oval 33"/>
            <p:cNvSpPr/>
            <p:nvPr/>
          </p:nvSpPr>
          <p:spPr>
            <a:xfrm>
              <a:off x="962714" y="536129"/>
              <a:ext cx="779709" cy="77970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62714" y="603832"/>
              <a:ext cx="10356906" cy="5092880"/>
              <a:chOff x="962714" y="603832"/>
              <a:chExt cx="10356906" cy="571803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89156" y="603834"/>
                <a:ext cx="9577197" cy="644301"/>
                <a:chOff x="2573376" y="8457"/>
                <a:chExt cx="9577197" cy="644301"/>
              </a:xfrm>
            </p:grpSpPr>
            <p:sp>
              <p:nvSpPr>
                <p:cNvPr id="13" name="Pentagon 12"/>
                <p:cNvSpPr/>
                <p:nvPr/>
              </p:nvSpPr>
              <p:spPr>
                <a:xfrm rot="10800000">
                  <a:off x="2573376" y="8457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Pentagon 4"/>
                <p:cNvSpPr/>
                <p:nvPr/>
              </p:nvSpPr>
              <p:spPr>
                <a:xfrm rot="21600000">
                  <a:off x="2734451" y="845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Operation of TC Vessels : IOCL has 24 TC Vessels -4 (crude oil), 8 (LPG) and 12 (product) tankers for which Bunkering is done by IOCL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689156" y="1443356"/>
                <a:ext cx="9577197" cy="644301"/>
                <a:chOff x="2573376" y="847979"/>
                <a:chExt cx="9577197" cy="644301"/>
              </a:xfrm>
            </p:grpSpPr>
            <p:sp>
              <p:nvSpPr>
                <p:cNvPr id="17" name="Pentagon 16"/>
                <p:cNvSpPr/>
                <p:nvPr/>
              </p:nvSpPr>
              <p:spPr>
                <a:xfrm rot="10800000">
                  <a:off x="2573376" y="847979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Pentagon 6"/>
                <p:cNvSpPr/>
                <p:nvPr/>
              </p:nvSpPr>
              <p:spPr>
                <a:xfrm rot="21600000">
                  <a:off x="2734451" y="847979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Indian Ship Owners are reluctant to fit scrubbers in their existing fleet. Adopting wait &amp; watch approach, but prefers use of low Sulphur FO.  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689156" y="2276658"/>
                <a:ext cx="9577197" cy="644301"/>
                <a:chOff x="2573376" y="1681281"/>
                <a:chExt cx="9577197" cy="644301"/>
              </a:xfrm>
            </p:grpSpPr>
            <p:sp>
              <p:nvSpPr>
                <p:cNvPr id="20" name="Pentagon 19"/>
                <p:cNvSpPr/>
                <p:nvPr/>
              </p:nvSpPr>
              <p:spPr>
                <a:xfrm rot="10800000">
                  <a:off x="2573376" y="1681281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Pentagon 8"/>
                <p:cNvSpPr/>
                <p:nvPr/>
              </p:nvSpPr>
              <p:spPr>
                <a:xfrm rot="21600000">
                  <a:off x="2734451" y="1681281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Ensuring availability of compliant bunker fuel for coastal TC vessels before the 2020 regulations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689156" y="3109959"/>
                <a:ext cx="9577197" cy="644301"/>
                <a:chOff x="2573376" y="2514582"/>
                <a:chExt cx="9577197" cy="644301"/>
              </a:xfrm>
            </p:grpSpPr>
            <p:sp>
              <p:nvSpPr>
                <p:cNvPr id="23" name="Pentagon 22"/>
                <p:cNvSpPr/>
                <p:nvPr/>
              </p:nvSpPr>
              <p:spPr>
                <a:xfrm rot="10800000">
                  <a:off x="2573376" y="2514582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Pentagon 10"/>
                <p:cNvSpPr/>
                <p:nvPr/>
              </p:nvSpPr>
              <p:spPr>
                <a:xfrm rot="21600000">
                  <a:off x="2734451" y="2514582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Identify suitable bunkering ports for foreign TC vessels – possible need to sign up long term contracts with single suppliers, for compatible fuels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689156" y="3943261"/>
                <a:ext cx="9577197" cy="644301"/>
                <a:chOff x="2573376" y="3347884"/>
                <a:chExt cx="9577197" cy="644301"/>
              </a:xfrm>
            </p:grpSpPr>
            <p:sp>
              <p:nvSpPr>
                <p:cNvPr id="26" name="Pentagon 25"/>
                <p:cNvSpPr/>
                <p:nvPr/>
              </p:nvSpPr>
              <p:spPr>
                <a:xfrm rot="10800000">
                  <a:off x="2573376" y="3347884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Pentagon 12"/>
                <p:cNvSpPr/>
                <p:nvPr/>
              </p:nvSpPr>
              <p:spPr>
                <a:xfrm rot="21600000">
                  <a:off x="2734451" y="3347884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Cope up with possible spike in freight rates due to mass scrapping of old vessels, high cost of compliant fuel or vessel fitted with scrubber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1689156" y="4776562"/>
                <a:ext cx="9577197" cy="644301"/>
                <a:chOff x="2573376" y="4181185"/>
                <a:chExt cx="9577197" cy="644301"/>
              </a:xfrm>
            </p:grpSpPr>
            <p:sp>
              <p:nvSpPr>
                <p:cNvPr id="29" name="Pentagon 28"/>
                <p:cNvSpPr/>
                <p:nvPr/>
              </p:nvSpPr>
              <p:spPr>
                <a:xfrm rot="10800000">
                  <a:off x="2573376" y="4181185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Pentagon 14"/>
                <p:cNvSpPr/>
                <p:nvPr/>
              </p:nvSpPr>
              <p:spPr>
                <a:xfrm rot="21600000">
                  <a:off x="2734451" y="4181185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Cope up with initial transition phase of uncertainties immediately after         1</a:t>
                  </a:r>
                  <a:r>
                    <a:rPr lang="en-US" sz="2000" b="1" kern="1200" baseline="300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st</a:t>
                  </a: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 Jan, 2020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689156" y="5609864"/>
                <a:ext cx="9577197" cy="644301"/>
                <a:chOff x="2573376" y="5014487"/>
                <a:chExt cx="9577197" cy="644301"/>
              </a:xfrm>
            </p:grpSpPr>
            <p:sp>
              <p:nvSpPr>
                <p:cNvPr id="32" name="Pentagon 31"/>
                <p:cNvSpPr/>
                <p:nvPr/>
              </p:nvSpPr>
              <p:spPr>
                <a:xfrm rot="10800000">
                  <a:off x="2573376" y="5014487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3" name="Pentagon 16"/>
                <p:cNvSpPr/>
                <p:nvPr/>
              </p:nvSpPr>
              <p:spPr>
                <a:xfrm rot="21600000">
                  <a:off x="2734451" y="501448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l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Possible distortions in markets and conventional trade routes </a:t>
                  </a:r>
                </a:p>
              </p:txBody>
            </p:sp>
          </p:grpSp>
          <p:sp>
            <p:nvSpPr>
              <p:cNvPr id="35" name="Oval 34"/>
              <p:cNvSpPr/>
              <p:nvPr/>
            </p:nvSpPr>
            <p:spPr>
              <a:xfrm>
                <a:off x="969583" y="1429244"/>
                <a:ext cx="779709" cy="779709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Oval 35"/>
              <p:cNvSpPr/>
              <p:nvPr/>
            </p:nvSpPr>
            <p:spPr>
              <a:xfrm>
                <a:off x="969583" y="2208953"/>
                <a:ext cx="779709" cy="779709"/>
              </a:xfrm>
              <a:prstGeom prst="ellipse">
                <a:avLst/>
              </a:prstGeom>
              <a:solidFill>
                <a:srgbClr val="0066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Oval 36"/>
              <p:cNvSpPr/>
              <p:nvPr/>
            </p:nvSpPr>
            <p:spPr>
              <a:xfrm>
                <a:off x="969583" y="3014965"/>
                <a:ext cx="779709" cy="779709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Oval 37"/>
              <p:cNvSpPr/>
              <p:nvPr/>
            </p:nvSpPr>
            <p:spPr>
              <a:xfrm>
                <a:off x="969583" y="3875556"/>
                <a:ext cx="779709" cy="779709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Oval 38"/>
              <p:cNvSpPr/>
              <p:nvPr/>
            </p:nvSpPr>
            <p:spPr>
              <a:xfrm>
                <a:off x="962714" y="4708858"/>
                <a:ext cx="779709" cy="779709"/>
              </a:xfrm>
              <a:prstGeom prst="ellipse">
                <a:avLst/>
              </a:prstGeom>
              <a:solidFill>
                <a:srgbClr val="D3FB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Oval 39"/>
              <p:cNvSpPr/>
              <p:nvPr/>
            </p:nvSpPr>
            <p:spPr>
              <a:xfrm>
                <a:off x="962761" y="5542159"/>
                <a:ext cx="779709" cy="77970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1" name="Group 40"/>
              <p:cNvGrpSpPr/>
              <p:nvPr/>
            </p:nvGrpSpPr>
            <p:grpSpPr>
              <a:xfrm>
                <a:off x="1742423" y="603832"/>
                <a:ext cx="9577197" cy="644301"/>
                <a:chOff x="2573376" y="8457"/>
                <a:chExt cx="9577197" cy="644301"/>
              </a:xfrm>
            </p:grpSpPr>
            <p:sp>
              <p:nvSpPr>
                <p:cNvPr id="42" name="Pentagon 41"/>
                <p:cNvSpPr/>
                <p:nvPr/>
              </p:nvSpPr>
              <p:spPr>
                <a:xfrm rot="10800000">
                  <a:off x="2573376" y="8457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3" name="Pentagon 4"/>
                <p:cNvSpPr/>
                <p:nvPr/>
              </p:nvSpPr>
              <p:spPr>
                <a:xfrm rot="21600000">
                  <a:off x="2734451" y="845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Flare monitoring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through dashboard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742423" y="1443354"/>
                <a:ext cx="9577197" cy="644301"/>
                <a:chOff x="2573376" y="847979"/>
                <a:chExt cx="9577197" cy="644301"/>
              </a:xfrm>
            </p:grpSpPr>
            <p:sp>
              <p:nvSpPr>
                <p:cNvPr id="45" name="Pentagon 44"/>
                <p:cNvSpPr/>
                <p:nvPr/>
              </p:nvSpPr>
              <p:spPr>
                <a:xfrm rot="10800000">
                  <a:off x="2573376" y="847979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Pentagon 6"/>
                <p:cNvSpPr/>
                <p:nvPr/>
              </p:nvSpPr>
              <p:spPr>
                <a:xfrm rot="21600000">
                  <a:off x="2734451" y="847979"/>
                  <a:ext cx="9416122" cy="64430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27432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W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aste </a:t>
                  </a: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heat and flash steam  recovery from HRSG blow down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742423" y="2276656"/>
                <a:ext cx="9577197" cy="644301"/>
                <a:chOff x="2573376" y="1681281"/>
                <a:chExt cx="9577197" cy="644301"/>
              </a:xfrm>
            </p:grpSpPr>
            <p:sp>
              <p:nvSpPr>
                <p:cNvPr id="48" name="Pentagon 47"/>
                <p:cNvSpPr/>
                <p:nvPr/>
              </p:nvSpPr>
              <p:spPr>
                <a:xfrm rot="10800000">
                  <a:off x="2573376" y="1681281"/>
                  <a:ext cx="9577197" cy="644301"/>
                </a:xfrm>
                <a:prstGeom prst="homePlat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9" name="Pentagon 8"/>
                <p:cNvSpPr/>
                <p:nvPr/>
              </p:nvSpPr>
              <p:spPr>
                <a:xfrm rot="21600000">
                  <a:off x="2734451" y="1681281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r>
                    <a:rPr lang="en-IN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Replacing </a:t>
                  </a:r>
                  <a:r>
                    <a:rPr lang="en-IN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MAB &amp; WGC </a:t>
                  </a:r>
                  <a:r>
                    <a:rPr lang="en-IN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Condensing </a:t>
                  </a:r>
                  <a:r>
                    <a:rPr lang="en-IN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Turbine Drive </a:t>
                  </a:r>
                  <a:r>
                    <a:rPr lang="en-IN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with Motor Drive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742423" y="3109957"/>
                <a:ext cx="9577197" cy="644301"/>
                <a:chOff x="2573376" y="2514582"/>
                <a:chExt cx="9577197" cy="644301"/>
              </a:xfrm>
            </p:grpSpPr>
            <p:sp>
              <p:nvSpPr>
                <p:cNvPr id="51" name="Pentagon 50"/>
                <p:cNvSpPr/>
                <p:nvPr/>
              </p:nvSpPr>
              <p:spPr>
                <a:xfrm rot="10800000">
                  <a:off x="2573376" y="2514582"/>
                  <a:ext cx="9577197" cy="644301"/>
                </a:xfrm>
                <a:prstGeom prst="homePlat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2" name="Pentagon 10"/>
                <p:cNvSpPr/>
                <p:nvPr/>
              </p:nvSpPr>
              <p:spPr>
                <a:xfrm rot="21600000">
                  <a:off x="2734451" y="2514582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Hot stream feeding to Units 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1742423" y="3943259"/>
                <a:ext cx="9577197" cy="644301"/>
                <a:chOff x="2573376" y="3347884"/>
                <a:chExt cx="9577197" cy="644301"/>
              </a:xfrm>
            </p:grpSpPr>
            <p:sp>
              <p:nvSpPr>
                <p:cNvPr id="54" name="Pentagon 53"/>
                <p:cNvSpPr/>
                <p:nvPr/>
              </p:nvSpPr>
              <p:spPr>
                <a:xfrm rot="10800000">
                  <a:off x="2573376" y="3347884"/>
                  <a:ext cx="9577197" cy="644301"/>
                </a:xfrm>
                <a:prstGeom prst="homePlat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5" name="Pentagon 12"/>
                <p:cNvSpPr/>
                <p:nvPr/>
              </p:nvSpPr>
              <p:spPr>
                <a:xfrm rot="21600000">
                  <a:off x="2734451" y="3347884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fontAlgn="ctr">
                    <a:defRPr/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Emissivity coating of  major furnaces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CDU,VDU &amp; DCU</a:t>
                  </a:r>
                  <a:endParaRPr lang="en-IN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742423" y="4776560"/>
                <a:ext cx="9577197" cy="644301"/>
                <a:chOff x="2573376" y="4181185"/>
                <a:chExt cx="9577197" cy="644301"/>
              </a:xfrm>
            </p:grpSpPr>
            <p:sp>
              <p:nvSpPr>
                <p:cNvPr id="57" name="Pentagon 56"/>
                <p:cNvSpPr/>
                <p:nvPr/>
              </p:nvSpPr>
              <p:spPr>
                <a:xfrm rot="10800000">
                  <a:off x="2573376" y="4181185"/>
                  <a:ext cx="9577197" cy="644301"/>
                </a:xfrm>
                <a:prstGeom prst="homePlat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8" name="Pentagon 14"/>
                <p:cNvSpPr/>
                <p:nvPr/>
              </p:nvSpPr>
              <p:spPr>
                <a:xfrm rot="21600000">
                  <a:off x="2734451" y="4181185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IN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Stoppage </a:t>
                  </a:r>
                  <a:r>
                    <a:rPr lang="en-IN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of cooling </a:t>
                  </a:r>
                  <a:r>
                    <a:rPr lang="en-IN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water pump by reorganizing CTs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742423" y="5609862"/>
                <a:ext cx="9577197" cy="644301"/>
                <a:chOff x="2573376" y="5014487"/>
                <a:chExt cx="9577197" cy="644301"/>
              </a:xfrm>
            </p:grpSpPr>
            <p:sp>
              <p:nvSpPr>
                <p:cNvPr id="60" name="Pentagon 59"/>
                <p:cNvSpPr/>
                <p:nvPr/>
              </p:nvSpPr>
              <p:spPr>
                <a:xfrm rot="10800000">
                  <a:off x="2573376" y="5014487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Pentagon 16"/>
                <p:cNvSpPr/>
                <p:nvPr/>
              </p:nvSpPr>
              <p:spPr>
                <a:xfrm rot="21600000">
                  <a:off x="2734451" y="501448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Conversion of steam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Re-boiler </a:t>
                  </a: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to Electrical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Re-boiler</a:t>
                  </a:r>
                  <a:endParaRPr lang="en-US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846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868" y="0"/>
            <a:ext cx="121948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spc="125" dirty="0">
                <a:solidFill>
                  <a:srgbClr val="00164E"/>
                </a:solidFill>
                <a:latin typeface="Verdana"/>
                <a:cs typeface="Verdana"/>
              </a:rPr>
              <a:t>Best Practices: </a:t>
            </a:r>
            <a:r>
              <a:rPr lang="en-US" sz="2400" b="1" spc="125" dirty="0" smtClean="0">
                <a:solidFill>
                  <a:srgbClr val="00164E"/>
                </a:solidFill>
                <a:latin typeface="Verdana"/>
                <a:cs typeface="Verdana"/>
              </a:rPr>
              <a:t>Safety</a:t>
            </a:r>
            <a:endParaRPr lang="en-US" sz="2400" b="1" spc="125" dirty="0">
              <a:solidFill>
                <a:srgbClr val="00164E"/>
              </a:solidFill>
              <a:latin typeface="Verdana"/>
              <a:cs typeface="Verdan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6316" y="897867"/>
            <a:ext cx="10434543" cy="4510656"/>
            <a:chOff x="962714" y="536129"/>
            <a:chExt cx="10434543" cy="4510656"/>
          </a:xfrm>
        </p:grpSpPr>
        <p:sp>
          <p:nvSpPr>
            <p:cNvPr id="34" name="Oval 33"/>
            <p:cNvSpPr/>
            <p:nvPr/>
          </p:nvSpPr>
          <p:spPr>
            <a:xfrm>
              <a:off x="962714" y="536129"/>
              <a:ext cx="779709" cy="77970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69583" y="603832"/>
              <a:ext cx="10427674" cy="4442953"/>
              <a:chOff x="969583" y="603832"/>
              <a:chExt cx="10427674" cy="498833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89156" y="603834"/>
                <a:ext cx="9577197" cy="644301"/>
                <a:chOff x="2573376" y="8457"/>
                <a:chExt cx="9577197" cy="644301"/>
              </a:xfrm>
            </p:grpSpPr>
            <p:sp>
              <p:nvSpPr>
                <p:cNvPr id="13" name="Pentagon 12"/>
                <p:cNvSpPr/>
                <p:nvPr/>
              </p:nvSpPr>
              <p:spPr>
                <a:xfrm rot="10800000">
                  <a:off x="2573376" y="8457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5" name="Pentagon 4"/>
                <p:cNvSpPr/>
                <p:nvPr/>
              </p:nvSpPr>
              <p:spPr>
                <a:xfrm rot="21600000">
                  <a:off x="2734451" y="845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Font typeface="Wingdings 3" charset="2"/>
                    <a:buNone/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Operation of TC Vessels : IOCL has 24 TC Vessels -4 (crude oil), 8 (LPG) and 12 (product) tankers for which Bunkering is done by IOCL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689156" y="1443356"/>
                <a:ext cx="9577197" cy="644301"/>
                <a:chOff x="2573376" y="847979"/>
                <a:chExt cx="9577197" cy="644301"/>
              </a:xfrm>
            </p:grpSpPr>
            <p:sp>
              <p:nvSpPr>
                <p:cNvPr id="17" name="Pentagon 16"/>
                <p:cNvSpPr/>
                <p:nvPr/>
              </p:nvSpPr>
              <p:spPr>
                <a:xfrm rot="10800000">
                  <a:off x="2573376" y="847979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Pentagon 6"/>
                <p:cNvSpPr/>
                <p:nvPr/>
              </p:nvSpPr>
              <p:spPr>
                <a:xfrm rot="21600000">
                  <a:off x="2734451" y="847979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Indian Ship Owners are reluctant to fit scrubbers in their existing fleet. Adopting wait &amp; watch approach, but prefers use of low Sulphur FO.  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689156" y="2276658"/>
                <a:ext cx="9577197" cy="644301"/>
                <a:chOff x="2573376" y="1681281"/>
                <a:chExt cx="9577197" cy="644301"/>
              </a:xfrm>
            </p:grpSpPr>
            <p:sp>
              <p:nvSpPr>
                <p:cNvPr id="20" name="Pentagon 19"/>
                <p:cNvSpPr/>
                <p:nvPr/>
              </p:nvSpPr>
              <p:spPr>
                <a:xfrm rot="10800000">
                  <a:off x="2573376" y="1681281"/>
                  <a:ext cx="9577197" cy="644301"/>
                </a:xfrm>
                <a:prstGeom prst="homePlate">
                  <a:avLst/>
                </a:prstGeom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Pentagon 8"/>
                <p:cNvSpPr/>
                <p:nvPr/>
              </p:nvSpPr>
              <p:spPr>
                <a:xfrm rot="21600000">
                  <a:off x="2734451" y="1681281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pPr lvl="0" algn="just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Ensuring availability of compliant bunker fuel for coastal TC vessels before the 2020 regulations</a:t>
                  </a:r>
                </a:p>
              </p:txBody>
            </p:sp>
          </p:grpSp>
          <p:sp>
            <p:nvSpPr>
              <p:cNvPr id="24" name="Pentagon 10"/>
              <p:cNvSpPr/>
              <p:nvPr/>
            </p:nvSpPr>
            <p:spPr>
              <a:xfrm>
                <a:off x="1850231" y="3109959"/>
                <a:ext cx="9416122" cy="6443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4119" tIns="76200" rIns="142240" bIns="76200" numCol="1" spcCol="1270" anchor="ctr" anchorCtr="0">
                <a:noAutofit/>
              </a:bodyPr>
              <a:lstStyle/>
              <a:p>
                <a:pPr lvl="0" algn="just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Identify suitable bunkering ports for foreign TC vessels – possible need to sign up long term contracts with single suppliers, for compatible fuels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69583" y="1429244"/>
                <a:ext cx="779709" cy="779709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Oval 35"/>
              <p:cNvSpPr/>
              <p:nvPr/>
            </p:nvSpPr>
            <p:spPr>
              <a:xfrm>
                <a:off x="969583" y="2208953"/>
                <a:ext cx="779709" cy="779709"/>
              </a:xfrm>
              <a:prstGeom prst="ellipse">
                <a:avLst/>
              </a:prstGeom>
              <a:solidFill>
                <a:srgbClr val="0066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Oval 36"/>
              <p:cNvSpPr/>
              <p:nvPr/>
            </p:nvSpPr>
            <p:spPr>
              <a:xfrm>
                <a:off x="969583" y="3014965"/>
                <a:ext cx="779709" cy="779709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Oval 38"/>
              <p:cNvSpPr/>
              <p:nvPr/>
            </p:nvSpPr>
            <p:spPr>
              <a:xfrm>
                <a:off x="969583" y="3856547"/>
                <a:ext cx="779709" cy="779709"/>
              </a:xfrm>
              <a:prstGeom prst="ellipse">
                <a:avLst/>
              </a:prstGeom>
              <a:solidFill>
                <a:srgbClr val="D3FBF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Oval 39"/>
              <p:cNvSpPr/>
              <p:nvPr/>
            </p:nvSpPr>
            <p:spPr>
              <a:xfrm>
                <a:off x="969583" y="4812453"/>
                <a:ext cx="779709" cy="77970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1" name="Group 40"/>
              <p:cNvGrpSpPr/>
              <p:nvPr/>
            </p:nvGrpSpPr>
            <p:grpSpPr>
              <a:xfrm>
                <a:off x="1742423" y="603832"/>
                <a:ext cx="9577197" cy="644301"/>
                <a:chOff x="2573376" y="8457"/>
                <a:chExt cx="9577197" cy="644301"/>
              </a:xfrm>
            </p:grpSpPr>
            <p:sp>
              <p:nvSpPr>
                <p:cNvPr id="42" name="Pentagon 41"/>
                <p:cNvSpPr/>
                <p:nvPr/>
              </p:nvSpPr>
              <p:spPr>
                <a:xfrm rot="10800000">
                  <a:off x="2573376" y="8457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3" name="Pentagon 4"/>
                <p:cNvSpPr/>
                <p:nvPr/>
              </p:nvSpPr>
              <p:spPr>
                <a:xfrm rot="21600000">
                  <a:off x="2734451" y="845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r>
                    <a:rPr lang="en-IN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Intrinsically safe portable camera &amp; tab has been built and configured to control portable camera mounted on fire tender with 360°view from incident location</a:t>
                  </a: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742423" y="1443354"/>
                <a:ext cx="9577197" cy="644301"/>
                <a:chOff x="2573376" y="847979"/>
                <a:chExt cx="9577197" cy="644301"/>
              </a:xfrm>
            </p:grpSpPr>
            <p:sp>
              <p:nvSpPr>
                <p:cNvPr id="45" name="Pentagon 44"/>
                <p:cNvSpPr/>
                <p:nvPr/>
              </p:nvSpPr>
              <p:spPr>
                <a:xfrm rot="10800000">
                  <a:off x="2573376" y="847979"/>
                  <a:ext cx="9577197" cy="644301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Pentagon 6"/>
                <p:cNvSpPr/>
                <p:nvPr/>
              </p:nvSpPr>
              <p:spPr>
                <a:xfrm rot="21600000">
                  <a:off x="2734451" y="847979"/>
                  <a:ext cx="9416122" cy="64430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91440" numCol="1" spcCol="1270" anchor="ctr" anchorCtr="0">
                  <a:noAutofit/>
                </a:bodyPr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Critical job monitoring done during shutdown using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portable CCTVs/wireless cameras on helmet</a:t>
                  </a:r>
                  <a:endParaRPr lang="en-IN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1742423" y="2276656"/>
                <a:ext cx="9577197" cy="644301"/>
                <a:chOff x="2573376" y="1681281"/>
                <a:chExt cx="9577197" cy="644301"/>
              </a:xfrm>
            </p:grpSpPr>
            <p:sp>
              <p:nvSpPr>
                <p:cNvPr id="48" name="Pentagon 47"/>
                <p:cNvSpPr/>
                <p:nvPr/>
              </p:nvSpPr>
              <p:spPr>
                <a:xfrm rot="10800000">
                  <a:off x="2573376" y="1681281"/>
                  <a:ext cx="9577197" cy="644301"/>
                </a:xfrm>
                <a:prstGeom prst="homePlat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9" name="Pentagon 8"/>
                <p:cNvSpPr/>
                <p:nvPr/>
              </p:nvSpPr>
              <p:spPr>
                <a:xfrm rot="21600000">
                  <a:off x="2734451" y="1681281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Biometric </a:t>
                  </a:r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Based Entry System in Plant Area</a:t>
                  </a:r>
                  <a:endParaRPr lang="en-IN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742423" y="3109957"/>
                <a:ext cx="9577197" cy="644301"/>
                <a:chOff x="2573376" y="2514582"/>
                <a:chExt cx="9577197" cy="644301"/>
              </a:xfrm>
            </p:grpSpPr>
            <p:sp>
              <p:nvSpPr>
                <p:cNvPr id="51" name="Pentagon 50"/>
                <p:cNvSpPr/>
                <p:nvPr/>
              </p:nvSpPr>
              <p:spPr>
                <a:xfrm rot="10800000">
                  <a:off x="2573376" y="2514582"/>
                  <a:ext cx="9577197" cy="644301"/>
                </a:xfrm>
                <a:prstGeom prst="homePlat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2" name="Pentagon 10"/>
                <p:cNvSpPr/>
                <p:nvPr/>
              </p:nvSpPr>
              <p:spPr>
                <a:xfrm rot="21600000">
                  <a:off x="2734451" y="2514582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76200" numCol="1" spcCol="1270" anchor="ctr" anchorCtr="0">
                  <a:noAutofit/>
                </a:bodyPr>
                <a:lstStyle/>
                <a:p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Green signage on 150 nos. Safety Showers </a:t>
                  </a:r>
                  <a:endParaRPr lang="en-IN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689155" y="3924252"/>
                <a:ext cx="9708102" cy="644301"/>
                <a:chOff x="2520108" y="3328877"/>
                <a:chExt cx="9708102" cy="644301"/>
              </a:xfrm>
            </p:grpSpPr>
            <p:sp>
              <p:nvSpPr>
                <p:cNvPr id="57" name="Pentagon 56"/>
                <p:cNvSpPr/>
                <p:nvPr/>
              </p:nvSpPr>
              <p:spPr>
                <a:xfrm rot="10800000">
                  <a:off x="2520108" y="3328877"/>
                  <a:ext cx="9577197" cy="644301"/>
                </a:xfrm>
                <a:prstGeom prst="homePlat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8" name="Pentagon 14"/>
                <p:cNvSpPr/>
                <p:nvPr/>
              </p:nvSpPr>
              <p:spPr>
                <a:xfrm>
                  <a:off x="2812088" y="332887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pPr lvl="0"/>
                  <a:r>
                    <a:rPr lang="en-US" b="1" dirty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AI based PPE compliance system, Mobile detection system </a:t>
                  </a:r>
                  <a:endParaRPr lang="en-IN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1742422" y="4880158"/>
                <a:ext cx="9577198" cy="692725"/>
                <a:chOff x="2573375" y="4284783"/>
                <a:chExt cx="9577198" cy="692725"/>
              </a:xfrm>
            </p:grpSpPr>
            <p:sp>
              <p:nvSpPr>
                <p:cNvPr id="60" name="Pentagon 59"/>
                <p:cNvSpPr/>
                <p:nvPr/>
              </p:nvSpPr>
              <p:spPr>
                <a:xfrm rot="10800000">
                  <a:off x="2573375" y="4284783"/>
                  <a:ext cx="9577197" cy="644300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Pentagon 16"/>
                <p:cNvSpPr/>
                <p:nvPr/>
              </p:nvSpPr>
              <p:spPr>
                <a:xfrm>
                  <a:off x="2734451" y="4333207"/>
                  <a:ext cx="9416122" cy="64430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4119" tIns="76200" rIns="142240" bIns="182880" numCol="1" spcCol="1270" anchor="ctr" anchorCtr="0">
                  <a:noAutofit/>
                </a:bodyPr>
                <a:lstStyle/>
                <a:p>
                  <a:r>
                    <a:rPr lang="en-US" b="1" dirty="0" smtClean="0">
                      <a:solidFill>
                        <a:schemeClr val="tx1"/>
                      </a:solidFill>
                      <a:latin typeface="+mj-lt"/>
                      <a:cs typeface="Arial" pitchFamily="34" charset="0"/>
                    </a:rPr>
                    <a:t>Safety surveillance by drones during unit turndown period</a:t>
                  </a:r>
                  <a:endParaRPr lang="en-IN" b="1" dirty="0">
                    <a:solidFill>
                      <a:schemeClr val="tx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467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20053</TotalTime>
  <Words>1218</Words>
  <Application>Microsoft Office PowerPoint</Application>
  <PresentationFormat>Custom</PresentationFormat>
  <Paragraphs>126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AGARWAL, A K (अग्रवाल, ए.के.)</cp:lastModifiedBy>
  <cp:revision>2946</cp:revision>
  <cp:lastPrinted>2021-06-23T04:55:25Z</cp:lastPrinted>
  <dcterms:created xsi:type="dcterms:W3CDTF">2020-01-01T09:34:24Z</dcterms:created>
  <dcterms:modified xsi:type="dcterms:W3CDTF">2023-11-29T03:37:06Z</dcterms:modified>
</cp:coreProperties>
</file>