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89" r:id="rId3"/>
    <p:sldId id="260" r:id="rId4"/>
    <p:sldId id="294" r:id="rId5"/>
    <p:sldId id="295" r:id="rId6"/>
    <p:sldId id="292" r:id="rId7"/>
    <p:sldId id="297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1993" autoAdjust="0"/>
  </p:normalViewPr>
  <p:slideViewPr>
    <p:cSldViewPr snapToGrid="0">
      <p:cViewPr>
        <p:scale>
          <a:sx n="60" d="100"/>
          <a:sy n="60" d="100"/>
        </p:scale>
        <p:origin x="-1074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468AE-00B9-4E79-B3FF-3BFA049B4C0B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5B3AD-77BF-46C9-9E98-A614636A3B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1948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FC10F-C397-4FE4-8465-883F4786F455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95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5B3AD-77BF-46C9-9E98-A614636A3B73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0601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5B3AD-77BF-46C9-9E98-A614636A3B73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0601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29" descr="Tata_Blue_RGB_A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8138" y="342900"/>
            <a:ext cx="852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71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3244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1600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2832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717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9082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4528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1305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702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4647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606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E202A-1E1A-4A50-B971-0F20522B5B52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F43D-1C19-4229-B08D-FAC1A891AB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768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1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1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3000" y="3175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1214" y="1891862"/>
            <a:ext cx="589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002060"/>
                </a:solidFill>
              </a:rPr>
              <a:t>INITIATVES  FOR MSMEs</a:t>
            </a:r>
            <a:endParaRPr lang="en-I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04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163503\Desktop\Tata Steel\Astrum-Shivam\Promotion\Art Work_Latest\Logos - High Resolution\Galv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375" y="401975"/>
            <a:ext cx="3058511" cy="216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163503\Desktop\Tata Steel\Astrum-Shivam\Promotion\Art Work_Latest\Logos - High Resolution\Steelium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069" y="606291"/>
            <a:ext cx="2885091" cy="20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163503\Desktop\Tata Steel\Astrum-Shivam\Promotion\Art Work_Latest\Logos - High Resolution\Astrum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49" y="615785"/>
            <a:ext cx="2797934" cy="19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736" y="914400"/>
            <a:ext cx="11679055" cy="2308324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4046"/>
            <a:ext cx="12192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8949" y="300287"/>
            <a:ext cx="898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Brand offerings: Catering to a multitude of segments</a:t>
            </a:r>
            <a:endParaRPr lang="en-IN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29" descr="Tata_Blue_RGB_A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12618" y="7883"/>
            <a:ext cx="852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8949" y="2885090"/>
            <a:ext cx="314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949" y="2415738"/>
            <a:ext cx="109329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Touch around 10,000 SMEs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Cumulative sales of more than 1.6 MT in FY’16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000" b="1" dirty="0" smtClean="0"/>
              <a:t>Applications in various segments</a:t>
            </a:r>
          </a:p>
          <a:p>
            <a:endParaRPr lang="en-US" dirty="0"/>
          </a:p>
        </p:txBody>
      </p:sp>
      <p:pic>
        <p:nvPicPr>
          <p:cNvPr id="2050" name="Picture 2" descr="Image result for auto tata moto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6" y="4127097"/>
            <a:ext cx="1775180" cy="136689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Image result for yellow go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yellow goo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Image result for yellow goo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Image result for yellow good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885" y="4110803"/>
            <a:ext cx="1845125" cy="13831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3" descr="Image result for sola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875" y="4110803"/>
            <a:ext cx="1575416" cy="13751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Image result for pe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9496" y="4110803"/>
            <a:ext cx="1652295" cy="1395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white good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427" y="4110803"/>
            <a:ext cx="1575416" cy="13957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electric pane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4815" y="4110803"/>
            <a:ext cx="1567815" cy="13957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7974" y="5649571"/>
            <a:ext cx="172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Auto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72884" y="5664900"/>
            <a:ext cx="184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Yellow goods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32427" y="5681910"/>
            <a:ext cx="157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White goods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29875" y="5642647"/>
            <a:ext cx="157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Solar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67214" y="5717610"/>
            <a:ext cx="157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Panels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89496" y="5717610"/>
            <a:ext cx="157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PEB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5575" y="6237027"/>
            <a:ext cx="1178621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But, we are just not a product brand!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786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4600" y="6356350"/>
            <a:ext cx="2743200" cy="365125"/>
          </a:xfrm>
        </p:spPr>
        <p:txBody>
          <a:bodyPr/>
          <a:lstStyle/>
          <a:p>
            <a:fld id="{148C0914-4129-4B5D-8B58-AF1CC98EBD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Line 52"/>
          <p:cNvSpPr>
            <a:spLocks noChangeShapeType="1"/>
          </p:cNvSpPr>
          <p:nvPr/>
        </p:nvSpPr>
        <p:spPr bwMode="auto">
          <a:xfrm flipV="1">
            <a:off x="9099550" y="1204913"/>
            <a:ext cx="0" cy="4838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1533525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74751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2002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387601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2004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01801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2003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997201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140201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530601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2006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4749801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2008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35601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2009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6935789" y="928689"/>
            <a:ext cx="573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2011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121401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7666038" y="928689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17" name="Line 43"/>
          <p:cNvSpPr>
            <a:spLocks noChangeShapeType="1"/>
          </p:cNvSpPr>
          <p:nvPr/>
        </p:nvSpPr>
        <p:spPr bwMode="auto">
          <a:xfrm flipV="1">
            <a:off x="2101850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18" name="Line 44"/>
          <p:cNvSpPr>
            <a:spLocks noChangeShapeType="1"/>
          </p:cNvSpPr>
          <p:nvPr/>
        </p:nvSpPr>
        <p:spPr bwMode="auto">
          <a:xfrm flipV="1">
            <a:off x="2794000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 flipV="1">
            <a:off x="3403600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 flipV="1">
            <a:off x="4013200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 flipV="1">
            <a:off x="4546600" y="1236663"/>
            <a:ext cx="0" cy="5370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22" name="Line 48"/>
          <p:cNvSpPr>
            <a:spLocks noChangeShapeType="1"/>
          </p:cNvSpPr>
          <p:nvPr/>
        </p:nvSpPr>
        <p:spPr bwMode="auto">
          <a:xfrm flipV="1">
            <a:off x="5232400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V="1">
            <a:off x="5918200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flipV="1">
            <a:off x="6604000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 flipV="1">
            <a:off x="7289800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 flipV="1">
            <a:off x="7975600" y="12192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8266113" y="914401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29" name="Line 52"/>
          <p:cNvSpPr>
            <a:spLocks noChangeShapeType="1"/>
          </p:cNvSpPr>
          <p:nvPr/>
        </p:nvSpPr>
        <p:spPr bwMode="auto">
          <a:xfrm flipV="1">
            <a:off x="8689975" y="1082675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8829676" y="92868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508000" y="4071939"/>
            <a:ext cx="109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FF"/>
                </a:solidFill>
              </a:rPr>
              <a:t>Service innovation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9321928" y="938872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33" name="Line 59"/>
          <p:cNvSpPr>
            <a:spLocks noChangeShapeType="1"/>
          </p:cNvSpPr>
          <p:nvPr/>
        </p:nvSpPr>
        <p:spPr bwMode="auto">
          <a:xfrm>
            <a:off x="542926" y="1524000"/>
            <a:ext cx="10332338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34" name="Line 65"/>
          <p:cNvSpPr>
            <a:spLocks noChangeShapeType="1"/>
          </p:cNvSpPr>
          <p:nvPr/>
        </p:nvSpPr>
        <p:spPr bwMode="auto">
          <a:xfrm>
            <a:off x="708026" y="3624263"/>
            <a:ext cx="10167238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458788" y="1863725"/>
            <a:ext cx="13081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200" b="1" dirty="0">
                <a:solidFill>
                  <a:srgbClr val="0000FF"/>
                </a:solidFill>
              </a:rPr>
              <a:t>Product innovation/ Introduction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281724" y="1689111"/>
            <a:ext cx="1304926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Product Marking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52651" y="4319588"/>
            <a:ext cx="7270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018351" y="4011055"/>
            <a:ext cx="1304926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Service Centre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949768" y="4511398"/>
            <a:ext cx="1304926" cy="225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>
            <a:defPPr>
              <a:defRPr lang="en-US"/>
            </a:defPPr>
            <a:lvl1pPr algn="ctr" defTabSz="804611" eaLnBrk="0" fontAlgn="auto" hangingPunct="0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z="1100" dirty="0"/>
              <a:t>Customer Intimacy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2076" y="4910138"/>
            <a:ext cx="84772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H:\St Voice\Steeium zone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6052" y="4352815"/>
            <a:ext cx="1116330" cy="61288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4315414" y="4034803"/>
            <a:ext cx="1304926" cy="225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>
            <a:defPPr>
              <a:defRPr lang="en-US"/>
            </a:defPPr>
            <a:lvl1pPr algn="ctr" defTabSz="804611" eaLnBrk="0" fontAlgn="auto" hangingPunct="0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z="1100" dirty="0"/>
              <a:t>Steelium Zone</a:t>
            </a:r>
          </a:p>
        </p:txBody>
      </p:sp>
      <p:pic>
        <p:nvPicPr>
          <p:cNvPr id="43" name="Picture 101" descr="Logo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364" y="2365375"/>
            <a:ext cx="10636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7148872" y="2767312"/>
            <a:ext cx="1304926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HR Brand Launch</a:t>
            </a:r>
          </a:p>
        </p:txBody>
      </p:sp>
      <p:pic>
        <p:nvPicPr>
          <p:cNvPr id="45" name="Picture 15" descr="steelium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19226" y="2087564"/>
            <a:ext cx="1096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9488" y="1600201"/>
            <a:ext cx="10715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4656141" y="2087992"/>
            <a:ext cx="1304926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GP Brand Launch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14989" y="4329114"/>
            <a:ext cx="63182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6345416" y="4638916"/>
            <a:ext cx="1206094" cy="225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100" b="1" dirty="0">
                <a:solidFill>
                  <a:srgbClr val="000000"/>
                </a:solidFill>
              </a:rPr>
              <a:t>Service Centre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5693586" y="4154669"/>
            <a:ext cx="830092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Suraksha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3667377" y="4042208"/>
            <a:ext cx="576277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TOC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7193028" y="1778581"/>
            <a:ext cx="830092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TSCR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8212734" y="1846139"/>
            <a:ext cx="830092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CAPL</a:t>
            </a:r>
          </a:p>
        </p:txBody>
      </p:sp>
      <p:pic>
        <p:nvPicPr>
          <p:cNvPr id="54" name="Picture 53" descr="Campaign_2b_Hin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96064" y="4443115"/>
            <a:ext cx="689330" cy="497587"/>
          </a:xfrm>
          <a:prstGeom prst="roundRect">
            <a:avLst/>
          </a:prstGeom>
        </p:spPr>
      </p:pic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8648715" y="4168148"/>
            <a:ext cx="993748" cy="184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 err="1">
                <a:solidFill>
                  <a:srgbClr val="000000"/>
                </a:solidFill>
              </a:rPr>
              <a:t>astrum</a:t>
            </a:r>
            <a:r>
              <a:rPr lang="en-US" sz="1200" b="1" dirty="0">
                <a:solidFill>
                  <a:srgbClr val="000000"/>
                </a:solidFill>
              </a:rPr>
              <a:t> Retail</a:t>
            </a:r>
          </a:p>
        </p:txBody>
      </p:sp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7926" y="4205289"/>
            <a:ext cx="8493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7639616" y="4638925"/>
            <a:ext cx="830092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VIU</a:t>
            </a:r>
          </a:p>
        </p:txBody>
      </p:sp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20126" y="2173288"/>
            <a:ext cx="9810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68900" y="2408238"/>
            <a:ext cx="7620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1575" y="5526088"/>
            <a:ext cx="1385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4028383" y="5229776"/>
            <a:ext cx="1141291" cy="210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000" b="1" dirty="0">
                <a:solidFill>
                  <a:srgbClr val="000000"/>
                </a:solidFill>
              </a:rPr>
              <a:t>Emergency Supply</a:t>
            </a: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337403" y="5633926"/>
            <a:ext cx="1216874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Loyalty </a:t>
            </a:r>
            <a:r>
              <a:rPr lang="en-US" sz="1200" b="1" dirty="0" err="1">
                <a:solidFill>
                  <a:srgbClr val="000000"/>
                </a:solidFill>
              </a:rPr>
              <a:t>progam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7513107" y="5136454"/>
            <a:ext cx="830092" cy="241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TDC-TPR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1330808" y="4727415"/>
            <a:ext cx="771531" cy="425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>
                <a:solidFill>
                  <a:srgbClr val="000000"/>
                </a:solidFill>
              </a:rPr>
              <a:t>Channel partner</a:t>
            </a:r>
          </a:p>
        </p:txBody>
      </p:sp>
      <p:pic>
        <p:nvPicPr>
          <p:cNvPr id="67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92438" y="4914901"/>
            <a:ext cx="9128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363" y="6059489"/>
            <a:ext cx="14843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59826" y="5446714"/>
            <a:ext cx="968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8591072" y="5166934"/>
            <a:ext cx="1746728" cy="24106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858" tIns="27928" rIns="55858" bIns="27928">
            <a:spAutoFit/>
          </a:bodyPr>
          <a:lstStyle>
            <a:defPPr>
              <a:defRPr lang="en-US"/>
            </a:defPPr>
            <a:lvl1pPr algn="ctr" defTabSz="804611" eaLnBrk="0" fontAlgn="auto" hangingPunct="0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Customer</a:t>
            </a:r>
            <a:r>
              <a:rPr lang="en-US" sz="1100" dirty="0"/>
              <a:t> </a:t>
            </a:r>
            <a:r>
              <a:rPr lang="en-US" dirty="0"/>
              <a:t>relationship</a:t>
            </a:r>
          </a:p>
        </p:txBody>
      </p: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49764" y="6216651"/>
            <a:ext cx="17176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9900480" y="936459"/>
            <a:ext cx="582140" cy="30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 dirty="0" smtClean="0">
                <a:solidFill>
                  <a:srgbClr val="000000"/>
                </a:solidFill>
              </a:rPr>
              <a:t>2016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74" name="Text Box 33"/>
          <p:cNvSpPr txBox="1">
            <a:spLocks noChangeArrowheads="1"/>
          </p:cNvSpPr>
          <p:nvPr/>
        </p:nvSpPr>
        <p:spPr bwMode="auto">
          <a:xfrm>
            <a:off x="10479032" y="944038"/>
            <a:ext cx="582140" cy="30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400" b="1" dirty="0" smtClean="0">
                <a:solidFill>
                  <a:srgbClr val="000000"/>
                </a:solidFill>
              </a:rPr>
              <a:t>2017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75" name="Line 52"/>
          <p:cNvSpPr>
            <a:spLocks noChangeShapeType="1"/>
          </p:cNvSpPr>
          <p:nvPr/>
        </p:nvSpPr>
        <p:spPr bwMode="auto">
          <a:xfrm flipV="1">
            <a:off x="9632950" y="1230313"/>
            <a:ext cx="0" cy="4838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76" name="Line 52"/>
          <p:cNvSpPr>
            <a:spLocks noChangeShapeType="1"/>
          </p:cNvSpPr>
          <p:nvPr/>
        </p:nvSpPr>
        <p:spPr bwMode="auto">
          <a:xfrm flipV="1">
            <a:off x="10140950" y="1230313"/>
            <a:ext cx="0" cy="4838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77" name="Line 52"/>
          <p:cNvSpPr>
            <a:spLocks noChangeShapeType="1"/>
          </p:cNvSpPr>
          <p:nvPr/>
        </p:nvSpPr>
        <p:spPr bwMode="auto">
          <a:xfrm flipV="1">
            <a:off x="10775950" y="1230313"/>
            <a:ext cx="0" cy="4838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5" tIns="45701" rIns="91405" bIns="45701"/>
          <a:lstStyle/>
          <a:p>
            <a:endParaRPr lang="en-US"/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9710908" y="1635695"/>
            <a:ext cx="957092" cy="42573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858" tIns="27928" rIns="55858" bIns="27928">
            <a:spAutoFit/>
          </a:bodyPr>
          <a:lstStyle>
            <a:defPPr>
              <a:defRPr lang="en-US"/>
            </a:defPPr>
            <a:lvl1pPr algn="ctr" defTabSz="804335" eaLnBrk="0" hangingPunct="0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Tata Steel - </a:t>
            </a:r>
            <a:r>
              <a:rPr lang="en-US" dirty="0" err="1" smtClean="0"/>
              <a:t>Kalinganagar</a:t>
            </a:r>
            <a:endParaRPr lang="en-US" dirty="0"/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9837908" y="5476622"/>
            <a:ext cx="830092" cy="425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Launch of webinars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0" y="804046"/>
            <a:ext cx="12192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44563" y="63064"/>
            <a:ext cx="979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 </a:t>
            </a:r>
            <a:r>
              <a:rPr lang="en-IN" sz="2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IN" sz="2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rands </a:t>
            </a:r>
            <a:r>
              <a:rPr lang="en-IN" sz="2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 the years have focused upon product and service innovation to differentiate in the marketplace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3" name="Picture 29" descr="Tata_Blue_RGB_A4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12618" y="7883"/>
            <a:ext cx="852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 Box 17"/>
          <p:cNvSpPr txBox="1">
            <a:spLocks noChangeArrowheads="1"/>
          </p:cNvSpPr>
          <p:nvPr/>
        </p:nvSpPr>
        <p:spPr bwMode="auto">
          <a:xfrm>
            <a:off x="10125954" y="4578772"/>
            <a:ext cx="830092" cy="425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5858" tIns="27928" rIns="55858" bIns="27928">
            <a:spAutoFit/>
          </a:bodyPr>
          <a:lstStyle/>
          <a:p>
            <a:pPr algn="ctr" defTabSz="804335" eaLnBrk="0" hangingPunct="0"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Launch of </a:t>
            </a:r>
            <a:r>
              <a:rPr lang="en-US" sz="1200" b="1" dirty="0" err="1" smtClean="0">
                <a:solidFill>
                  <a:srgbClr val="000000"/>
                </a:solidFill>
              </a:rPr>
              <a:t>Qualithon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0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imited know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689" y="729161"/>
            <a:ext cx="2966001" cy="128883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limited know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923" y="4824223"/>
            <a:ext cx="2966001" cy="12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limited know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923" y="2785243"/>
            <a:ext cx="2966001" cy="12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imited know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729161"/>
            <a:ext cx="2966001" cy="12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limited know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2816775"/>
            <a:ext cx="2966001" cy="12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limited know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4824223"/>
            <a:ext cx="2966002" cy="12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064" y="2061920"/>
            <a:ext cx="584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Calibri" pitchFamily="34" charset="0"/>
              </a:rPr>
              <a:t>Limited knowledge of  selecting the right inputs for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775" y="2011259"/>
            <a:ext cx="3673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Limited knowledge of  selecting the </a:t>
            </a:r>
            <a:r>
              <a:rPr lang="en-IN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IN" b="1" dirty="0" smtClean="0">
                <a:solidFill>
                  <a:srgbClr val="002060"/>
                </a:solidFill>
                <a:latin typeface="Calibri" pitchFamily="34" charset="0"/>
              </a:rPr>
              <a:t>right </a:t>
            </a:r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inputs for product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99" y="2017991"/>
            <a:ext cx="555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109538" algn="ctr"/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 Dedicated Product Application Engineers </a:t>
            </a:r>
            <a:r>
              <a:rPr lang="en-IN" b="1" dirty="0" smtClean="0">
                <a:solidFill>
                  <a:srgbClr val="002060"/>
                </a:solidFill>
                <a:latin typeface="Calibri" pitchFamily="34" charset="0"/>
              </a:rPr>
              <a:t>group </a:t>
            </a:r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to understand and then suggest the right input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646" y="4142966"/>
            <a:ext cx="4548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Dearth of easy finance and credit instruments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5998" y="4083296"/>
            <a:ext cx="5791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Working with Credit Rating agencies for ease of </a:t>
            </a:r>
            <a:r>
              <a:rPr lang="en-IN" b="1" dirty="0" smtClean="0">
                <a:solidFill>
                  <a:srgbClr val="002060"/>
                </a:solidFill>
                <a:latin typeface="Calibri" pitchFamily="34" charset="0"/>
              </a:rPr>
              <a:t>financing </a:t>
            </a:r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through Financial institutions/ channel partners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646" y="6146506"/>
            <a:ext cx="532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Limited knowledge  of modern, affordable technology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01402" y="6102602"/>
            <a:ext cx="643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Web based Knowledge sharing sessions conducted </a:t>
            </a:r>
            <a:endParaRPr lang="en-IN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IN" b="1" dirty="0" smtClean="0">
                <a:solidFill>
                  <a:srgbClr val="002060"/>
                </a:solidFill>
                <a:latin typeface="Calibri" pitchFamily="34" charset="0"/>
              </a:rPr>
              <a:t>every </a:t>
            </a:r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fortnight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2664322"/>
            <a:ext cx="12192000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038" y="4724408"/>
            <a:ext cx="12192000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761186" y="1229710"/>
            <a:ext cx="1939159" cy="37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761185" y="3272003"/>
            <a:ext cx="1939159" cy="37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808478" y="5247919"/>
            <a:ext cx="1939159" cy="37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utoShape 4" descr="Image result for product sup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product sup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729160"/>
            <a:ext cx="2966001" cy="1282099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ad fin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923" y="2816774"/>
            <a:ext cx="2981767" cy="1326192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good credit ra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2816775"/>
            <a:ext cx="3050956" cy="128883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limited knowledge of modern technolo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4824223"/>
            <a:ext cx="3050956" cy="1257298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knowled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923" y="4824222"/>
            <a:ext cx="2981767" cy="1257299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44563" y="63064"/>
            <a:ext cx="979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Our Mission: Making customers competitive by resolving their issues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9" name="Picture 29" descr="Tata_Blue_RGB_A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12618" y="7883"/>
            <a:ext cx="852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90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imited know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689" y="729161"/>
            <a:ext cx="2966001" cy="128883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imited know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729161"/>
            <a:ext cx="2966001" cy="12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064" y="2061920"/>
            <a:ext cx="584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Calibri" pitchFamily="34" charset="0"/>
              </a:rPr>
              <a:t>Limited knowledge of  selecting the right inputs for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775" y="2011259"/>
            <a:ext cx="412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Unavailability of affordable skilled labour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5999" y="2017991"/>
            <a:ext cx="555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109538" algn="ctr"/>
            <a:r>
              <a:rPr lang="en-IN" b="1" dirty="0">
                <a:solidFill>
                  <a:srgbClr val="002060"/>
                </a:solidFill>
                <a:latin typeface="Calibri" pitchFamily="34" charset="0"/>
              </a:rPr>
              <a:t> Technical training sessions to improve labour productivity at customer’s premises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646" y="4142966"/>
            <a:ext cx="425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Customer pressure for quality and delivery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5998" y="4083296"/>
            <a:ext cx="5791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Conclaves/ Clinics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to sensitize 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equip</a:t>
            </a:r>
            <a:endParaRPr lang="en-US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customers with the latest tools of quality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646" y="6146506"/>
            <a:ext cx="4561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Occupational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hazards and safety at workplace</a:t>
            </a:r>
            <a:endParaRPr lang="en-IN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1402" y="6102602"/>
            <a:ext cx="643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Safety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programs to educate customers on improving their workplace safety</a:t>
            </a:r>
            <a:endParaRPr lang="en-IN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2664322"/>
            <a:ext cx="12192000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038" y="4724408"/>
            <a:ext cx="12192000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761186" y="1229710"/>
            <a:ext cx="1939159" cy="37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761185" y="3272003"/>
            <a:ext cx="1939159" cy="37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808478" y="5247919"/>
            <a:ext cx="1939159" cy="37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utoShape 4" descr="Image result for product sup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product sup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729160"/>
            <a:ext cx="2966001" cy="1282099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nskilled lab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689" y="729161"/>
            <a:ext cx="2966001" cy="12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killed lab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729160"/>
            <a:ext cx="3050956" cy="1288832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quali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2" y="2794466"/>
            <a:ext cx="3050957" cy="128883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ad quali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689" y="2794466"/>
            <a:ext cx="2981767" cy="1357723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occupational hazar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923" y="4890703"/>
            <a:ext cx="2966001" cy="1255803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safet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1" y="4934607"/>
            <a:ext cx="3050957" cy="1211899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44563" y="63064"/>
            <a:ext cx="979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Making customers competitive by resolving their issues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7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339" y="836713"/>
            <a:ext cx="2784309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Customer Stated Problem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14038" y="836713"/>
            <a:ext cx="864659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Concerns over workers safety due to hot forming thru furnace accompanied with requirement of skilled labour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3339" y="1620090"/>
            <a:ext cx="2784309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Alternate</a:t>
            </a:r>
          </a:p>
          <a:p>
            <a:r>
              <a:rPr lang="en-IN" sz="1600" b="1" dirty="0" smtClean="0"/>
              <a:t>Suggested	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14038" y="1620090"/>
            <a:ext cx="8646591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Usage of AU03 CR for Cold Forming in place of HR Grade 1 which employed Hot Forming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339" y="2357264"/>
            <a:ext cx="2784309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Benefits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realised</a:t>
            </a:r>
            <a:endParaRPr lang="en-US" sz="1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114037" y="2357264"/>
            <a:ext cx="8646591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600" dirty="0" smtClean="0"/>
              <a:t>Improved Safety</a:t>
            </a:r>
          </a:p>
          <a:p>
            <a:pPr marL="342900" indent="-342900">
              <a:buAutoNum type="arabicPeriod"/>
            </a:pPr>
            <a:endParaRPr lang="en-IN" sz="1600" dirty="0"/>
          </a:p>
          <a:p>
            <a:pPr marL="342900" indent="-342900">
              <a:buAutoNum type="arabicPeriod"/>
            </a:pPr>
            <a:r>
              <a:rPr lang="en-IN" sz="1600" dirty="0" smtClean="0"/>
              <a:t>Requires less Skilled Labour</a:t>
            </a:r>
          </a:p>
          <a:p>
            <a:pPr marL="342900" indent="-342900">
              <a:buAutoNum type="arabicPeriod"/>
            </a:pPr>
            <a:endParaRPr lang="en-IN" sz="1600" dirty="0"/>
          </a:p>
          <a:p>
            <a:pPr marL="342900" indent="-342900">
              <a:buAutoNum type="arabicPeriod"/>
            </a:pPr>
            <a:r>
              <a:rPr lang="en-IN" sz="1600" dirty="0" smtClean="0"/>
              <a:t>Eliminates furnace heating cost</a:t>
            </a:r>
          </a:p>
          <a:p>
            <a:pPr marL="342900" indent="-342900">
              <a:buAutoNum type="arabicPeriod"/>
            </a:pPr>
            <a:endParaRPr lang="en-IN" sz="1600" dirty="0"/>
          </a:p>
          <a:p>
            <a:pPr marL="342900" indent="-342900">
              <a:buAutoNum type="arabicPeriod"/>
            </a:pPr>
            <a:r>
              <a:rPr lang="en-IN" sz="1600" dirty="0" smtClean="0"/>
              <a:t>Eliminates shot blast cost</a:t>
            </a:r>
          </a:p>
          <a:p>
            <a:pPr marL="342900" indent="-342900">
              <a:buAutoNum type="arabicPeriod"/>
            </a:pPr>
            <a:endParaRPr lang="en-IN" sz="1600" dirty="0"/>
          </a:p>
          <a:p>
            <a:pPr marL="342900" indent="-342900">
              <a:buAutoNum type="arabicPeriod"/>
            </a:pPr>
            <a:r>
              <a:rPr lang="en-IN" sz="1600" dirty="0" smtClean="0"/>
              <a:t>Improved </a:t>
            </a:r>
            <a:r>
              <a:rPr lang="en-IN" sz="1600" dirty="0" err="1" smtClean="0"/>
              <a:t>prductivity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39" y="5103935"/>
            <a:ext cx="7680853" cy="14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192" y="5124268"/>
            <a:ext cx="4367808" cy="142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 descr="Image result for product sup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563" y="63064"/>
            <a:ext cx="979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/>
              <a:t>Value in Use – Hot forming to cold forming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5" name="Picture 29" descr="Tata_Blue_RGB_A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12618" y="7883"/>
            <a:ext cx="852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77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7" y="0"/>
            <a:ext cx="10972800" cy="692696"/>
          </a:xfrm>
        </p:spPr>
        <p:txBody>
          <a:bodyPr>
            <a:normAutofit/>
          </a:bodyPr>
          <a:lstStyle/>
          <a:p>
            <a:pPr algn="l"/>
            <a:r>
              <a:rPr lang="en-IN" sz="2800" dirty="0" smtClean="0"/>
              <a:t>Customer Engagement Journey So far…..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35217"/>
            <a:ext cx="528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 smtClean="0"/>
              <a:t>For FY’17 till January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1371" y="1412776"/>
            <a:ext cx="107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E2AC00"/>
                </a:solidFill>
              </a:rPr>
              <a:t>1,000+</a:t>
            </a:r>
            <a:r>
              <a:rPr lang="en-IN" sz="3200" b="1" dirty="0" smtClean="0">
                <a:solidFill>
                  <a:srgbClr val="0070C0"/>
                </a:solidFill>
              </a:rPr>
              <a:t> Customers touched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b="5706"/>
          <a:stretch/>
        </p:blipFill>
        <p:spPr bwMode="auto">
          <a:xfrm>
            <a:off x="7248129" y="720436"/>
            <a:ext cx="3454212" cy="241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9456" y="3429000"/>
            <a:ext cx="107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4000" b="1" dirty="0">
                <a:solidFill>
                  <a:srgbClr val="E2AC00"/>
                </a:solidFill>
              </a:rPr>
              <a:t>8</a:t>
            </a:r>
            <a:r>
              <a:rPr lang="en-IN" sz="4000" b="1" dirty="0" smtClean="0">
                <a:solidFill>
                  <a:srgbClr val="E2AC00"/>
                </a:solidFill>
              </a:rPr>
              <a:t>,000+</a:t>
            </a:r>
            <a:r>
              <a:rPr lang="en-IN" sz="3200" b="1" dirty="0" smtClean="0">
                <a:solidFill>
                  <a:srgbClr val="0070C0"/>
                </a:solidFill>
              </a:rPr>
              <a:t> touch-points made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36" y="2633639"/>
            <a:ext cx="4492051" cy="229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249" y="5011456"/>
            <a:ext cx="114373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E2AC00"/>
                </a:solidFill>
              </a:rPr>
              <a:t>18,000+</a:t>
            </a:r>
            <a:r>
              <a:rPr lang="en-IN" sz="2800" b="1" dirty="0" smtClean="0">
                <a:solidFill>
                  <a:srgbClr val="0070C0"/>
                </a:solidFill>
              </a:rPr>
              <a:t> (~700+ man-days) </a:t>
            </a:r>
          </a:p>
          <a:p>
            <a:r>
              <a:rPr lang="en-IN" sz="2800" b="1" dirty="0" smtClean="0">
                <a:solidFill>
                  <a:srgbClr val="0070C0"/>
                </a:solidFill>
              </a:rPr>
              <a:t>man-hours engaged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150" y="4109206"/>
            <a:ext cx="3610191" cy="27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9" descr="Tata_Blue_RGB_A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12618" y="7883"/>
            <a:ext cx="852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49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14-4129-4B5D-8B58-AF1CC98EBD8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19300" y="2898783"/>
            <a:ext cx="8153400" cy="9214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611" tIns="44806" rIns="89611" bIns="44806">
            <a:spAutoFit/>
          </a:bodyPr>
          <a:lstStyle/>
          <a:p>
            <a:pPr algn="ctr" defTabSz="895350" eaLnBrk="0" hangingPunct="0">
              <a:spcBef>
                <a:spcPct val="20000"/>
              </a:spcBef>
            </a:pPr>
            <a:r>
              <a:rPr lang="en-US" altLang="ja-JP" sz="5400" b="1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altLang="ja-JP" sz="4800" b="1" dirty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3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zTCUvWZ06vf4aLXbbwn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374</Words>
  <Application>Microsoft Office PowerPoint</Application>
  <PresentationFormat>Custom</PresentationFormat>
  <Paragraphs>107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Customer Engagement Journey So far…..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Shivam Paliwal</dc:creator>
  <cp:lastModifiedBy>unicom visual</cp:lastModifiedBy>
  <cp:revision>62</cp:revision>
  <dcterms:created xsi:type="dcterms:W3CDTF">2017-01-08T15:49:16Z</dcterms:created>
  <dcterms:modified xsi:type="dcterms:W3CDTF">2017-02-17T08:46:48Z</dcterms:modified>
</cp:coreProperties>
</file>