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64" r:id="rId4"/>
  </p:sldMasterIdLst>
  <p:notesMasterIdLst>
    <p:notesMasterId r:id="rId22"/>
  </p:notesMasterIdLst>
  <p:sldIdLst>
    <p:sldId id="2147482154" r:id="rId5"/>
    <p:sldId id="2147480064" r:id="rId6"/>
    <p:sldId id="2147480071" r:id="rId7"/>
    <p:sldId id="2147482174" r:id="rId8"/>
    <p:sldId id="2147482340" r:id="rId9"/>
    <p:sldId id="2147482343" r:id="rId10"/>
    <p:sldId id="2147482348" r:id="rId11"/>
    <p:sldId id="2147482175" r:id="rId12"/>
    <p:sldId id="2147482177" r:id="rId13"/>
    <p:sldId id="2147482350" r:id="rId14"/>
    <p:sldId id="2147482351" r:id="rId15"/>
    <p:sldId id="2147482345" r:id="rId16"/>
    <p:sldId id="2147482352" r:id="rId17"/>
    <p:sldId id="2147482353" r:id="rId18"/>
    <p:sldId id="2147482354" r:id="rId19"/>
    <p:sldId id="2147482355" r:id="rId20"/>
    <p:sldId id="214747999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1959306-E994-7BA1-42F8-AA78CB97A676}" name="Arta Jeta" initials="AJ" userId="S::arta.jeta@zensar.com::5544b913-2e76-4333-b64e-434f3432c929" providerId="AD"/>
  <p188:author id="{299DD768-EF28-41F9-3231-4394AFA72C5B}" name="Robert Hall" initials="RH" userId="S::robert.hall@zensar.com::a36665b1-ce83-4fe1-a4d0-e4209cd7e509" providerId="AD"/>
  <p188:author id="{1DE1EDA8-A52A-FC5B-12A2-60E0C15F9624}" name="Visweshwaran N" initials="VN" userId="S::visweshwaran.n@zensar.com::a1c24800-80b8-4a6f-8e2b-ee36c8fee74c" providerId="AD"/>
  <p188:author id="{EE57C4C2-A9FB-65E3-7847-6DFB7E1F0F1D}" name="Saurabh Bobde" initials="SB" userId="S::saurabh.b@zensar.com::73a0c504-4cfa-4123-906c-00c7b3de2d09" providerId="AD"/>
  <p188:author id="{93C8B0EC-47E1-0F43-0E52-77586A1F6F6D}" name="Shikhar Vishnoi" initials="SV" userId="S::shikhar.vishnoi@zensar.com::5d8c7988-ac82-415a-bb34-cb5ae6c602e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2C25"/>
    <a:srgbClr val="8E8D86"/>
    <a:srgbClr val="9F8879"/>
    <a:srgbClr val="090D19"/>
    <a:srgbClr val="2D05D9"/>
    <a:srgbClr val="996600"/>
    <a:srgbClr val="001E9E"/>
    <a:srgbClr val="0025C0"/>
    <a:srgbClr val="0022B4"/>
    <a:srgbClr val="0029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2E353E-DB5D-1058-5F0A-5869E98CCEA8}" v="554" dt="2024-06-27T06:06:34.054"/>
    <p1510:client id="{F89D7D10-3141-4F21-AF31-FB6887B990D7}" v="9" dt="2024-06-27T06:11:35.5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57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4862AF-F234-E341-AC28-AEBDE3684A7E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98C9AD-A123-5949-90A6-54C70B002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416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98C9AD-A123-5949-90A6-54C70B0026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067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823A5-D140-1F48-9A5B-C9E4E2B71E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7814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823A5-D140-1F48-9A5B-C9E4E2B71E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901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823A5-D140-1F48-9A5B-C9E4E2B71E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3681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823A5-D140-1F48-9A5B-C9E4E2B71E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6397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823A5-D140-1F48-9A5B-C9E4E2B71E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3998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823A5-D140-1F48-9A5B-C9E4E2B71E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621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98C9AD-A123-5949-90A6-54C70B00260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17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823A5-D140-1F48-9A5B-C9E4E2B71E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445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823A5-D140-1F48-9A5B-C9E4E2B71E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074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823A5-D140-1F48-9A5B-C9E4E2B71E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714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823A5-D140-1F48-9A5B-C9E4E2B71E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724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823A5-D140-1F48-9A5B-C9E4E2B71E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254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823A5-D140-1F48-9A5B-C9E4E2B71E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724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823A5-D140-1F48-9A5B-C9E4E2B71E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277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823A5-D140-1F48-9A5B-C9E4E2B71E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61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724EF6B-F185-89DF-7420-DD7FAB8A8C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84736" b="-2067"/>
          <a:stretch/>
        </p:blipFill>
        <p:spPr>
          <a:xfrm>
            <a:off x="323603" y="193778"/>
            <a:ext cx="353969" cy="36520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54F0847-8D57-72DD-AD52-CF118B6C90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552" y="552865"/>
            <a:ext cx="11518485" cy="725952"/>
          </a:xfrm>
          <a:prstGeom prst="rect">
            <a:avLst/>
          </a:prstGeom>
        </p:spPr>
        <p:txBody>
          <a:bodyPr lIns="0" tIns="180000" rIns="0" bIns="180000" anchor="t">
            <a:noAutofit/>
          </a:bodyPr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>
                <a:solidFill>
                  <a:schemeClr val="bg1"/>
                </a:solidFill>
                <a:latin typeface="Graphik Semibold" panose="020B0503030202060203" pitchFamily="34" charset="77"/>
                <a:cs typeface="Poppins SemiBold" pitchFamily="2" charset="77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2E089D1-F554-AC93-8C5A-A6AB13274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18141" y="280352"/>
            <a:ext cx="2638896" cy="195860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200" b="0" i="0">
                <a:solidFill>
                  <a:schemeClr val="bg1"/>
                </a:solidFill>
                <a:latin typeface="Graphik Light" panose="020B0403030202060203" pitchFamily="34" charset="77"/>
              </a:defRPr>
            </a:lvl1pPr>
          </a:lstStyle>
          <a:p>
            <a:r>
              <a:rPr lang="en-US"/>
              <a:t>Zensar Technologies 2023</a:t>
            </a:r>
          </a:p>
        </p:txBody>
      </p:sp>
    </p:spTree>
    <p:extLst>
      <p:ext uri="{BB962C8B-B14F-4D97-AF65-F5344CB8AC3E}">
        <p14:creationId xmlns:p14="http://schemas.microsoft.com/office/powerpoint/2010/main" val="7234324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DC8D688-66F9-2656-2315-C547588CA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18141" y="280352"/>
            <a:ext cx="2638896" cy="195860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200" b="0" i="0">
                <a:latin typeface="Graphik Light" panose="020B0403030202060203" pitchFamily="34" charset="77"/>
              </a:defRPr>
            </a:lvl1pPr>
          </a:lstStyle>
          <a:p>
            <a:r>
              <a:rPr lang="en-US"/>
              <a:t>Zensar Technologies 2023</a:t>
            </a:r>
          </a:p>
        </p:txBody>
      </p:sp>
    </p:spTree>
    <p:extLst>
      <p:ext uri="{BB962C8B-B14F-4D97-AF65-F5344CB8AC3E}">
        <p14:creationId xmlns:p14="http://schemas.microsoft.com/office/powerpoint/2010/main" val="962830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rgbClr val="1C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293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artial Circle 16">
            <a:extLst>
              <a:ext uri="{FF2B5EF4-FFF2-40B4-BE49-F238E27FC236}">
                <a16:creationId xmlns:a16="http://schemas.microsoft.com/office/drawing/2014/main" id="{DD90F83D-A597-41F4-8694-BF633E5C2E2A}"/>
              </a:ext>
            </a:extLst>
          </p:cNvPr>
          <p:cNvSpPr/>
          <p:nvPr userDrawn="1"/>
        </p:nvSpPr>
        <p:spPr>
          <a:xfrm rot="16200000">
            <a:off x="-317306" y="100213"/>
            <a:ext cx="853205" cy="853205"/>
          </a:xfrm>
          <a:prstGeom prst="pie">
            <a:avLst>
              <a:gd name="adj1" fmla="val 0"/>
              <a:gd name="adj2" fmla="val 5388049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4474549A-C738-416B-86F5-7003C5CDD38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7647" y="191361"/>
            <a:ext cx="1331474" cy="2054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3EC4C8-C23A-44C2-9DC9-7258EBF5EC0C}"/>
              </a:ext>
            </a:extLst>
          </p:cNvPr>
          <p:cNvSpPr txBox="1"/>
          <p:nvPr/>
        </p:nvSpPr>
        <p:spPr>
          <a:xfrm>
            <a:off x="20320" y="6541249"/>
            <a:ext cx="29316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Arial Regular"/>
                <a:cs typeface="Arial" panose="020B0604020202020204" pitchFamily="34" charset="0"/>
              </a:rPr>
              <a:t>Page </a:t>
            </a:r>
            <a:fld id="{B947F380-F5A3-EC4A-93F6-D4C42508984B}" type="slidenum">
              <a:rPr lang="en-US" sz="1200" smtClean="0">
                <a:latin typeface="Arial Regular"/>
                <a:cs typeface="Arial" panose="020B0604020202020204" pitchFamily="34" charset="0"/>
              </a:rPr>
              <a:t>‹#›</a:t>
            </a:fld>
            <a:r>
              <a:rPr lang="en-US" sz="1200">
                <a:latin typeface="Arial Regular"/>
                <a:cs typeface="Arial" panose="020B0604020202020204" pitchFamily="34" charset="0"/>
              </a:rPr>
              <a:t> | © Zensar 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Technologies</a:t>
            </a:r>
            <a:r>
              <a:rPr lang="en-US" sz="1200">
                <a:latin typeface="Arial Regular"/>
                <a:cs typeface="Arial" panose="020B0604020202020204" pitchFamily="34" charset="0"/>
              </a:rPr>
              <a:t>,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5A3B1A-D146-446D-9390-9257592C3A59}"/>
              </a:ext>
            </a:extLst>
          </p:cNvPr>
          <p:cNvSpPr txBox="1"/>
          <p:nvPr userDrawn="1"/>
        </p:nvSpPr>
        <p:spPr>
          <a:xfrm>
            <a:off x="2768877" y="6541248"/>
            <a:ext cx="60976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</a:t>
            </a:r>
            <a:r>
              <a:rPr lang="en-US" sz="11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Confidential – for internal use only</a:t>
            </a:r>
            <a:endParaRPr lang="en-US" sz="1200" b="1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875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3" r:id="rId1"/>
    <p:sldLayoutId id="2147484304" r:id="rId2"/>
    <p:sldLayoutId id="2147484305" r:id="rId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73C14-AC29-8805-3BAC-6B82F5715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person running on a stage&#10;&#10;Description automatically generated">
            <a:extLst>
              <a:ext uri="{FF2B5EF4-FFF2-40B4-BE49-F238E27FC236}">
                <a16:creationId xmlns:a16="http://schemas.microsoft.com/office/drawing/2014/main" id="{1EF7DEDD-9F3D-A1BA-D7BC-426F8FC790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rcRect t="17263" r="17263"/>
          <a:stretch/>
        </p:blipFill>
        <p:spPr>
          <a:xfrm>
            <a:off x="0" y="12700"/>
            <a:ext cx="12192000" cy="67055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8A652B-CEB3-53F4-B17E-C583E9C7CB41}"/>
              </a:ext>
            </a:extLst>
          </p:cNvPr>
          <p:cNvSpPr txBox="1"/>
          <p:nvPr/>
        </p:nvSpPr>
        <p:spPr>
          <a:xfrm>
            <a:off x="644438" y="2525900"/>
            <a:ext cx="10814138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09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Competitive Strategies in </a:t>
            </a:r>
          </a:p>
          <a:p>
            <a:pPr marL="0" marR="0" lvl="0" indent="0" algn="l" defTabSz="609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Digital Disruption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1DED2E-A71A-4B90-989F-B636C9BF3560}"/>
              </a:ext>
            </a:extLst>
          </p:cNvPr>
          <p:cNvSpPr/>
          <p:nvPr/>
        </p:nvSpPr>
        <p:spPr>
          <a:xfrm>
            <a:off x="688931" y="4173121"/>
            <a:ext cx="5362576" cy="15906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engal Chamber">
            <a:extLst>
              <a:ext uri="{FF2B5EF4-FFF2-40B4-BE49-F238E27FC236}">
                <a16:creationId xmlns:a16="http://schemas.microsoft.com/office/drawing/2014/main" id="{F7E008DC-187D-4219-9652-61741CB51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82" y="4427951"/>
            <a:ext cx="249555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ensar Technologies Ltd declares ...">
            <a:extLst>
              <a:ext uri="{FF2B5EF4-FFF2-40B4-BE49-F238E27FC236}">
                <a16:creationId xmlns:a16="http://schemas.microsoft.com/office/drawing/2014/main" id="{CEEC03BA-E178-47FD-BA7A-9F8751AF5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1" b="8015"/>
          <a:stretch/>
        </p:blipFill>
        <p:spPr bwMode="auto">
          <a:xfrm>
            <a:off x="3319392" y="4233081"/>
            <a:ext cx="2702135" cy="146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B52EB2B-394C-43EE-B169-696373B205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84736" b="-2067"/>
          <a:stretch/>
        </p:blipFill>
        <p:spPr>
          <a:xfrm>
            <a:off x="323603" y="193778"/>
            <a:ext cx="353969" cy="365204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2B38ED9-C2A4-47F7-A3F1-BACDF89D8D19}"/>
              </a:ext>
            </a:extLst>
          </p:cNvPr>
          <p:cNvSpPr txBox="1">
            <a:spLocks/>
          </p:cNvSpPr>
          <p:nvPr/>
        </p:nvSpPr>
        <p:spPr>
          <a:xfrm>
            <a:off x="9218141" y="280352"/>
            <a:ext cx="2638896" cy="19586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Graphik Light" panose="020B040303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Zensar Technologies | RPG Group</a:t>
            </a:r>
          </a:p>
        </p:txBody>
      </p:sp>
    </p:spTree>
    <p:extLst>
      <p:ext uri="{BB962C8B-B14F-4D97-AF65-F5344CB8AC3E}">
        <p14:creationId xmlns:p14="http://schemas.microsoft.com/office/powerpoint/2010/main" val="918553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 descr="A colorful liquid splashing out of a wave&#10;&#10;Description automatically generated">
            <a:extLst>
              <a:ext uri="{FF2B5EF4-FFF2-40B4-BE49-F238E27FC236}">
                <a16:creationId xmlns:a16="http://schemas.microsoft.com/office/drawing/2014/main" id="{407EBDD0-A0FD-97C8-F1F9-6F1BFEFECB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112" name="Rectangle 111">
            <a:extLst>
              <a:ext uri="{FF2B5EF4-FFF2-40B4-BE49-F238E27FC236}">
                <a16:creationId xmlns:a16="http://schemas.microsoft.com/office/drawing/2014/main" id="{96662FC8-CE69-B180-7262-FB6AA19BCAF4}"/>
              </a:ext>
            </a:extLst>
          </p:cNvPr>
          <p:cNvSpPr/>
          <p:nvPr/>
        </p:nvSpPr>
        <p:spPr>
          <a:xfrm>
            <a:off x="26340" y="19323"/>
            <a:ext cx="12192000" cy="6644899"/>
          </a:xfrm>
          <a:prstGeom prst="rect">
            <a:avLst/>
          </a:prstGeom>
          <a:gradFill flip="none" rotWithShape="1">
            <a:gsLst>
              <a:gs pos="50000">
                <a:srgbClr val="000000">
                  <a:alpha val="84000"/>
                </a:srgbClr>
              </a:gs>
              <a:gs pos="5000">
                <a:schemeClr val="tx2"/>
              </a:gs>
              <a:gs pos="100000">
                <a:schemeClr val="tx1">
                  <a:alpha val="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8628B73A-9576-208D-E1A6-8E64F4242D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84736" b="-2067"/>
          <a:stretch/>
        </p:blipFill>
        <p:spPr>
          <a:xfrm>
            <a:off x="323603" y="193778"/>
            <a:ext cx="353969" cy="365204"/>
          </a:xfrm>
          <a:prstGeom prst="rect">
            <a:avLst/>
          </a:prstGeom>
        </p:spPr>
      </p:pic>
      <p:sp>
        <p:nvSpPr>
          <p:cNvPr id="109" name="Footer Placeholder 4">
            <a:extLst>
              <a:ext uri="{FF2B5EF4-FFF2-40B4-BE49-F238E27FC236}">
                <a16:creationId xmlns:a16="http://schemas.microsoft.com/office/drawing/2014/main" id="{6B8F024F-4C08-0A82-3F0E-C5255730CE45}"/>
              </a:ext>
            </a:extLst>
          </p:cNvPr>
          <p:cNvSpPr txBox="1">
            <a:spLocks/>
          </p:cNvSpPr>
          <p:nvPr/>
        </p:nvSpPr>
        <p:spPr>
          <a:xfrm>
            <a:off x="9218141" y="280352"/>
            <a:ext cx="2638896" cy="19586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Graphik Light" panose="020B040303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bg1">
                    <a:lumMod val="95000"/>
                  </a:schemeClr>
                </a:solidFill>
              </a:rPr>
              <a:t>Zensar Technologies | RPG Group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791083-133C-4825-AE6C-9BD6D3D60CC6}"/>
              </a:ext>
            </a:extLst>
          </p:cNvPr>
          <p:cNvSpPr/>
          <p:nvPr/>
        </p:nvSpPr>
        <p:spPr>
          <a:xfrm>
            <a:off x="606566" y="2162846"/>
            <a:ext cx="3348358" cy="2850667"/>
          </a:xfrm>
          <a:prstGeom prst="rect">
            <a:avLst/>
          </a:prstGeom>
          <a:solidFill>
            <a:srgbClr val="9F887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8323CE-1EE6-47B7-BA4F-0DAC7AC1D15D}"/>
              </a:ext>
            </a:extLst>
          </p:cNvPr>
          <p:cNvSpPr/>
          <p:nvPr/>
        </p:nvSpPr>
        <p:spPr>
          <a:xfrm>
            <a:off x="4421821" y="2162846"/>
            <a:ext cx="3348358" cy="2850667"/>
          </a:xfrm>
          <a:prstGeom prst="rect">
            <a:avLst/>
          </a:prstGeom>
          <a:solidFill>
            <a:srgbClr val="8E8D8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149068-4705-4DAC-BCAD-F665184BE963}"/>
              </a:ext>
            </a:extLst>
          </p:cNvPr>
          <p:cNvSpPr/>
          <p:nvPr/>
        </p:nvSpPr>
        <p:spPr>
          <a:xfrm>
            <a:off x="8237076" y="2162846"/>
            <a:ext cx="3348358" cy="2850667"/>
          </a:xfrm>
          <a:prstGeom prst="rect">
            <a:avLst/>
          </a:prstGeom>
          <a:solidFill>
            <a:srgbClr val="922C25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CC8156-5BB2-47B2-B99D-CA470E52A168}"/>
              </a:ext>
            </a:extLst>
          </p:cNvPr>
          <p:cNvSpPr/>
          <p:nvPr/>
        </p:nvSpPr>
        <p:spPr>
          <a:xfrm>
            <a:off x="606566" y="2266167"/>
            <a:ext cx="3348358" cy="9581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5C97EF-25C5-40C2-BE9C-291AC5B22825}"/>
              </a:ext>
            </a:extLst>
          </p:cNvPr>
          <p:cNvSpPr/>
          <p:nvPr/>
        </p:nvSpPr>
        <p:spPr>
          <a:xfrm>
            <a:off x="4421821" y="2266167"/>
            <a:ext cx="3348358" cy="9581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3E477E-A365-4E2C-A487-B8818A88E4FB}"/>
              </a:ext>
            </a:extLst>
          </p:cNvPr>
          <p:cNvSpPr/>
          <p:nvPr/>
        </p:nvSpPr>
        <p:spPr>
          <a:xfrm>
            <a:off x="8237076" y="2266167"/>
            <a:ext cx="3348358" cy="9581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2E309E-033D-4618-8DFC-D3ED7DF90583}"/>
              </a:ext>
            </a:extLst>
          </p:cNvPr>
          <p:cNvSpPr/>
          <p:nvPr/>
        </p:nvSpPr>
        <p:spPr>
          <a:xfrm>
            <a:off x="1024759" y="3354528"/>
            <a:ext cx="2427889" cy="759281"/>
          </a:xfrm>
          <a:prstGeom prst="rect">
            <a:avLst/>
          </a:prstGeom>
        </p:spPr>
        <p:txBody>
          <a:bodyPr wrap="square" lIns="0" r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International Center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for Dispute Resolution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A03C15-7546-4C19-9FF3-32297D5E59FD}"/>
              </a:ext>
            </a:extLst>
          </p:cNvPr>
          <p:cNvSpPr/>
          <p:nvPr/>
        </p:nvSpPr>
        <p:spPr>
          <a:xfrm>
            <a:off x="4655270" y="3334146"/>
            <a:ext cx="2817586" cy="759281"/>
          </a:xfrm>
          <a:prstGeom prst="rect">
            <a:avLst/>
          </a:prstGeom>
        </p:spPr>
        <p:txBody>
          <a:bodyPr wrap="square" lIns="0" r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Leading Utility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Servicing Company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826C9C-C6C4-4650-9713-2267BA0D3769}"/>
              </a:ext>
            </a:extLst>
          </p:cNvPr>
          <p:cNvSpPr/>
          <p:nvPr/>
        </p:nvSpPr>
        <p:spPr>
          <a:xfrm>
            <a:off x="8502462" y="3302148"/>
            <a:ext cx="2817586" cy="759281"/>
          </a:xfrm>
          <a:prstGeom prst="rect">
            <a:avLst/>
          </a:prstGeom>
        </p:spPr>
        <p:txBody>
          <a:bodyPr wrap="square" lIns="0" r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Leading Broadcaster &amp; Telecommunications Group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5C404D-67DB-422D-9402-4F271C1D77E4}"/>
              </a:ext>
            </a:extLst>
          </p:cNvPr>
          <p:cNvSpPr txBox="1"/>
          <p:nvPr/>
        </p:nvSpPr>
        <p:spPr>
          <a:xfrm>
            <a:off x="808888" y="3789492"/>
            <a:ext cx="2909145" cy="374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Digital Engineering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3CFD4B-62FD-4257-A131-42B04B0A360A}"/>
              </a:ext>
            </a:extLst>
          </p:cNvPr>
          <p:cNvSpPr txBox="1"/>
          <p:nvPr/>
        </p:nvSpPr>
        <p:spPr>
          <a:xfrm>
            <a:off x="856186" y="4146335"/>
            <a:ext cx="2909145" cy="374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Process Automation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7C80A7-2AE5-4733-A2EA-03B591F9C6BC}"/>
              </a:ext>
            </a:extLst>
          </p:cNvPr>
          <p:cNvSpPr txBox="1"/>
          <p:nvPr/>
        </p:nvSpPr>
        <p:spPr>
          <a:xfrm>
            <a:off x="856186" y="4493142"/>
            <a:ext cx="2909145" cy="384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User Experience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4DC1D4-6BD8-498F-A8F0-990DA051039C}"/>
              </a:ext>
            </a:extLst>
          </p:cNvPr>
          <p:cNvSpPr txBox="1"/>
          <p:nvPr/>
        </p:nvSpPr>
        <p:spPr>
          <a:xfrm>
            <a:off x="4640455" y="3826872"/>
            <a:ext cx="2909145" cy="374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Hyper-automation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BC3EBF-D02C-42EF-8D00-CD1B1A1D2B4E}"/>
              </a:ext>
            </a:extLst>
          </p:cNvPr>
          <p:cNvSpPr txBox="1"/>
          <p:nvPr/>
        </p:nvSpPr>
        <p:spPr>
          <a:xfrm>
            <a:off x="4687753" y="4183715"/>
            <a:ext cx="2909145" cy="374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Co-innovation Partner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5AD32A-AF30-45AB-AAE4-9CDA39E6DB02}"/>
              </a:ext>
            </a:extLst>
          </p:cNvPr>
          <p:cNvSpPr txBox="1"/>
          <p:nvPr/>
        </p:nvSpPr>
        <p:spPr>
          <a:xfrm>
            <a:off x="4687753" y="4530522"/>
            <a:ext cx="2909145" cy="384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Digital Transformation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6E8D6D-BA5A-4BF2-9816-F42EFE6AB50A}"/>
              </a:ext>
            </a:extLst>
          </p:cNvPr>
          <p:cNvSpPr txBox="1"/>
          <p:nvPr/>
        </p:nvSpPr>
        <p:spPr>
          <a:xfrm>
            <a:off x="8415510" y="3838096"/>
            <a:ext cx="2909145" cy="374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Hyper-automation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F1B72A-DF96-411F-B3E4-74A23C5DFF9F}"/>
              </a:ext>
            </a:extLst>
          </p:cNvPr>
          <p:cNvSpPr txBox="1"/>
          <p:nvPr/>
        </p:nvSpPr>
        <p:spPr>
          <a:xfrm>
            <a:off x="8462808" y="4194939"/>
            <a:ext cx="2909145" cy="374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Co-innovation Partner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8466CC-532E-423A-B7E4-8AEE532EA6E3}"/>
              </a:ext>
            </a:extLst>
          </p:cNvPr>
          <p:cNvSpPr txBox="1"/>
          <p:nvPr/>
        </p:nvSpPr>
        <p:spPr>
          <a:xfrm>
            <a:off x="8462808" y="4541746"/>
            <a:ext cx="2909145" cy="384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Digital Transformation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BF7ED2-8ACA-4CBA-BB27-FFC6906C3896}"/>
              </a:ext>
            </a:extLst>
          </p:cNvPr>
          <p:cNvSpPr txBox="1"/>
          <p:nvPr/>
        </p:nvSpPr>
        <p:spPr>
          <a:xfrm>
            <a:off x="559731" y="2861314"/>
            <a:ext cx="144995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Roboto Condensed" panose="02000000000000000000" pitchFamily="2" charset="0"/>
                <a:cs typeface="+mn-cs"/>
              </a:rPr>
              <a:t>Faster Processing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0042F8-3A2E-48F5-B900-E1D56D23881B}"/>
              </a:ext>
            </a:extLst>
          </p:cNvPr>
          <p:cNvSpPr txBox="1"/>
          <p:nvPr/>
        </p:nvSpPr>
        <p:spPr>
          <a:xfrm>
            <a:off x="338552" y="2485496"/>
            <a:ext cx="1725757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entury Gothic" panose="020B0502020202020204" pitchFamily="34" charset="0"/>
                <a:ea typeface="Roboto Condensed" panose="02000000000000000000" pitchFamily="2" charset="0"/>
              </a:rPr>
              <a:t>125X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BE81A9-3DE6-41CF-95E3-1256322CE0DF}"/>
              </a:ext>
            </a:extLst>
          </p:cNvPr>
          <p:cNvSpPr txBox="1"/>
          <p:nvPr/>
        </p:nvSpPr>
        <p:spPr>
          <a:xfrm>
            <a:off x="2138856" y="2495740"/>
            <a:ext cx="1769233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Roboto Condensed" panose="02000000000000000000" pitchFamily="2" charset="0"/>
                <a:cs typeface="+mn-cs"/>
              </a:rPr>
              <a:t>Leveraging Digital technologies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Roboto Condensed" panose="02000000000000000000" pitchFamily="2" charset="0"/>
                <a:cs typeface="+mn-cs"/>
              </a:rPr>
              <a:t>GenAI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Roboto Condensed" panose="02000000000000000000" pitchFamily="2" charset="0"/>
                <a:cs typeface="+mn-cs"/>
              </a:rPr>
              <a:t>)  for innovative solution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3A857E1-33E4-42A4-81B9-158E16A3EBB7}"/>
              </a:ext>
            </a:extLst>
          </p:cNvPr>
          <p:cNvSpPr txBox="1"/>
          <p:nvPr/>
        </p:nvSpPr>
        <p:spPr>
          <a:xfrm>
            <a:off x="4391104" y="2739876"/>
            <a:ext cx="1837660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Roboto Condensed" panose="02000000000000000000" pitchFamily="2" charset="0"/>
                <a:cs typeface="+mn-cs"/>
              </a:rPr>
              <a:t>Efficiency gain and enhanced accuracy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059E1DE-6D6B-4628-B5A1-179E7A68440F}"/>
              </a:ext>
            </a:extLst>
          </p:cNvPr>
          <p:cNvSpPr txBox="1"/>
          <p:nvPr/>
        </p:nvSpPr>
        <p:spPr>
          <a:xfrm>
            <a:off x="4667689" y="2421153"/>
            <a:ext cx="1090664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Roboto Condensed" panose="02000000000000000000" pitchFamily="2" charset="0"/>
                <a:cs typeface="+mn-cs"/>
              </a:rPr>
              <a:t>90+%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B11A51-DDAD-49C4-9897-A9E526EC72E3}"/>
              </a:ext>
            </a:extLst>
          </p:cNvPr>
          <p:cNvSpPr txBox="1"/>
          <p:nvPr/>
        </p:nvSpPr>
        <p:spPr>
          <a:xfrm>
            <a:off x="6180794" y="2380329"/>
            <a:ext cx="1589385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End-to-end transformation of human-centric operations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2BD42B0-4851-45A2-9DB6-F5AC1E08361B}"/>
              </a:ext>
            </a:extLst>
          </p:cNvPr>
          <p:cNvSpPr txBox="1"/>
          <p:nvPr/>
        </p:nvSpPr>
        <p:spPr>
          <a:xfrm>
            <a:off x="8253194" y="2472662"/>
            <a:ext cx="1449953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defRPr/>
            </a:pPr>
            <a:r>
              <a:rPr lang="en-GB" sz="1200" dirty="0">
                <a:latin typeface="Century Gothic" panose="020B0502020202020204" pitchFamily="34" charset="0"/>
                <a:ea typeface="Roboto Condensed" panose="02000000000000000000" pitchFamily="2" charset="0"/>
              </a:rPr>
              <a:t>Higher customer satisfaction and business growth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05458E-7496-4800-B4E6-B2659EC7E829}"/>
              </a:ext>
            </a:extLst>
          </p:cNvPr>
          <p:cNvSpPr txBox="1"/>
          <p:nvPr/>
        </p:nvSpPr>
        <p:spPr>
          <a:xfrm>
            <a:off x="9863036" y="2616560"/>
            <a:ext cx="1769233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defRPr/>
            </a:pPr>
            <a:r>
              <a:rPr lang="en-GB" sz="1200" dirty="0">
                <a:latin typeface="Century Gothic" panose="020B0502020202020204" pitchFamily="34" charset="0"/>
                <a:ea typeface="Roboto Condensed" panose="02000000000000000000" pitchFamily="2" charset="0"/>
              </a:rPr>
              <a:t>High impact </a:t>
            </a:r>
          </a:p>
          <a:p>
            <a:pPr algn="ctr">
              <a:defRPr/>
            </a:pPr>
            <a:r>
              <a:rPr lang="en-GB" sz="1200" dirty="0">
                <a:latin typeface="Century Gothic" panose="020B0502020202020204" pitchFamily="34" charset="0"/>
                <a:ea typeface="Roboto Condensed" panose="02000000000000000000" pitchFamily="2" charset="0"/>
              </a:rPr>
              <a:t>Customer Experience </a:t>
            </a:r>
          </a:p>
        </p:txBody>
      </p:sp>
    </p:spTree>
    <p:extLst>
      <p:ext uri="{BB962C8B-B14F-4D97-AF65-F5344CB8AC3E}">
        <p14:creationId xmlns:p14="http://schemas.microsoft.com/office/powerpoint/2010/main" val="929828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 descr="A colorful liquid splashing out of a wave&#10;&#10;Description automatically generated">
            <a:extLst>
              <a:ext uri="{FF2B5EF4-FFF2-40B4-BE49-F238E27FC236}">
                <a16:creationId xmlns:a16="http://schemas.microsoft.com/office/drawing/2014/main" id="{407EBDD0-A0FD-97C8-F1F9-6F1BFEFECB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112" name="Rectangle 111">
            <a:extLst>
              <a:ext uri="{FF2B5EF4-FFF2-40B4-BE49-F238E27FC236}">
                <a16:creationId xmlns:a16="http://schemas.microsoft.com/office/drawing/2014/main" id="{96662FC8-CE69-B180-7262-FB6AA19BCAF4}"/>
              </a:ext>
            </a:extLst>
          </p:cNvPr>
          <p:cNvSpPr/>
          <p:nvPr/>
        </p:nvSpPr>
        <p:spPr>
          <a:xfrm>
            <a:off x="26340" y="-63804"/>
            <a:ext cx="12192000" cy="6644899"/>
          </a:xfrm>
          <a:prstGeom prst="rect">
            <a:avLst/>
          </a:prstGeom>
          <a:gradFill flip="none" rotWithShape="1">
            <a:gsLst>
              <a:gs pos="50000">
                <a:srgbClr val="000000">
                  <a:alpha val="84000"/>
                </a:srgbClr>
              </a:gs>
              <a:gs pos="5000">
                <a:schemeClr val="tx2"/>
              </a:gs>
              <a:gs pos="100000">
                <a:schemeClr val="tx1">
                  <a:alpha val="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8628B73A-9576-208D-E1A6-8E64F4242D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84736" b="-2067"/>
          <a:stretch/>
        </p:blipFill>
        <p:spPr>
          <a:xfrm>
            <a:off x="323603" y="193778"/>
            <a:ext cx="353969" cy="365204"/>
          </a:xfrm>
          <a:prstGeom prst="rect">
            <a:avLst/>
          </a:prstGeom>
        </p:spPr>
      </p:pic>
      <p:sp>
        <p:nvSpPr>
          <p:cNvPr id="109" name="Footer Placeholder 4">
            <a:extLst>
              <a:ext uri="{FF2B5EF4-FFF2-40B4-BE49-F238E27FC236}">
                <a16:creationId xmlns:a16="http://schemas.microsoft.com/office/drawing/2014/main" id="{6B8F024F-4C08-0A82-3F0E-C5255730CE45}"/>
              </a:ext>
            </a:extLst>
          </p:cNvPr>
          <p:cNvSpPr txBox="1">
            <a:spLocks/>
          </p:cNvSpPr>
          <p:nvPr/>
        </p:nvSpPr>
        <p:spPr>
          <a:xfrm>
            <a:off x="9218141" y="280352"/>
            <a:ext cx="2638896" cy="19586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Graphik Light" panose="020B040303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bg1">
                    <a:lumMod val="95000"/>
                  </a:schemeClr>
                </a:solidFill>
              </a:rPr>
              <a:t>Zensar Technologies | RPG Group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C52BA19-0933-493B-B46F-2ECD769CCAF9}"/>
              </a:ext>
            </a:extLst>
          </p:cNvPr>
          <p:cNvSpPr txBox="1">
            <a:spLocks/>
          </p:cNvSpPr>
          <p:nvPr/>
        </p:nvSpPr>
        <p:spPr>
          <a:xfrm>
            <a:off x="912748" y="2418461"/>
            <a:ext cx="10366501" cy="1151756"/>
          </a:xfrm>
          <a:prstGeom prst="rect">
            <a:avLst/>
          </a:prstGeom>
        </p:spPr>
        <p:txBody>
          <a:bodyPr vert="horz" lIns="0" tIns="180000" rIns="0" bIns="180000" rtlCol="0" anchor="ctr">
            <a:noAutofit/>
          </a:bodyPr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kern="1200">
                <a:solidFill>
                  <a:schemeClr val="bg1"/>
                </a:solidFill>
                <a:latin typeface="Graphik Semibold" panose="020B0503030202060203" pitchFamily="34" charset="77"/>
                <a:ea typeface="+mj-ea"/>
                <a:cs typeface="Poppins SemiBold" pitchFamily="2" charset="77"/>
              </a:defRPr>
            </a:lvl1pPr>
          </a:lstStyle>
          <a:p>
            <a:pPr marL="0" marR="0" lvl="0" indent="0" algn="l" defTabSz="68574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0" spc="-150" dirty="0">
                <a:latin typeface="Ink Free"/>
                <a:cs typeface="Arial"/>
              </a:rPr>
              <a:t>Through these numerous experiences we have built a repeatable process and approach to successfully digitally innovate and digitally transform… </a:t>
            </a:r>
            <a:endParaRPr lang="en-US" sz="4000" b="0" spc="-150" dirty="0">
              <a:latin typeface="Ink Free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8559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 descr="A colorful liquid splashing out of a wave&#10;&#10;Description automatically generated">
            <a:extLst>
              <a:ext uri="{FF2B5EF4-FFF2-40B4-BE49-F238E27FC236}">
                <a16:creationId xmlns:a16="http://schemas.microsoft.com/office/drawing/2014/main" id="{407EBDD0-A0FD-97C8-F1F9-6F1BFEFECB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112" name="Rectangle 111">
            <a:extLst>
              <a:ext uri="{FF2B5EF4-FFF2-40B4-BE49-F238E27FC236}">
                <a16:creationId xmlns:a16="http://schemas.microsoft.com/office/drawing/2014/main" id="{96662FC8-CE69-B180-7262-FB6AA19BCAF4}"/>
              </a:ext>
            </a:extLst>
          </p:cNvPr>
          <p:cNvSpPr/>
          <p:nvPr/>
        </p:nvSpPr>
        <p:spPr>
          <a:xfrm>
            <a:off x="11350" y="-48814"/>
            <a:ext cx="12192000" cy="6644899"/>
          </a:xfrm>
          <a:prstGeom prst="rect">
            <a:avLst/>
          </a:prstGeom>
          <a:gradFill flip="none" rotWithShape="1">
            <a:gsLst>
              <a:gs pos="50000">
                <a:srgbClr val="000000">
                  <a:alpha val="84000"/>
                </a:srgbClr>
              </a:gs>
              <a:gs pos="5000">
                <a:schemeClr val="tx2"/>
              </a:gs>
              <a:gs pos="100000">
                <a:schemeClr val="tx1">
                  <a:alpha val="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8628B73A-9576-208D-E1A6-8E64F4242D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84736" b="-2067"/>
          <a:stretch/>
        </p:blipFill>
        <p:spPr>
          <a:xfrm>
            <a:off x="323603" y="193778"/>
            <a:ext cx="353969" cy="365204"/>
          </a:xfrm>
          <a:prstGeom prst="rect">
            <a:avLst/>
          </a:prstGeom>
        </p:spPr>
      </p:pic>
      <p:sp>
        <p:nvSpPr>
          <p:cNvPr id="109" name="Footer Placeholder 4">
            <a:extLst>
              <a:ext uri="{FF2B5EF4-FFF2-40B4-BE49-F238E27FC236}">
                <a16:creationId xmlns:a16="http://schemas.microsoft.com/office/drawing/2014/main" id="{6B8F024F-4C08-0A82-3F0E-C5255730CE45}"/>
              </a:ext>
            </a:extLst>
          </p:cNvPr>
          <p:cNvSpPr txBox="1">
            <a:spLocks/>
          </p:cNvSpPr>
          <p:nvPr/>
        </p:nvSpPr>
        <p:spPr>
          <a:xfrm>
            <a:off x="9218141" y="280352"/>
            <a:ext cx="2638896" cy="19586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Graphik Light" panose="020B040303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bg1">
                    <a:lumMod val="95000"/>
                  </a:schemeClr>
                </a:solidFill>
              </a:rPr>
              <a:t>Zensar Technologies | RPG Group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0B540D-A93F-69D1-A621-788FF82E26E9}"/>
              </a:ext>
            </a:extLst>
          </p:cNvPr>
          <p:cNvSpPr/>
          <p:nvPr/>
        </p:nvSpPr>
        <p:spPr>
          <a:xfrm>
            <a:off x="903886" y="2865019"/>
            <a:ext cx="2294360" cy="1277862"/>
          </a:xfrm>
          <a:prstGeom prst="rect">
            <a:avLst/>
          </a:prstGeom>
          <a:solidFill>
            <a:srgbClr val="9F887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dirty="0">
                <a:latin typeface="Century Gothic"/>
              </a:rPr>
              <a:t>Components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E7B7F7-5915-C11C-0A63-773239D8B7AA}"/>
              </a:ext>
            </a:extLst>
          </p:cNvPr>
          <p:cNvSpPr/>
          <p:nvPr/>
        </p:nvSpPr>
        <p:spPr>
          <a:xfrm>
            <a:off x="3664338" y="2865019"/>
            <a:ext cx="2294360" cy="1277862"/>
          </a:xfrm>
          <a:prstGeom prst="rect">
            <a:avLst/>
          </a:prstGeom>
          <a:solidFill>
            <a:srgbClr val="9F887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dirty="0">
                <a:latin typeface="Century Gothic"/>
              </a:rPr>
              <a:t>Services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932F98-3D28-32EF-7668-1155195CEA12}"/>
              </a:ext>
            </a:extLst>
          </p:cNvPr>
          <p:cNvSpPr/>
          <p:nvPr/>
        </p:nvSpPr>
        <p:spPr>
          <a:xfrm>
            <a:off x="903884" y="4483393"/>
            <a:ext cx="10489454" cy="1277862"/>
          </a:xfrm>
          <a:prstGeom prst="rect">
            <a:avLst/>
          </a:prstGeom>
          <a:solidFill>
            <a:srgbClr val="9F887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dirty="0">
                <a:latin typeface="Century Gothic"/>
              </a:rPr>
              <a:t>Cloud Enablement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080340-5614-A969-6E17-4F16BF59C024}"/>
              </a:ext>
            </a:extLst>
          </p:cNvPr>
          <p:cNvSpPr/>
          <p:nvPr/>
        </p:nvSpPr>
        <p:spPr>
          <a:xfrm>
            <a:off x="903884" y="1234111"/>
            <a:ext cx="10489454" cy="1277862"/>
          </a:xfrm>
          <a:prstGeom prst="rect">
            <a:avLst/>
          </a:prstGeom>
          <a:solidFill>
            <a:srgbClr val="9F887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dirty="0">
                <a:latin typeface="Century Gothic"/>
              </a:rPr>
              <a:t>Human Experience Design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871CAC-AA17-B4F6-D654-3453D355F3FA}"/>
              </a:ext>
            </a:extLst>
          </p:cNvPr>
          <p:cNvSpPr/>
          <p:nvPr/>
        </p:nvSpPr>
        <p:spPr>
          <a:xfrm>
            <a:off x="6424790" y="2865019"/>
            <a:ext cx="2294360" cy="1277862"/>
          </a:xfrm>
          <a:prstGeom prst="rect">
            <a:avLst/>
          </a:prstGeom>
          <a:solidFill>
            <a:srgbClr val="9F887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dirty="0">
                <a:latin typeface="Century Gothic"/>
              </a:rPr>
              <a:t>Data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98A18E-B701-28A7-B0CA-E81D92C57961}"/>
              </a:ext>
            </a:extLst>
          </p:cNvPr>
          <p:cNvSpPr/>
          <p:nvPr/>
        </p:nvSpPr>
        <p:spPr>
          <a:xfrm>
            <a:off x="9098978" y="2865019"/>
            <a:ext cx="2294360" cy="1277862"/>
          </a:xfrm>
          <a:prstGeom prst="rect">
            <a:avLst/>
          </a:prstGeom>
          <a:solidFill>
            <a:srgbClr val="9F887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dirty="0">
                <a:latin typeface="Century Gothic"/>
              </a:rPr>
              <a:t>Analytics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956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 descr="A colorful liquid splashing out of a wave&#10;&#10;Description automatically generated">
            <a:extLst>
              <a:ext uri="{FF2B5EF4-FFF2-40B4-BE49-F238E27FC236}">
                <a16:creationId xmlns:a16="http://schemas.microsoft.com/office/drawing/2014/main" id="{407EBDD0-A0FD-97C8-F1F9-6F1BFEFECB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112" name="Rectangle 111">
            <a:extLst>
              <a:ext uri="{FF2B5EF4-FFF2-40B4-BE49-F238E27FC236}">
                <a16:creationId xmlns:a16="http://schemas.microsoft.com/office/drawing/2014/main" id="{96662FC8-CE69-B180-7262-FB6AA19BCAF4}"/>
              </a:ext>
            </a:extLst>
          </p:cNvPr>
          <p:cNvSpPr/>
          <p:nvPr/>
        </p:nvSpPr>
        <p:spPr>
          <a:xfrm>
            <a:off x="11350" y="-48814"/>
            <a:ext cx="12192000" cy="6644899"/>
          </a:xfrm>
          <a:prstGeom prst="rect">
            <a:avLst/>
          </a:prstGeom>
          <a:gradFill flip="none" rotWithShape="1">
            <a:gsLst>
              <a:gs pos="50000">
                <a:srgbClr val="000000">
                  <a:alpha val="84000"/>
                </a:srgbClr>
              </a:gs>
              <a:gs pos="5000">
                <a:schemeClr val="tx2"/>
              </a:gs>
              <a:gs pos="100000">
                <a:schemeClr val="tx1">
                  <a:alpha val="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8628B73A-9576-208D-E1A6-8E64F4242D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84736" b="-2067"/>
          <a:stretch/>
        </p:blipFill>
        <p:spPr>
          <a:xfrm>
            <a:off x="323603" y="193778"/>
            <a:ext cx="353969" cy="365204"/>
          </a:xfrm>
          <a:prstGeom prst="rect">
            <a:avLst/>
          </a:prstGeom>
        </p:spPr>
      </p:pic>
      <p:sp>
        <p:nvSpPr>
          <p:cNvPr id="109" name="Footer Placeholder 4">
            <a:extLst>
              <a:ext uri="{FF2B5EF4-FFF2-40B4-BE49-F238E27FC236}">
                <a16:creationId xmlns:a16="http://schemas.microsoft.com/office/drawing/2014/main" id="{6B8F024F-4C08-0A82-3F0E-C5255730CE45}"/>
              </a:ext>
            </a:extLst>
          </p:cNvPr>
          <p:cNvSpPr txBox="1">
            <a:spLocks/>
          </p:cNvSpPr>
          <p:nvPr/>
        </p:nvSpPr>
        <p:spPr>
          <a:xfrm>
            <a:off x="9218141" y="280352"/>
            <a:ext cx="2638896" cy="19586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Graphik Light" panose="020B040303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bg1">
                    <a:lumMod val="95000"/>
                  </a:schemeClr>
                </a:solidFill>
              </a:rPr>
              <a:t>Zensar Technologies | RPG Group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8CFEFE-6E48-4625-BD99-ADC1A7B417E0}"/>
              </a:ext>
            </a:extLst>
          </p:cNvPr>
          <p:cNvGrpSpPr/>
          <p:nvPr/>
        </p:nvGrpSpPr>
        <p:grpSpPr>
          <a:xfrm>
            <a:off x="4926369" y="3602304"/>
            <a:ext cx="2266708" cy="1159329"/>
            <a:chOff x="6862904" y="2511885"/>
            <a:chExt cx="2130567" cy="1159329"/>
          </a:xfrm>
          <a:solidFill>
            <a:srgbClr val="9F8879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2F53E73-0CA8-4E5F-AEAA-5A053B386CD0}"/>
                </a:ext>
              </a:extLst>
            </p:cNvPr>
            <p:cNvSpPr/>
            <p:nvPr/>
          </p:nvSpPr>
          <p:spPr>
            <a:xfrm>
              <a:off x="6862904" y="2511885"/>
              <a:ext cx="2130567" cy="11593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entury Gothic" panose="020B0502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2E56385-0812-4DAB-80D2-A8567E2095FD}"/>
                </a:ext>
              </a:extLst>
            </p:cNvPr>
            <p:cNvSpPr txBox="1"/>
            <p:nvPr/>
          </p:nvSpPr>
          <p:spPr>
            <a:xfrm>
              <a:off x="7007765" y="2721703"/>
              <a:ext cx="1852269" cy="83099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Technology &amp; platform relevancy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556D8A6-8153-43CB-840E-915FA7101D1D}"/>
              </a:ext>
            </a:extLst>
          </p:cNvPr>
          <p:cNvGrpSpPr/>
          <p:nvPr/>
        </p:nvGrpSpPr>
        <p:grpSpPr>
          <a:xfrm>
            <a:off x="4919890" y="2253127"/>
            <a:ext cx="2294360" cy="1159329"/>
            <a:chOff x="4304429" y="2514257"/>
            <a:chExt cx="2294360" cy="1159329"/>
          </a:xfrm>
          <a:solidFill>
            <a:srgbClr val="9F8879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69DAF10-D1D0-4382-A2E4-499AEC2343F9}"/>
                </a:ext>
              </a:extLst>
            </p:cNvPr>
            <p:cNvSpPr/>
            <p:nvPr/>
          </p:nvSpPr>
          <p:spPr>
            <a:xfrm>
              <a:off x="4304429" y="2514257"/>
              <a:ext cx="2294360" cy="11593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entury Gothic" panose="020B0502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13C2959-821B-46FB-A597-6A8FB26F1901}"/>
                </a:ext>
              </a:extLst>
            </p:cNvPr>
            <p:cNvSpPr txBox="1"/>
            <p:nvPr/>
          </p:nvSpPr>
          <p:spPr>
            <a:xfrm>
              <a:off x="4310908" y="2678788"/>
              <a:ext cx="2203020" cy="83099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Help understand users &amp; hyper personalize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64C9EFE-198E-417F-8FDD-DB97DC4631E9}"/>
              </a:ext>
            </a:extLst>
          </p:cNvPr>
          <p:cNvGrpSpPr/>
          <p:nvPr/>
        </p:nvGrpSpPr>
        <p:grpSpPr>
          <a:xfrm>
            <a:off x="7412181" y="4969917"/>
            <a:ext cx="2294360" cy="1159329"/>
            <a:chOff x="9236165" y="3882149"/>
            <a:chExt cx="2294360" cy="1159329"/>
          </a:xfrm>
          <a:solidFill>
            <a:srgbClr val="8E8D86"/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D4867F-9EF0-44BD-99D3-B12CEAF4876F}"/>
                </a:ext>
              </a:extLst>
            </p:cNvPr>
            <p:cNvSpPr/>
            <p:nvPr/>
          </p:nvSpPr>
          <p:spPr>
            <a:xfrm>
              <a:off x="9236165" y="3882149"/>
              <a:ext cx="2294360" cy="11593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entury Gothic" panose="020B0502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578C97A-6DEC-4487-80A1-BE8BBFE2EE2E}"/>
                </a:ext>
              </a:extLst>
            </p:cNvPr>
            <p:cNvSpPr txBox="1"/>
            <p:nvPr/>
          </p:nvSpPr>
          <p:spPr>
            <a:xfrm>
              <a:off x="9303782" y="4035252"/>
              <a:ext cx="2130567" cy="83099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IT from a cost center to a value driver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A3588BF-5E35-4FCE-87E4-6B11CD283047}"/>
              </a:ext>
            </a:extLst>
          </p:cNvPr>
          <p:cNvGrpSpPr/>
          <p:nvPr/>
        </p:nvGrpSpPr>
        <p:grpSpPr>
          <a:xfrm>
            <a:off x="4926369" y="4975518"/>
            <a:ext cx="2294361" cy="1159329"/>
            <a:chOff x="9236164" y="2524890"/>
            <a:chExt cx="2294361" cy="1159329"/>
          </a:xfrm>
          <a:solidFill>
            <a:srgbClr val="9F8879"/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5B38DA5-5CDB-41FC-BDE0-6A0F9A3FAF88}"/>
                </a:ext>
              </a:extLst>
            </p:cNvPr>
            <p:cNvSpPr/>
            <p:nvPr/>
          </p:nvSpPr>
          <p:spPr>
            <a:xfrm>
              <a:off x="9236165" y="2524890"/>
              <a:ext cx="2294360" cy="11593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entury Gothic" panose="020B0502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46D52D2-9B99-48B2-AC18-CB29F44B77E1}"/>
                </a:ext>
              </a:extLst>
            </p:cNvPr>
            <p:cNvSpPr txBox="1"/>
            <p:nvPr/>
          </p:nvSpPr>
          <p:spPr>
            <a:xfrm>
              <a:off x="9236164" y="2713935"/>
              <a:ext cx="2285556" cy="83099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Make partner ecosystem work through enablement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26BBEDC-C56A-4CA9-8CFA-609E366E1560}"/>
              </a:ext>
            </a:extLst>
          </p:cNvPr>
          <p:cNvGrpSpPr/>
          <p:nvPr/>
        </p:nvGrpSpPr>
        <p:grpSpPr>
          <a:xfrm>
            <a:off x="9838524" y="4968045"/>
            <a:ext cx="2294360" cy="1159329"/>
            <a:chOff x="9223063" y="5229175"/>
            <a:chExt cx="2294360" cy="1159329"/>
          </a:xfrm>
          <a:solidFill>
            <a:srgbClr val="922C25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9D0E8DA-A8B2-4032-8B80-C0D25B222B7F}"/>
                </a:ext>
              </a:extLst>
            </p:cNvPr>
            <p:cNvSpPr/>
            <p:nvPr/>
          </p:nvSpPr>
          <p:spPr>
            <a:xfrm>
              <a:off x="9223063" y="5229175"/>
              <a:ext cx="2294360" cy="11593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entury Gothic" panose="020B0502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3C18CEA-75EF-4D00-8251-884908FBA144}"/>
                </a:ext>
              </a:extLst>
            </p:cNvPr>
            <p:cNvSpPr txBox="1"/>
            <p:nvPr/>
          </p:nvSpPr>
          <p:spPr>
            <a:xfrm>
              <a:off x="9340241" y="5388046"/>
              <a:ext cx="2126695" cy="5847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Maximize internal &amp; external investment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0A88072-9628-4DB9-A624-640CDCF5A459}"/>
              </a:ext>
            </a:extLst>
          </p:cNvPr>
          <p:cNvGrpSpPr/>
          <p:nvPr/>
        </p:nvGrpSpPr>
        <p:grpSpPr>
          <a:xfrm>
            <a:off x="9882795" y="3622655"/>
            <a:ext cx="2250089" cy="1159329"/>
            <a:chOff x="6818822" y="5223676"/>
            <a:chExt cx="2294360" cy="1159329"/>
          </a:xfrm>
          <a:solidFill>
            <a:srgbClr val="922C25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DD1770C-2B5B-4B20-8383-FAB4F13305B9}"/>
                </a:ext>
              </a:extLst>
            </p:cNvPr>
            <p:cNvSpPr/>
            <p:nvPr/>
          </p:nvSpPr>
          <p:spPr>
            <a:xfrm>
              <a:off x="6818822" y="5223676"/>
              <a:ext cx="2294360" cy="11593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entury Gothic" panose="020B0502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4E56D80-D864-4FE6-B010-A09691ED6216}"/>
                </a:ext>
              </a:extLst>
            </p:cNvPr>
            <p:cNvSpPr txBox="1"/>
            <p:nvPr/>
          </p:nvSpPr>
          <p:spPr>
            <a:xfrm>
              <a:off x="6882443" y="5422747"/>
              <a:ext cx="2126695" cy="5847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Communicate with simplicity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2D8A48E-83CF-466A-9D23-EDBD46A72126}"/>
              </a:ext>
            </a:extLst>
          </p:cNvPr>
          <p:cNvGrpSpPr/>
          <p:nvPr/>
        </p:nvGrpSpPr>
        <p:grpSpPr>
          <a:xfrm>
            <a:off x="7432742" y="3623013"/>
            <a:ext cx="2294360" cy="1159329"/>
            <a:chOff x="6817281" y="3884143"/>
            <a:chExt cx="2294360" cy="1159329"/>
          </a:xfrm>
          <a:solidFill>
            <a:srgbClr val="8E8D86"/>
          </a:solidFill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646C1EE-D1CD-4494-8DAC-A6E2067FDC74}"/>
                </a:ext>
              </a:extLst>
            </p:cNvPr>
            <p:cNvSpPr/>
            <p:nvPr/>
          </p:nvSpPr>
          <p:spPr>
            <a:xfrm>
              <a:off x="6817281" y="3884143"/>
              <a:ext cx="2294360" cy="11593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entury Gothic" panose="020B0502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A0B0D8F-84A8-42A8-9B6B-FDA71D8B45F2}"/>
                </a:ext>
              </a:extLst>
            </p:cNvPr>
            <p:cNvSpPr txBox="1"/>
            <p:nvPr/>
          </p:nvSpPr>
          <p:spPr>
            <a:xfrm>
              <a:off x="7041182" y="4021728"/>
              <a:ext cx="1877370" cy="83099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Manage critical infrastructure &amp; platforms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556775D-7D0E-473C-9692-CAD5DE7DF9D0}"/>
              </a:ext>
            </a:extLst>
          </p:cNvPr>
          <p:cNvGrpSpPr/>
          <p:nvPr/>
        </p:nvGrpSpPr>
        <p:grpSpPr>
          <a:xfrm>
            <a:off x="9882794" y="2274737"/>
            <a:ext cx="2250089" cy="1159329"/>
            <a:chOff x="4283256" y="5231504"/>
            <a:chExt cx="2294360" cy="1159329"/>
          </a:xfrm>
          <a:solidFill>
            <a:srgbClr val="922C25"/>
          </a:solidFill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86307F5-8FEB-4853-88E8-12DCC1015117}"/>
                </a:ext>
              </a:extLst>
            </p:cNvPr>
            <p:cNvSpPr/>
            <p:nvPr/>
          </p:nvSpPr>
          <p:spPr>
            <a:xfrm>
              <a:off x="4283256" y="5231504"/>
              <a:ext cx="2294360" cy="11593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entury Gothic" panose="020B0502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728498B-7802-4D61-A9D5-7F965FD54531}"/>
                </a:ext>
              </a:extLst>
            </p:cNvPr>
            <p:cNvSpPr txBox="1"/>
            <p:nvPr/>
          </p:nvSpPr>
          <p:spPr>
            <a:xfrm>
              <a:off x="4501652" y="5388194"/>
              <a:ext cx="1937290" cy="5847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Brand stand out through content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7F50A71-D5CB-48E6-8885-4BA7ABC69E82}"/>
              </a:ext>
            </a:extLst>
          </p:cNvPr>
          <p:cNvGrpSpPr/>
          <p:nvPr/>
        </p:nvGrpSpPr>
        <p:grpSpPr>
          <a:xfrm>
            <a:off x="7464477" y="2280862"/>
            <a:ext cx="2294360" cy="1159329"/>
            <a:chOff x="4289642" y="3900033"/>
            <a:chExt cx="2294360" cy="1159329"/>
          </a:xfrm>
          <a:solidFill>
            <a:srgbClr val="8E8D86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1476DC8-B756-49BA-9375-F43009C0E77E}"/>
                </a:ext>
              </a:extLst>
            </p:cNvPr>
            <p:cNvSpPr/>
            <p:nvPr/>
          </p:nvSpPr>
          <p:spPr>
            <a:xfrm>
              <a:off x="4289642" y="3900033"/>
              <a:ext cx="2294360" cy="11593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entury Gothic" panose="020B0502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CDB1698-3ABB-407C-BC25-6E2BACBAE6AC}"/>
                </a:ext>
              </a:extLst>
            </p:cNvPr>
            <p:cNvSpPr txBox="1"/>
            <p:nvPr/>
          </p:nvSpPr>
          <p:spPr>
            <a:xfrm>
              <a:off x="4317082" y="4048129"/>
              <a:ext cx="2239480" cy="83099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Discover, build &amp; launch new products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3DFF6A26-B224-40C3-B6C6-63538021373E}"/>
              </a:ext>
            </a:extLst>
          </p:cNvPr>
          <p:cNvSpPr txBox="1"/>
          <p:nvPr/>
        </p:nvSpPr>
        <p:spPr>
          <a:xfrm>
            <a:off x="634707" y="789005"/>
            <a:ext cx="10945311" cy="66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defTabSz="685749" fontAlgn="auto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spc="-150" dirty="0">
                <a:solidFill>
                  <a:schemeClr val="bg1"/>
                </a:solidFill>
                <a:latin typeface="Ink Free" panose="03080402000500000000" pitchFamily="66" charset="0"/>
                <a:ea typeface="+mj-ea"/>
                <a:cs typeface="Arial" panose="020B0604020202020204" pitchFamily="34" charset="0"/>
              </a:rPr>
              <a:t>Our “mantra” to solve this….</a:t>
            </a:r>
          </a:p>
        </p:txBody>
      </p:sp>
      <p:pic>
        <p:nvPicPr>
          <p:cNvPr id="40" name="Picture 39" descr="A close up of circles&#10;&#10;Description automatically generated">
            <a:extLst>
              <a:ext uri="{FF2B5EF4-FFF2-40B4-BE49-F238E27FC236}">
                <a16:creationId xmlns:a16="http://schemas.microsoft.com/office/drawing/2014/main" id="{D38DEBFD-288B-49EB-97BC-72763947EB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020" y="2173521"/>
            <a:ext cx="4139108" cy="3941064"/>
          </a:xfrm>
          <a:prstGeom prst="rect">
            <a:avLst/>
          </a:prstGeom>
        </p:spPr>
      </p:pic>
      <p:sp>
        <p:nvSpPr>
          <p:cNvPr id="41" name="object 29">
            <a:extLst>
              <a:ext uri="{FF2B5EF4-FFF2-40B4-BE49-F238E27FC236}">
                <a16:creationId xmlns:a16="http://schemas.microsoft.com/office/drawing/2014/main" id="{135379B9-7278-4F7F-8642-AC8034B30FCD}"/>
              </a:ext>
            </a:extLst>
          </p:cNvPr>
          <p:cNvSpPr txBox="1"/>
          <p:nvPr/>
        </p:nvSpPr>
        <p:spPr>
          <a:xfrm>
            <a:off x="474357" y="4782342"/>
            <a:ext cx="1607581" cy="286745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11303" algn="ctr" defTabSz="813816">
              <a:spcBef>
                <a:spcPts val="89"/>
              </a:spcBef>
              <a:defRPr/>
            </a:pPr>
            <a:r>
              <a:rPr sz="1780" b="1" kern="120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Engineering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42" name="object 30">
            <a:extLst>
              <a:ext uri="{FF2B5EF4-FFF2-40B4-BE49-F238E27FC236}">
                <a16:creationId xmlns:a16="http://schemas.microsoft.com/office/drawing/2014/main" id="{EAB1F8B7-DAC0-46D4-A83A-79233C94BE20}"/>
              </a:ext>
            </a:extLst>
          </p:cNvPr>
          <p:cNvSpPr txBox="1"/>
          <p:nvPr/>
        </p:nvSpPr>
        <p:spPr>
          <a:xfrm>
            <a:off x="2614575" y="4753766"/>
            <a:ext cx="1631841" cy="286745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11303" algn="ctr" defTabSz="813816">
              <a:spcBef>
                <a:spcPts val="89"/>
              </a:spcBef>
              <a:defRPr/>
            </a:pPr>
            <a:r>
              <a:rPr sz="1780" b="1" kern="120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Engagement</a:t>
            </a:r>
            <a:endParaRPr kumimoji="0" sz="20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43" name="object 37">
            <a:extLst>
              <a:ext uri="{FF2B5EF4-FFF2-40B4-BE49-F238E27FC236}">
                <a16:creationId xmlns:a16="http://schemas.microsoft.com/office/drawing/2014/main" id="{8D61A644-C56E-4378-AD72-E637BA97250B}"/>
              </a:ext>
            </a:extLst>
          </p:cNvPr>
          <p:cNvSpPr txBox="1"/>
          <p:nvPr/>
        </p:nvSpPr>
        <p:spPr>
          <a:xfrm>
            <a:off x="1378917" y="3212219"/>
            <a:ext cx="1657804" cy="286745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11303" algn="ctr" defTabSz="813816">
              <a:spcBef>
                <a:spcPts val="89"/>
              </a:spcBef>
              <a:defRPr/>
            </a:pPr>
            <a:r>
              <a:rPr sz="1780" b="1" kern="120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Experience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44" name="object 37">
            <a:extLst>
              <a:ext uri="{FF2B5EF4-FFF2-40B4-BE49-F238E27FC236}">
                <a16:creationId xmlns:a16="http://schemas.microsoft.com/office/drawing/2014/main" id="{212A1A7C-7DF9-41A1-8AB2-9DCBD627CD74}"/>
              </a:ext>
            </a:extLst>
          </p:cNvPr>
          <p:cNvSpPr txBox="1"/>
          <p:nvPr/>
        </p:nvSpPr>
        <p:spPr>
          <a:xfrm>
            <a:off x="5198977" y="1823031"/>
            <a:ext cx="1657804" cy="286745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11303" algn="ctr" defTabSz="813816">
              <a:spcBef>
                <a:spcPts val="89"/>
              </a:spcBef>
              <a:defRPr/>
            </a:pPr>
            <a:r>
              <a:rPr sz="1780" b="1" kern="120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Experience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45" name="object 29">
            <a:extLst>
              <a:ext uri="{FF2B5EF4-FFF2-40B4-BE49-F238E27FC236}">
                <a16:creationId xmlns:a16="http://schemas.microsoft.com/office/drawing/2014/main" id="{7014B97A-07C4-418E-80C1-F0D4A39ACEE2}"/>
              </a:ext>
            </a:extLst>
          </p:cNvPr>
          <p:cNvSpPr txBox="1"/>
          <p:nvPr/>
        </p:nvSpPr>
        <p:spPr>
          <a:xfrm>
            <a:off x="7741290" y="1830400"/>
            <a:ext cx="1607581" cy="286745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11303" algn="ctr" defTabSz="813816">
              <a:spcBef>
                <a:spcPts val="89"/>
              </a:spcBef>
              <a:defRPr/>
            </a:pPr>
            <a:r>
              <a:rPr sz="1780" b="1" kern="120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Engineering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46" name="object 30">
            <a:extLst>
              <a:ext uri="{FF2B5EF4-FFF2-40B4-BE49-F238E27FC236}">
                <a16:creationId xmlns:a16="http://schemas.microsoft.com/office/drawing/2014/main" id="{D030F153-7A36-4708-AB16-24DAB7573DD4}"/>
              </a:ext>
            </a:extLst>
          </p:cNvPr>
          <p:cNvSpPr txBox="1"/>
          <p:nvPr/>
        </p:nvSpPr>
        <p:spPr>
          <a:xfrm>
            <a:off x="10107192" y="1830400"/>
            <a:ext cx="1631841" cy="286745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11303" algn="ctr" defTabSz="813816">
              <a:spcBef>
                <a:spcPts val="89"/>
              </a:spcBef>
              <a:defRPr/>
            </a:pPr>
            <a:r>
              <a:rPr sz="1780" b="1" kern="120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Engagement</a:t>
            </a:r>
            <a:endParaRPr kumimoji="0" sz="20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3888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 descr="A colorful liquid splashing out of a wave&#10;&#10;Description automatically generated">
            <a:extLst>
              <a:ext uri="{FF2B5EF4-FFF2-40B4-BE49-F238E27FC236}">
                <a16:creationId xmlns:a16="http://schemas.microsoft.com/office/drawing/2014/main" id="{407EBDD0-A0FD-97C8-F1F9-6F1BFEFECB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112" name="Rectangle 111">
            <a:extLst>
              <a:ext uri="{FF2B5EF4-FFF2-40B4-BE49-F238E27FC236}">
                <a16:creationId xmlns:a16="http://schemas.microsoft.com/office/drawing/2014/main" id="{96662FC8-CE69-B180-7262-FB6AA19BCAF4}"/>
              </a:ext>
            </a:extLst>
          </p:cNvPr>
          <p:cNvSpPr/>
          <p:nvPr/>
        </p:nvSpPr>
        <p:spPr>
          <a:xfrm>
            <a:off x="11350" y="-48814"/>
            <a:ext cx="12192000" cy="6644899"/>
          </a:xfrm>
          <a:prstGeom prst="rect">
            <a:avLst/>
          </a:prstGeom>
          <a:gradFill flip="none" rotWithShape="1">
            <a:gsLst>
              <a:gs pos="50000">
                <a:srgbClr val="000000">
                  <a:alpha val="84000"/>
                </a:srgbClr>
              </a:gs>
              <a:gs pos="5000">
                <a:schemeClr val="tx2"/>
              </a:gs>
              <a:gs pos="100000">
                <a:schemeClr val="tx1">
                  <a:alpha val="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8628B73A-9576-208D-E1A6-8E64F4242D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84736" b="-2067"/>
          <a:stretch/>
        </p:blipFill>
        <p:spPr>
          <a:xfrm>
            <a:off x="323603" y="193778"/>
            <a:ext cx="353969" cy="365204"/>
          </a:xfrm>
          <a:prstGeom prst="rect">
            <a:avLst/>
          </a:prstGeom>
        </p:spPr>
      </p:pic>
      <p:sp>
        <p:nvSpPr>
          <p:cNvPr id="109" name="Footer Placeholder 4">
            <a:extLst>
              <a:ext uri="{FF2B5EF4-FFF2-40B4-BE49-F238E27FC236}">
                <a16:creationId xmlns:a16="http://schemas.microsoft.com/office/drawing/2014/main" id="{6B8F024F-4C08-0A82-3F0E-C5255730CE45}"/>
              </a:ext>
            </a:extLst>
          </p:cNvPr>
          <p:cNvSpPr txBox="1">
            <a:spLocks/>
          </p:cNvSpPr>
          <p:nvPr/>
        </p:nvSpPr>
        <p:spPr>
          <a:xfrm>
            <a:off x="9218141" y="280352"/>
            <a:ext cx="2638896" cy="19586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Graphik Light" panose="020B040303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bg1">
                    <a:lumMod val="95000"/>
                  </a:schemeClr>
                </a:solidFill>
              </a:rPr>
              <a:t>Zensar Technologies | RPG Group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91E0206F-3604-45F8-94F6-54809CBC71BE}"/>
              </a:ext>
            </a:extLst>
          </p:cNvPr>
          <p:cNvSpPr txBox="1">
            <a:spLocks/>
          </p:cNvSpPr>
          <p:nvPr/>
        </p:nvSpPr>
        <p:spPr>
          <a:xfrm>
            <a:off x="1385789" y="2373699"/>
            <a:ext cx="9420421" cy="1151756"/>
          </a:xfrm>
          <a:prstGeom prst="rect">
            <a:avLst/>
          </a:prstGeom>
        </p:spPr>
        <p:txBody>
          <a:bodyPr vert="horz" lIns="0" tIns="180000" rIns="0" bIns="180000" rtlCol="0" anchor="ctr">
            <a:noAutofit/>
          </a:bodyPr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kern="1200">
                <a:solidFill>
                  <a:schemeClr val="bg1"/>
                </a:solidFill>
                <a:latin typeface="Graphik Semibold" panose="020B0503030202060203" pitchFamily="34" charset="77"/>
                <a:ea typeface="+mj-ea"/>
                <a:cs typeface="Poppins SemiBold" pitchFamily="2" charset="77"/>
              </a:defRPr>
            </a:lvl1pPr>
          </a:lstStyle>
          <a:p>
            <a:pPr marL="0" marR="0" lvl="0" indent="0" algn="l" defTabSz="68574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0" spc="-150" dirty="0">
                <a:solidFill>
                  <a:schemeClr val="bg1"/>
                </a:solidFill>
                <a:latin typeface="Ink Free" panose="03080402000500000000" pitchFamily="66" charset="0"/>
                <a:cs typeface="Arial" panose="020B0604020202020204" pitchFamily="34" charset="0"/>
              </a:rPr>
              <a:t>So What’s next?</a:t>
            </a:r>
            <a:endParaRPr lang="en-US" sz="4000" b="0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115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 descr="A colorful liquid splashing out of a wave&#10;&#10;Description automatically generated">
            <a:extLst>
              <a:ext uri="{FF2B5EF4-FFF2-40B4-BE49-F238E27FC236}">
                <a16:creationId xmlns:a16="http://schemas.microsoft.com/office/drawing/2014/main" id="{407EBDD0-A0FD-97C8-F1F9-6F1BFEFECB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112" name="Rectangle 111">
            <a:extLst>
              <a:ext uri="{FF2B5EF4-FFF2-40B4-BE49-F238E27FC236}">
                <a16:creationId xmlns:a16="http://schemas.microsoft.com/office/drawing/2014/main" id="{96662FC8-CE69-B180-7262-FB6AA19BCAF4}"/>
              </a:ext>
            </a:extLst>
          </p:cNvPr>
          <p:cNvSpPr/>
          <p:nvPr/>
        </p:nvSpPr>
        <p:spPr>
          <a:xfrm>
            <a:off x="11350" y="-48814"/>
            <a:ext cx="12192000" cy="6644899"/>
          </a:xfrm>
          <a:prstGeom prst="rect">
            <a:avLst/>
          </a:prstGeom>
          <a:gradFill flip="none" rotWithShape="1">
            <a:gsLst>
              <a:gs pos="50000">
                <a:srgbClr val="000000">
                  <a:alpha val="84000"/>
                </a:srgbClr>
              </a:gs>
              <a:gs pos="5000">
                <a:schemeClr val="tx2"/>
              </a:gs>
              <a:gs pos="100000">
                <a:schemeClr val="tx1">
                  <a:alpha val="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8628B73A-9576-208D-E1A6-8E64F4242D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84736" b="-2067"/>
          <a:stretch/>
        </p:blipFill>
        <p:spPr>
          <a:xfrm>
            <a:off x="323603" y="193778"/>
            <a:ext cx="353969" cy="365204"/>
          </a:xfrm>
          <a:prstGeom prst="rect">
            <a:avLst/>
          </a:prstGeom>
        </p:spPr>
      </p:pic>
      <p:sp>
        <p:nvSpPr>
          <p:cNvPr id="109" name="Footer Placeholder 4">
            <a:extLst>
              <a:ext uri="{FF2B5EF4-FFF2-40B4-BE49-F238E27FC236}">
                <a16:creationId xmlns:a16="http://schemas.microsoft.com/office/drawing/2014/main" id="{6B8F024F-4C08-0A82-3F0E-C5255730CE45}"/>
              </a:ext>
            </a:extLst>
          </p:cNvPr>
          <p:cNvSpPr txBox="1">
            <a:spLocks/>
          </p:cNvSpPr>
          <p:nvPr/>
        </p:nvSpPr>
        <p:spPr>
          <a:xfrm>
            <a:off x="9218141" y="280352"/>
            <a:ext cx="2638896" cy="19586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Graphik Light" panose="020B040303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bg1">
                    <a:lumMod val="95000"/>
                  </a:schemeClr>
                </a:solidFill>
              </a:rPr>
              <a:t>Zensar Technologies | RPG Group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D6C3B2-578E-4B88-8A06-30E047DC2429}"/>
              </a:ext>
            </a:extLst>
          </p:cNvPr>
          <p:cNvSpPr txBox="1"/>
          <p:nvPr/>
        </p:nvSpPr>
        <p:spPr>
          <a:xfrm>
            <a:off x="785842" y="2105560"/>
            <a:ext cx="106729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kern="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Can we shift our paradigm from a “human centric” approach to a “humanity centric” approach?</a:t>
            </a:r>
            <a:endParaRPr lang="en-US" sz="4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742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 descr="A colorful liquid splashing out of a wave&#10;&#10;Description automatically generated">
            <a:extLst>
              <a:ext uri="{FF2B5EF4-FFF2-40B4-BE49-F238E27FC236}">
                <a16:creationId xmlns:a16="http://schemas.microsoft.com/office/drawing/2014/main" id="{407EBDD0-A0FD-97C8-F1F9-6F1BFEFECB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112" name="Rectangle 111">
            <a:extLst>
              <a:ext uri="{FF2B5EF4-FFF2-40B4-BE49-F238E27FC236}">
                <a16:creationId xmlns:a16="http://schemas.microsoft.com/office/drawing/2014/main" id="{96662FC8-CE69-B180-7262-FB6AA19BCAF4}"/>
              </a:ext>
            </a:extLst>
          </p:cNvPr>
          <p:cNvSpPr/>
          <p:nvPr/>
        </p:nvSpPr>
        <p:spPr>
          <a:xfrm>
            <a:off x="11350" y="-48814"/>
            <a:ext cx="12192000" cy="6644899"/>
          </a:xfrm>
          <a:prstGeom prst="rect">
            <a:avLst/>
          </a:prstGeom>
          <a:gradFill flip="none" rotWithShape="1">
            <a:gsLst>
              <a:gs pos="50000">
                <a:srgbClr val="000000">
                  <a:alpha val="84000"/>
                </a:srgbClr>
              </a:gs>
              <a:gs pos="5000">
                <a:schemeClr val="tx2"/>
              </a:gs>
              <a:gs pos="100000">
                <a:schemeClr val="tx1">
                  <a:alpha val="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8628B73A-9576-208D-E1A6-8E64F4242D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84736" b="-2067"/>
          <a:stretch/>
        </p:blipFill>
        <p:spPr>
          <a:xfrm>
            <a:off x="323603" y="193778"/>
            <a:ext cx="353969" cy="365204"/>
          </a:xfrm>
          <a:prstGeom prst="rect">
            <a:avLst/>
          </a:prstGeom>
        </p:spPr>
      </p:pic>
      <p:sp>
        <p:nvSpPr>
          <p:cNvPr id="109" name="Footer Placeholder 4">
            <a:extLst>
              <a:ext uri="{FF2B5EF4-FFF2-40B4-BE49-F238E27FC236}">
                <a16:creationId xmlns:a16="http://schemas.microsoft.com/office/drawing/2014/main" id="{6B8F024F-4C08-0A82-3F0E-C5255730CE45}"/>
              </a:ext>
            </a:extLst>
          </p:cNvPr>
          <p:cNvSpPr txBox="1">
            <a:spLocks/>
          </p:cNvSpPr>
          <p:nvPr/>
        </p:nvSpPr>
        <p:spPr>
          <a:xfrm>
            <a:off x="9218141" y="280352"/>
            <a:ext cx="2638896" cy="19586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Graphik Light" panose="020B040303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Zensar Technologies | RPG Group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94C3FF-65C0-476E-A013-82678DA572E6}"/>
              </a:ext>
            </a:extLst>
          </p:cNvPr>
          <p:cNvSpPr txBox="1"/>
          <p:nvPr/>
        </p:nvSpPr>
        <p:spPr>
          <a:xfrm>
            <a:off x="1402895" y="1843950"/>
            <a:ext cx="384366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kern="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Well…</a:t>
            </a:r>
          </a:p>
          <a:p>
            <a:r>
              <a:rPr lang="en-US" sz="4000" kern="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We believe so and we are working hard towards that.</a:t>
            </a:r>
            <a:endParaRPr lang="en-US" sz="4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08A69C-B857-4EE0-A250-77B7173E8E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107" t="12223" r="35819" b="1956"/>
          <a:stretch/>
        </p:blipFill>
        <p:spPr>
          <a:xfrm>
            <a:off x="6096000" y="644037"/>
            <a:ext cx="4277154" cy="591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10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orful liquid splashing out of a wave&#10;&#10;Description automatically generated">
            <a:extLst>
              <a:ext uri="{FF2B5EF4-FFF2-40B4-BE49-F238E27FC236}">
                <a16:creationId xmlns:a16="http://schemas.microsoft.com/office/drawing/2014/main" id="{78863ECC-2CDD-D9E1-42B5-0E17F53E23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"/>
          <a:stretch/>
        </p:blipFill>
        <p:spPr>
          <a:xfrm>
            <a:off x="-26339" y="46851"/>
            <a:ext cx="12191999" cy="6858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561139E-4473-C3BD-A68C-7C32FAB823B0}"/>
              </a:ext>
            </a:extLst>
          </p:cNvPr>
          <p:cNvSpPr/>
          <p:nvPr/>
        </p:nvSpPr>
        <p:spPr>
          <a:xfrm>
            <a:off x="-26340" y="0"/>
            <a:ext cx="12192000" cy="7608792"/>
          </a:xfrm>
          <a:prstGeom prst="rect">
            <a:avLst/>
          </a:prstGeom>
          <a:gradFill flip="none" rotWithShape="1">
            <a:gsLst>
              <a:gs pos="50000">
                <a:srgbClr val="000000">
                  <a:alpha val="84000"/>
                </a:srgbClr>
              </a:gs>
              <a:gs pos="5000">
                <a:schemeClr val="tx2"/>
              </a:gs>
              <a:gs pos="100000">
                <a:schemeClr val="tx1">
                  <a:alpha val="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BB35EF-530C-0717-46C6-F416AC34489D}"/>
              </a:ext>
            </a:extLst>
          </p:cNvPr>
          <p:cNvSpPr txBox="1"/>
          <p:nvPr/>
        </p:nvSpPr>
        <p:spPr>
          <a:xfrm>
            <a:off x="8970967" y="2065161"/>
            <a:ext cx="267522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09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k Free" panose="03080402000500000000" pitchFamily="66" charset="0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6B53419-79C6-4CB0-AC0D-1B941AF5A8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84736" b="-2067"/>
          <a:stretch/>
        </p:blipFill>
        <p:spPr>
          <a:xfrm>
            <a:off x="323603" y="193778"/>
            <a:ext cx="353969" cy="365204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178A53F-0B98-4C15-BDAC-7EE407FD9A1A}"/>
              </a:ext>
            </a:extLst>
          </p:cNvPr>
          <p:cNvSpPr txBox="1">
            <a:spLocks/>
          </p:cNvSpPr>
          <p:nvPr/>
        </p:nvSpPr>
        <p:spPr>
          <a:xfrm>
            <a:off x="9218141" y="280352"/>
            <a:ext cx="2638896" cy="19586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Graphik Light" panose="020B040303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Zensar Technologies | RPG Group</a:t>
            </a:r>
          </a:p>
        </p:txBody>
      </p:sp>
    </p:spTree>
    <p:extLst>
      <p:ext uri="{BB962C8B-B14F-4D97-AF65-F5344CB8AC3E}">
        <p14:creationId xmlns:p14="http://schemas.microsoft.com/office/powerpoint/2010/main" val="185493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olorful liquid splashing out of a wave&#10;&#10;Description automatically generated">
            <a:extLst>
              <a:ext uri="{FF2B5EF4-FFF2-40B4-BE49-F238E27FC236}">
                <a16:creationId xmlns:a16="http://schemas.microsoft.com/office/drawing/2014/main" id="{98884FFC-3091-E3AD-8647-39080781C9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"/>
          <a:stretch/>
        </p:blipFill>
        <p:spPr>
          <a:xfrm>
            <a:off x="1" y="-2"/>
            <a:ext cx="12191999" cy="68580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EB523F3-3816-B9F0-07E3-CDDA5903F4CF}"/>
              </a:ext>
            </a:extLst>
          </p:cNvPr>
          <p:cNvSpPr/>
          <p:nvPr/>
        </p:nvSpPr>
        <p:spPr>
          <a:xfrm rot="16200000">
            <a:off x="2704876" y="-2704878"/>
            <a:ext cx="6782250" cy="12192001"/>
          </a:xfrm>
          <a:prstGeom prst="rect">
            <a:avLst/>
          </a:prstGeom>
          <a:gradFill flip="none" rotWithShape="1">
            <a:gsLst>
              <a:gs pos="43000">
                <a:srgbClr val="000000">
                  <a:alpha val="92000"/>
                </a:srgbClr>
              </a:gs>
              <a:gs pos="5000">
                <a:srgbClr val="002060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E6C989D6-B9B9-AEC7-219A-7AA0B35D4F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84736" b="-2067"/>
          <a:stretch/>
        </p:blipFill>
        <p:spPr>
          <a:xfrm>
            <a:off x="323603" y="193778"/>
            <a:ext cx="353969" cy="365204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C116430-FF48-7345-96D6-D0476E54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Ins="0" anchor="ctr">
            <a:noAutofit/>
          </a:bodyPr>
          <a:lstStyle>
            <a:lvl1pPr algn="r">
              <a:defRPr sz="1200" b="0" i="0">
                <a:latin typeface="Graphik Light" panose="020B0403030202060203" pitchFamily="34" charset="77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raphik Light" panose="020B0403030202060203" pitchFamily="34" charset="77"/>
                <a:ea typeface="+mn-ea"/>
                <a:cs typeface="+mn-cs"/>
              </a:rPr>
              <a:t>Zensar Technologies </a:t>
            </a:r>
            <a:r>
              <a:rPr lang="en-US" dirty="0">
                <a:solidFill>
                  <a:schemeClr val="bg1"/>
                </a:solidFill>
              </a:rPr>
              <a:t>|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raphik Light" panose="020B0403030202060203" pitchFamily="34" charset="77"/>
                <a:ea typeface="+mn-ea"/>
                <a:cs typeface="+mn-cs"/>
              </a:rPr>
              <a:t> RPG Group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FB68B5E-F8FA-6B67-887F-7C74FEA5D7AB}"/>
              </a:ext>
            </a:extLst>
          </p:cNvPr>
          <p:cNvSpPr txBox="1">
            <a:spLocks/>
          </p:cNvSpPr>
          <p:nvPr/>
        </p:nvSpPr>
        <p:spPr>
          <a:xfrm>
            <a:off x="340203" y="6586388"/>
            <a:ext cx="2638896" cy="19586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Graphik Light" panose="020B040303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800">
                <a:solidFill>
                  <a:schemeClr val="bg1">
                    <a:lumMod val="65000"/>
                  </a:schemeClr>
                </a:solidFill>
              </a:rPr>
              <a:t>PRIVATE AND CONFIDENTIAL</a:t>
            </a:r>
          </a:p>
        </p:txBody>
      </p:sp>
      <p:sp>
        <p:nvSpPr>
          <p:cNvPr id="4" name="Round Same-side Corner of Rectangle 10">
            <a:extLst>
              <a:ext uri="{FF2B5EF4-FFF2-40B4-BE49-F238E27FC236}">
                <a16:creationId xmlns:a16="http://schemas.microsoft.com/office/drawing/2014/main" id="{324E4CB6-E9E7-1826-99B3-4F0AD555436D}"/>
              </a:ext>
            </a:extLst>
          </p:cNvPr>
          <p:cNvSpPr/>
          <p:nvPr/>
        </p:nvSpPr>
        <p:spPr>
          <a:xfrm>
            <a:off x="-3" y="5288659"/>
            <a:ext cx="12192002" cy="1569341"/>
          </a:xfrm>
          <a:prstGeom prst="round2Same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71900" lvl="8">
              <a:spcBef>
                <a:spcPts val="1420"/>
              </a:spcBef>
              <a:defRPr/>
            </a:pPr>
            <a:endParaRPr kumimoji="0" lang="en-US" b="0" i="0" u="none" strike="noStrike" kern="1200" cap="none" spc="-5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A5A5EC-1951-CD13-91EE-6C90DAFF01CE}"/>
              </a:ext>
            </a:extLst>
          </p:cNvPr>
          <p:cNvSpPr txBox="1"/>
          <p:nvPr/>
        </p:nvSpPr>
        <p:spPr>
          <a:xfrm>
            <a:off x="1319932" y="5393916"/>
            <a:ext cx="2960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Century Gothic" panose="020B0502020202020204" pitchFamily="34" charset="0"/>
              </a:rPr>
              <a:t>IoT</a:t>
            </a:r>
            <a:endParaRPr lang="en-IN" sz="32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858AF4-F35F-407A-8B33-B5E00AAE08ED}"/>
              </a:ext>
            </a:extLst>
          </p:cNvPr>
          <p:cNvSpPr txBox="1"/>
          <p:nvPr/>
        </p:nvSpPr>
        <p:spPr>
          <a:xfrm>
            <a:off x="3808849" y="5393916"/>
            <a:ext cx="2960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Century Gothic" panose="020B0502020202020204" pitchFamily="34" charset="0"/>
              </a:rPr>
              <a:t>AI</a:t>
            </a:r>
            <a:endParaRPr lang="en-IN" sz="32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356797-9619-4C46-82A9-9650E94F6468}"/>
              </a:ext>
            </a:extLst>
          </p:cNvPr>
          <p:cNvSpPr txBox="1"/>
          <p:nvPr/>
        </p:nvSpPr>
        <p:spPr>
          <a:xfrm>
            <a:off x="6297766" y="5393916"/>
            <a:ext cx="2960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Century Gothic" panose="020B0502020202020204" pitchFamily="34" charset="0"/>
              </a:rPr>
              <a:t>ML</a:t>
            </a:r>
            <a:endParaRPr lang="en-IN" sz="32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679BA9-896B-4549-AA8F-9C0EF4EBBCF1}"/>
              </a:ext>
            </a:extLst>
          </p:cNvPr>
          <p:cNvSpPr txBox="1"/>
          <p:nvPr/>
        </p:nvSpPr>
        <p:spPr>
          <a:xfrm>
            <a:off x="8786684" y="5393916"/>
            <a:ext cx="2960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Century Gothic" panose="020B0502020202020204" pitchFamily="34" charset="0"/>
              </a:rPr>
              <a:t>Blockchain</a:t>
            </a:r>
            <a:endParaRPr lang="en-IN" sz="32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D1B095-F93B-4D66-B54F-9405CD53D1A1}"/>
              </a:ext>
            </a:extLst>
          </p:cNvPr>
          <p:cNvSpPr txBox="1"/>
          <p:nvPr/>
        </p:nvSpPr>
        <p:spPr>
          <a:xfrm>
            <a:off x="3187228" y="5973231"/>
            <a:ext cx="4016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Century Gothic" panose="020B0502020202020204" pitchFamily="34" charset="0"/>
              </a:rPr>
              <a:t>Deep Learning</a:t>
            </a:r>
            <a:endParaRPr lang="en-IN" sz="32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947649-6921-4EFD-A5BB-FEFFA81E2282}"/>
              </a:ext>
            </a:extLst>
          </p:cNvPr>
          <p:cNvSpPr txBox="1"/>
          <p:nvPr/>
        </p:nvSpPr>
        <p:spPr>
          <a:xfrm>
            <a:off x="6941016" y="5973231"/>
            <a:ext cx="4988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Century Gothic" panose="020B0502020202020204" pitchFamily="34" charset="0"/>
              </a:rPr>
              <a:t>Computer Vision</a:t>
            </a:r>
            <a:endParaRPr lang="en-IN" sz="32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253062-C0AB-4BB6-819F-4107D08768BA}"/>
              </a:ext>
            </a:extLst>
          </p:cNvPr>
          <p:cNvSpPr txBox="1"/>
          <p:nvPr/>
        </p:nvSpPr>
        <p:spPr>
          <a:xfrm>
            <a:off x="334270" y="5393916"/>
            <a:ext cx="1456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Century Gothic" panose="020B0502020202020204" pitchFamily="34" charset="0"/>
              </a:rPr>
              <a:t>NLP</a:t>
            </a:r>
            <a:endParaRPr lang="en-IN" sz="32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F3216CC-DDDD-458D-B82A-E570485D8977}"/>
              </a:ext>
            </a:extLst>
          </p:cNvPr>
          <p:cNvSpPr txBox="1"/>
          <p:nvPr/>
        </p:nvSpPr>
        <p:spPr>
          <a:xfrm>
            <a:off x="262610" y="5973231"/>
            <a:ext cx="3187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Century Gothic" panose="020B0502020202020204" pitchFamily="34" charset="0"/>
              </a:rPr>
              <a:t>Robotics</a:t>
            </a:r>
            <a:endParaRPr lang="en-IN" sz="32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37EBA30-63A8-47E7-8C50-F761EA50CC86}"/>
              </a:ext>
            </a:extLst>
          </p:cNvPr>
          <p:cNvSpPr txBox="1">
            <a:spLocks/>
          </p:cNvSpPr>
          <p:nvPr/>
        </p:nvSpPr>
        <p:spPr>
          <a:xfrm>
            <a:off x="555552" y="868058"/>
            <a:ext cx="2932161" cy="1125250"/>
          </a:xfrm>
          <a:prstGeom prst="rect">
            <a:avLst/>
          </a:prstGeom>
        </p:spPr>
        <p:txBody>
          <a:bodyPr lIns="0" rIns="0" anchor="ctr"/>
          <a:lstStyle>
            <a:lvl1pPr algn="l" defTabSz="6857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Graphik Semibold" panose="020B0503030202060203" pitchFamily="34" charset="77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2800" b="0" spc="-150" dirty="0">
                <a:solidFill>
                  <a:schemeClr val="bg1"/>
                </a:solidFill>
                <a:latin typeface="Ink Free" panose="03080402000500000000" pitchFamily="66" charset="0"/>
                <a:cs typeface="Arial" panose="020B0604020202020204" pitchFamily="34" charset="0"/>
              </a:rPr>
              <a:t>20.3% global retail sales occur online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711EAAAA-E067-4792-ABDE-1B52539E6782}"/>
              </a:ext>
            </a:extLst>
          </p:cNvPr>
          <p:cNvSpPr txBox="1">
            <a:spLocks/>
          </p:cNvSpPr>
          <p:nvPr/>
        </p:nvSpPr>
        <p:spPr>
          <a:xfrm>
            <a:off x="290727" y="2075108"/>
            <a:ext cx="3184599" cy="2007553"/>
          </a:xfrm>
          <a:prstGeom prst="rect">
            <a:avLst/>
          </a:prstGeom>
        </p:spPr>
        <p:txBody>
          <a:bodyPr lIns="0" rIns="0" anchor="ctr"/>
          <a:lstStyle>
            <a:lvl1pPr algn="l" defTabSz="6857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Graphik Semibold" panose="020B0503030202060203" pitchFamily="34" charset="77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defRPr/>
            </a:pPr>
            <a:r>
              <a:rPr lang="en-US" sz="2800" b="0" spc="-150" dirty="0">
                <a:solidFill>
                  <a:schemeClr val="bg1"/>
                </a:solidFill>
                <a:latin typeface="Ink Free" panose="03080402000500000000" pitchFamily="66" charset="0"/>
                <a:cs typeface="Arial" panose="020B0604020202020204" pitchFamily="34" charset="0"/>
              </a:rPr>
              <a:t>Digital Payments</a:t>
            </a:r>
          </a:p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spc="-150" dirty="0">
                <a:solidFill>
                  <a:schemeClr val="bg1"/>
                </a:solidFill>
                <a:latin typeface="Ink Free" panose="03080402000500000000" pitchFamily="66" charset="0"/>
                <a:cs typeface="Arial" panose="020B0604020202020204" pitchFamily="34" charset="0"/>
              </a:rPr>
              <a:t>UK - 82%</a:t>
            </a:r>
          </a:p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spc="-150" dirty="0">
                <a:solidFill>
                  <a:schemeClr val="bg1"/>
                </a:solidFill>
                <a:latin typeface="Ink Free" panose="03080402000500000000" pitchFamily="66" charset="0"/>
                <a:cs typeface="Arial" panose="020B0604020202020204" pitchFamily="34" charset="0"/>
              </a:rPr>
              <a:t>US – 84.5%</a:t>
            </a:r>
          </a:p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spc="-150" dirty="0">
                <a:solidFill>
                  <a:schemeClr val="bg1"/>
                </a:solidFill>
                <a:latin typeface="Ink Free" panose="03080402000500000000" pitchFamily="66" charset="0"/>
                <a:cs typeface="Arial" panose="020B0604020202020204" pitchFamily="34" charset="0"/>
              </a:rPr>
              <a:t>India -75%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2681752F-C8C9-45E8-9108-3A6E4126B09F}"/>
              </a:ext>
            </a:extLst>
          </p:cNvPr>
          <p:cNvSpPr txBox="1">
            <a:spLocks/>
          </p:cNvSpPr>
          <p:nvPr/>
        </p:nvSpPr>
        <p:spPr>
          <a:xfrm>
            <a:off x="3962462" y="678772"/>
            <a:ext cx="4035269" cy="1345035"/>
          </a:xfrm>
          <a:prstGeom prst="rect">
            <a:avLst/>
          </a:prstGeom>
        </p:spPr>
        <p:txBody>
          <a:bodyPr lIns="0" rIns="0" anchor="ctr"/>
          <a:lstStyle>
            <a:lvl1pPr algn="l" defTabSz="6857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Graphik Semibold" panose="020B0503030202060203" pitchFamily="34" charset="77"/>
                <a:ea typeface="+mj-ea"/>
                <a:cs typeface="+mj-cs"/>
              </a:defRPr>
            </a:lvl1pPr>
          </a:lstStyle>
          <a:p>
            <a:pPr marL="0" marR="0" lvl="0" indent="0" defTabSz="68574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spc="-150" dirty="0">
                <a:solidFill>
                  <a:schemeClr val="bg1"/>
                </a:solidFill>
                <a:latin typeface="Ink Free" panose="03080402000500000000" pitchFamily="66" charset="0"/>
                <a:cs typeface="Arial" panose="020B0604020202020204" pitchFamily="34" charset="0"/>
              </a:rPr>
              <a:t>38% of TV consumption happen through streaming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3E72B4DC-2E42-45B9-B264-C9B9892C612D}"/>
              </a:ext>
            </a:extLst>
          </p:cNvPr>
          <p:cNvSpPr txBox="1">
            <a:spLocks/>
          </p:cNvSpPr>
          <p:nvPr/>
        </p:nvSpPr>
        <p:spPr>
          <a:xfrm>
            <a:off x="3790950" y="2049419"/>
            <a:ext cx="3834493" cy="2007553"/>
          </a:xfrm>
          <a:prstGeom prst="rect">
            <a:avLst/>
          </a:prstGeom>
        </p:spPr>
        <p:txBody>
          <a:bodyPr lIns="0" rIns="0" anchor="ctr"/>
          <a:lstStyle>
            <a:lvl1pPr algn="l" defTabSz="6857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Graphik Semibold" panose="020B0503030202060203" pitchFamily="34" charset="77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defRPr/>
            </a:pPr>
            <a:r>
              <a:rPr lang="en-US" sz="2800" b="0" spc="-150" dirty="0">
                <a:solidFill>
                  <a:schemeClr val="bg1"/>
                </a:solidFill>
                <a:latin typeface="Ink Free" panose="03080402000500000000" pitchFamily="66" charset="0"/>
                <a:cs typeface="Arial" panose="020B0604020202020204" pitchFamily="34" charset="0"/>
              </a:rPr>
              <a:t>Remote/Hybrid work</a:t>
            </a:r>
          </a:p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spc="-150" dirty="0">
                <a:solidFill>
                  <a:schemeClr val="bg1"/>
                </a:solidFill>
                <a:latin typeface="Ink Free" panose="03080402000500000000" pitchFamily="66" charset="0"/>
                <a:cs typeface="Arial" panose="020B0604020202020204" pitchFamily="34" charset="0"/>
              </a:rPr>
              <a:t>UK - 44%</a:t>
            </a:r>
          </a:p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spc="-150" dirty="0">
                <a:solidFill>
                  <a:schemeClr val="bg1"/>
                </a:solidFill>
                <a:latin typeface="Ink Free" panose="03080402000500000000" pitchFamily="66" charset="0"/>
                <a:cs typeface="Arial" panose="020B0604020202020204" pitchFamily="34" charset="0"/>
              </a:rPr>
              <a:t>US – 26%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FDE47E85-45D9-4FC4-A6D1-AF39BBF8B685}"/>
              </a:ext>
            </a:extLst>
          </p:cNvPr>
          <p:cNvSpPr txBox="1">
            <a:spLocks/>
          </p:cNvSpPr>
          <p:nvPr/>
        </p:nvSpPr>
        <p:spPr>
          <a:xfrm>
            <a:off x="2819448" y="4056715"/>
            <a:ext cx="3260360" cy="1153733"/>
          </a:xfrm>
          <a:prstGeom prst="rect">
            <a:avLst/>
          </a:prstGeom>
        </p:spPr>
        <p:txBody>
          <a:bodyPr lIns="0" rIns="0" anchor="ctr"/>
          <a:lstStyle>
            <a:lvl1pPr algn="l" defTabSz="6857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Graphik Semibold" panose="020B0503030202060203" pitchFamily="34" charset="77"/>
                <a:ea typeface="+mj-ea"/>
                <a:cs typeface="+mj-cs"/>
              </a:defRPr>
            </a:lvl1pPr>
          </a:lstStyle>
          <a:p>
            <a:pPr marL="0" marR="0" lvl="0" indent="0" defTabSz="68574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spc="-150" dirty="0">
                <a:solidFill>
                  <a:schemeClr val="bg1"/>
                </a:solidFill>
                <a:latin typeface="Ink Free" panose="03080402000500000000" pitchFamily="66" charset="0"/>
                <a:cs typeface="Arial" panose="020B0604020202020204" pitchFamily="34" charset="0"/>
              </a:rPr>
              <a:t>18.57% projected growth in eLearning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66ED573A-6EF5-4A59-B5FF-F9288E551F1A}"/>
              </a:ext>
            </a:extLst>
          </p:cNvPr>
          <p:cNvSpPr txBox="1">
            <a:spLocks/>
          </p:cNvSpPr>
          <p:nvPr/>
        </p:nvSpPr>
        <p:spPr>
          <a:xfrm>
            <a:off x="8229539" y="662877"/>
            <a:ext cx="3671511" cy="1345035"/>
          </a:xfrm>
          <a:prstGeom prst="rect">
            <a:avLst/>
          </a:prstGeom>
        </p:spPr>
        <p:txBody>
          <a:bodyPr lIns="0" rIns="0" anchor="ctr"/>
          <a:lstStyle>
            <a:lvl1pPr algn="l" defTabSz="6857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Graphik Semibold" panose="020B0503030202060203" pitchFamily="34" charset="77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2800" b="0" spc="-150" dirty="0">
                <a:solidFill>
                  <a:schemeClr val="bg1"/>
                </a:solidFill>
                <a:latin typeface="Ink Free" panose="03080402000500000000" pitchFamily="66" charset="0"/>
                <a:cs typeface="Arial" panose="020B0604020202020204" pitchFamily="34" charset="0"/>
              </a:rPr>
              <a:t>40% of urban travelers in India use ridesharing apps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7ED9DB1D-2ED9-4A84-8325-3B2B15A05FAA}"/>
              </a:ext>
            </a:extLst>
          </p:cNvPr>
          <p:cNvSpPr txBox="1">
            <a:spLocks/>
          </p:cNvSpPr>
          <p:nvPr/>
        </p:nvSpPr>
        <p:spPr>
          <a:xfrm>
            <a:off x="8281724" y="2388760"/>
            <a:ext cx="3575314" cy="1153733"/>
          </a:xfrm>
          <a:prstGeom prst="rect">
            <a:avLst/>
          </a:prstGeom>
        </p:spPr>
        <p:txBody>
          <a:bodyPr lIns="0" rIns="0" anchor="ctr"/>
          <a:lstStyle>
            <a:lvl1pPr algn="l" defTabSz="6857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Graphik Semibold" panose="020B0503030202060203" pitchFamily="34" charset="77"/>
                <a:ea typeface="+mj-ea"/>
                <a:cs typeface="+mj-cs"/>
              </a:defRPr>
            </a:lvl1pPr>
          </a:lstStyle>
          <a:p>
            <a:pPr marL="0" marR="0" lvl="0" indent="0" defTabSz="68574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spc="-150" dirty="0">
                <a:solidFill>
                  <a:schemeClr val="bg1"/>
                </a:solidFill>
                <a:latin typeface="Ink Free" panose="03080402000500000000" pitchFamily="66" charset="0"/>
                <a:cs typeface="Arial" panose="020B0604020202020204" pitchFamily="34" charset="0"/>
              </a:rPr>
              <a:t>90% reduction in newspaper sales globally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F72D1585-BC95-4031-9F19-A68542443EB8}"/>
              </a:ext>
            </a:extLst>
          </p:cNvPr>
          <p:cNvSpPr txBox="1">
            <a:spLocks/>
          </p:cNvSpPr>
          <p:nvPr/>
        </p:nvSpPr>
        <p:spPr>
          <a:xfrm>
            <a:off x="7156504" y="4029872"/>
            <a:ext cx="3260360" cy="1153733"/>
          </a:xfrm>
          <a:prstGeom prst="rect">
            <a:avLst/>
          </a:prstGeom>
        </p:spPr>
        <p:txBody>
          <a:bodyPr lIns="0" rIns="0" anchor="ctr"/>
          <a:lstStyle>
            <a:lvl1pPr algn="l" defTabSz="6857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Graphik Semibold" panose="020B0503030202060203" pitchFamily="34" charset="77"/>
                <a:ea typeface="+mj-ea"/>
                <a:cs typeface="+mj-cs"/>
              </a:defRPr>
            </a:lvl1pPr>
          </a:lstStyle>
          <a:p>
            <a:pPr marL="0" marR="0" lvl="0" indent="0" defTabSz="68574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spc="-150" dirty="0">
                <a:solidFill>
                  <a:schemeClr val="bg1"/>
                </a:solidFill>
                <a:latin typeface="Ink Free" panose="03080402000500000000" pitchFamily="66" charset="0"/>
                <a:cs typeface="Arial" panose="020B0604020202020204" pitchFamily="34" charset="0"/>
              </a:rPr>
              <a:t>25% YoY growth in Telemedicine</a:t>
            </a:r>
          </a:p>
        </p:txBody>
      </p:sp>
    </p:spTree>
    <p:extLst>
      <p:ext uri="{BB962C8B-B14F-4D97-AF65-F5344CB8AC3E}">
        <p14:creationId xmlns:p14="http://schemas.microsoft.com/office/powerpoint/2010/main" val="184944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 descr="A colorful liquid splashing out of a wave&#10;&#10;Description automatically generated">
            <a:extLst>
              <a:ext uri="{FF2B5EF4-FFF2-40B4-BE49-F238E27FC236}">
                <a16:creationId xmlns:a16="http://schemas.microsoft.com/office/drawing/2014/main" id="{407EBDD0-A0FD-97C8-F1F9-6F1BFEFECB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112" name="Rectangle 111">
            <a:extLst>
              <a:ext uri="{FF2B5EF4-FFF2-40B4-BE49-F238E27FC236}">
                <a16:creationId xmlns:a16="http://schemas.microsoft.com/office/drawing/2014/main" id="{96662FC8-CE69-B180-7262-FB6AA19BCAF4}"/>
              </a:ext>
            </a:extLst>
          </p:cNvPr>
          <p:cNvSpPr/>
          <p:nvPr/>
        </p:nvSpPr>
        <p:spPr>
          <a:xfrm>
            <a:off x="26340" y="19323"/>
            <a:ext cx="12192000" cy="6644899"/>
          </a:xfrm>
          <a:prstGeom prst="rect">
            <a:avLst/>
          </a:prstGeom>
          <a:gradFill flip="none" rotWithShape="1">
            <a:gsLst>
              <a:gs pos="50000">
                <a:srgbClr val="000000">
                  <a:alpha val="84000"/>
                </a:srgbClr>
              </a:gs>
              <a:gs pos="5000">
                <a:schemeClr val="tx2"/>
              </a:gs>
              <a:gs pos="100000">
                <a:schemeClr val="tx1">
                  <a:alpha val="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8628B73A-9576-208D-E1A6-8E64F4242D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84736" b="-2067"/>
          <a:stretch/>
        </p:blipFill>
        <p:spPr>
          <a:xfrm>
            <a:off x="323603" y="193778"/>
            <a:ext cx="353969" cy="365204"/>
          </a:xfrm>
          <a:prstGeom prst="rect">
            <a:avLst/>
          </a:prstGeom>
        </p:spPr>
      </p:pic>
      <p:sp>
        <p:nvSpPr>
          <p:cNvPr id="109" name="Footer Placeholder 4">
            <a:extLst>
              <a:ext uri="{FF2B5EF4-FFF2-40B4-BE49-F238E27FC236}">
                <a16:creationId xmlns:a16="http://schemas.microsoft.com/office/drawing/2014/main" id="{6B8F024F-4C08-0A82-3F0E-C5255730CE45}"/>
              </a:ext>
            </a:extLst>
          </p:cNvPr>
          <p:cNvSpPr txBox="1">
            <a:spLocks/>
          </p:cNvSpPr>
          <p:nvPr/>
        </p:nvSpPr>
        <p:spPr>
          <a:xfrm>
            <a:off x="9218141" y="280352"/>
            <a:ext cx="2638896" cy="19586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Graphik Light" panose="020B040303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Zensar Technologies | RPG Group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CDD57B-7B0D-7CE2-40B5-13A98977E3DE}"/>
              </a:ext>
            </a:extLst>
          </p:cNvPr>
          <p:cNvSpPr txBox="1"/>
          <p:nvPr/>
        </p:nvSpPr>
        <p:spPr>
          <a:xfrm>
            <a:off x="1229392" y="2043692"/>
            <a:ext cx="973321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Does not matter what it is, today, we “humans”, have to have everything digitally…..period.</a:t>
            </a:r>
            <a:endParaRPr lang="en-US" sz="40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732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 descr="A colorful liquid splashing out of a wave&#10;&#10;Description automatically generated">
            <a:extLst>
              <a:ext uri="{FF2B5EF4-FFF2-40B4-BE49-F238E27FC236}">
                <a16:creationId xmlns:a16="http://schemas.microsoft.com/office/drawing/2014/main" id="{407EBDD0-A0FD-97C8-F1F9-6F1BFEFECB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112" name="Rectangle 111">
            <a:extLst>
              <a:ext uri="{FF2B5EF4-FFF2-40B4-BE49-F238E27FC236}">
                <a16:creationId xmlns:a16="http://schemas.microsoft.com/office/drawing/2014/main" id="{96662FC8-CE69-B180-7262-FB6AA19BCAF4}"/>
              </a:ext>
            </a:extLst>
          </p:cNvPr>
          <p:cNvSpPr/>
          <p:nvPr/>
        </p:nvSpPr>
        <p:spPr>
          <a:xfrm>
            <a:off x="26340" y="19323"/>
            <a:ext cx="12192000" cy="6644899"/>
          </a:xfrm>
          <a:prstGeom prst="rect">
            <a:avLst/>
          </a:prstGeom>
          <a:gradFill flip="none" rotWithShape="1">
            <a:gsLst>
              <a:gs pos="50000">
                <a:srgbClr val="000000">
                  <a:alpha val="84000"/>
                </a:srgbClr>
              </a:gs>
              <a:gs pos="5000">
                <a:schemeClr val="tx2"/>
              </a:gs>
              <a:gs pos="100000">
                <a:schemeClr val="tx1">
                  <a:alpha val="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8628B73A-9576-208D-E1A6-8E64F4242D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84736" b="-2067"/>
          <a:stretch/>
        </p:blipFill>
        <p:spPr>
          <a:xfrm>
            <a:off x="323603" y="193778"/>
            <a:ext cx="353969" cy="365204"/>
          </a:xfrm>
          <a:prstGeom prst="rect">
            <a:avLst/>
          </a:prstGeom>
        </p:spPr>
      </p:pic>
      <p:sp>
        <p:nvSpPr>
          <p:cNvPr id="109" name="Footer Placeholder 4">
            <a:extLst>
              <a:ext uri="{FF2B5EF4-FFF2-40B4-BE49-F238E27FC236}">
                <a16:creationId xmlns:a16="http://schemas.microsoft.com/office/drawing/2014/main" id="{6B8F024F-4C08-0A82-3F0E-C5255730CE45}"/>
              </a:ext>
            </a:extLst>
          </p:cNvPr>
          <p:cNvSpPr txBox="1">
            <a:spLocks/>
          </p:cNvSpPr>
          <p:nvPr/>
        </p:nvSpPr>
        <p:spPr>
          <a:xfrm>
            <a:off x="9218141" y="280352"/>
            <a:ext cx="2638896" cy="19586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Graphik Light" panose="020B040303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bg1">
                    <a:lumMod val="95000"/>
                  </a:schemeClr>
                </a:solidFill>
              </a:rPr>
              <a:t>Zensar Technologies | RPG Group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CDD57B-7B0D-7CE2-40B5-13A98977E3DE}"/>
              </a:ext>
            </a:extLst>
          </p:cNvPr>
          <p:cNvSpPr txBox="1"/>
          <p:nvPr/>
        </p:nvSpPr>
        <p:spPr>
          <a:xfrm>
            <a:off x="794479" y="1713908"/>
            <a:ext cx="1067299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Every business in every industry segment is trying to punch above their weight &amp; create impact digitally and hence the wave of “Digital Disruption”</a:t>
            </a:r>
            <a:endParaRPr lang="en-US" sz="40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656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 descr="A colorful liquid splashing out of a wave&#10;&#10;Description automatically generated">
            <a:extLst>
              <a:ext uri="{FF2B5EF4-FFF2-40B4-BE49-F238E27FC236}">
                <a16:creationId xmlns:a16="http://schemas.microsoft.com/office/drawing/2014/main" id="{407EBDD0-A0FD-97C8-F1F9-6F1BFEFECB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112" name="Rectangle 111">
            <a:extLst>
              <a:ext uri="{FF2B5EF4-FFF2-40B4-BE49-F238E27FC236}">
                <a16:creationId xmlns:a16="http://schemas.microsoft.com/office/drawing/2014/main" id="{96662FC8-CE69-B180-7262-FB6AA19BCAF4}"/>
              </a:ext>
            </a:extLst>
          </p:cNvPr>
          <p:cNvSpPr/>
          <p:nvPr/>
        </p:nvSpPr>
        <p:spPr>
          <a:xfrm>
            <a:off x="26340" y="19323"/>
            <a:ext cx="12192000" cy="6644899"/>
          </a:xfrm>
          <a:prstGeom prst="rect">
            <a:avLst/>
          </a:prstGeom>
          <a:gradFill flip="none" rotWithShape="1">
            <a:gsLst>
              <a:gs pos="50000">
                <a:srgbClr val="000000">
                  <a:alpha val="84000"/>
                </a:srgbClr>
              </a:gs>
              <a:gs pos="5000">
                <a:schemeClr val="tx2"/>
              </a:gs>
              <a:gs pos="100000">
                <a:schemeClr val="tx1">
                  <a:alpha val="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8628B73A-9576-208D-E1A6-8E64F4242D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84736" b="-2067"/>
          <a:stretch/>
        </p:blipFill>
        <p:spPr>
          <a:xfrm>
            <a:off x="323603" y="193778"/>
            <a:ext cx="353969" cy="365204"/>
          </a:xfrm>
          <a:prstGeom prst="rect">
            <a:avLst/>
          </a:prstGeom>
        </p:spPr>
      </p:pic>
      <p:sp>
        <p:nvSpPr>
          <p:cNvPr id="109" name="Footer Placeholder 4">
            <a:extLst>
              <a:ext uri="{FF2B5EF4-FFF2-40B4-BE49-F238E27FC236}">
                <a16:creationId xmlns:a16="http://schemas.microsoft.com/office/drawing/2014/main" id="{6B8F024F-4C08-0A82-3F0E-C5255730CE45}"/>
              </a:ext>
            </a:extLst>
          </p:cNvPr>
          <p:cNvSpPr txBox="1">
            <a:spLocks/>
          </p:cNvSpPr>
          <p:nvPr/>
        </p:nvSpPr>
        <p:spPr>
          <a:xfrm>
            <a:off x="9218141" y="280352"/>
            <a:ext cx="2638896" cy="19586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Graphik Light" panose="020B040303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bg1">
                    <a:lumMod val="95000"/>
                  </a:schemeClr>
                </a:solidFill>
              </a:rPr>
              <a:t>Zensar Technologies | RPG Group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CDD57B-7B0D-7CE2-40B5-13A98977E3DE}"/>
              </a:ext>
            </a:extLst>
          </p:cNvPr>
          <p:cNvSpPr txBox="1"/>
          <p:nvPr/>
        </p:nvSpPr>
        <p:spPr>
          <a:xfrm>
            <a:off x="794479" y="1713908"/>
            <a:ext cx="10672996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 kern="0" dirty="0">
                <a:solidFill>
                  <a:srgbClr val="FFFFFF"/>
                </a:solidFill>
                <a:latin typeface="Century Gothic"/>
                <a:cs typeface="Arial"/>
              </a:rPr>
              <a:t>In summary.....</a:t>
            </a:r>
          </a:p>
          <a:p>
            <a:endParaRPr lang="en-US" sz="4000" kern="0" dirty="0">
              <a:solidFill>
                <a:srgbClr val="FFFFFF"/>
              </a:solidFill>
              <a:latin typeface="Century Gothic"/>
              <a:cs typeface="Arial"/>
            </a:endParaRPr>
          </a:p>
          <a:p>
            <a:r>
              <a:rPr lang="en-US" sz="4000" kern="0" dirty="0">
                <a:solidFill>
                  <a:srgbClr val="FFFFFF"/>
                </a:solidFill>
                <a:latin typeface="Century Gothic"/>
                <a:cs typeface="Arial"/>
              </a:rPr>
              <a:t>What are the drivers of digital disruption?</a:t>
            </a:r>
          </a:p>
        </p:txBody>
      </p:sp>
    </p:spTree>
    <p:extLst>
      <p:ext uri="{BB962C8B-B14F-4D97-AF65-F5344CB8AC3E}">
        <p14:creationId xmlns:p14="http://schemas.microsoft.com/office/powerpoint/2010/main" val="1415933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 descr="A colorful liquid splashing out of a wave&#10;&#10;Description automatically generated">
            <a:extLst>
              <a:ext uri="{FF2B5EF4-FFF2-40B4-BE49-F238E27FC236}">
                <a16:creationId xmlns:a16="http://schemas.microsoft.com/office/drawing/2014/main" id="{407EBDD0-A0FD-97C8-F1F9-6F1BFEFECB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112" name="Rectangle 111">
            <a:extLst>
              <a:ext uri="{FF2B5EF4-FFF2-40B4-BE49-F238E27FC236}">
                <a16:creationId xmlns:a16="http://schemas.microsoft.com/office/drawing/2014/main" id="{96662FC8-CE69-B180-7262-FB6AA19BCAF4}"/>
              </a:ext>
            </a:extLst>
          </p:cNvPr>
          <p:cNvSpPr/>
          <p:nvPr/>
        </p:nvSpPr>
        <p:spPr>
          <a:xfrm>
            <a:off x="26340" y="19323"/>
            <a:ext cx="12192000" cy="6644899"/>
          </a:xfrm>
          <a:prstGeom prst="rect">
            <a:avLst/>
          </a:prstGeom>
          <a:gradFill flip="none" rotWithShape="1">
            <a:gsLst>
              <a:gs pos="50000">
                <a:srgbClr val="000000">
                  <a:alpha val="84000"/>
                </a:srgbClr>
              </a:gs>
              <a:gs pos="5000">
                <a:schemeClr val="tx2"/>
              </a:gs>
              <a:gs pos="100000">
                <a:schemeClr val="tx1">
                  <a:alpha val="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8628B73A-9576-208D-E1A6-8E64F4242D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84736" b="-2067"/>
          <a:stretch/>
        </p:blipFill>
        <p:spPr>
          <a:xfrm>
            <a:off x="323603" y="193778"/>
            <a:ext cx="353969" cy="365204"/>
          </a:xfrm>
          <a:prstGeom prst="rect">
            <a:avLst/>
          </a:prstGeom>
        </p:spPr>
      </p:pic>
      <p:sp>
        <p:nvSpPr>
          <p:cNvPr id="109" name="Footer Placeholder 4">
            <a:extLst>
              <a:ext uri="{FF2B5EF4-FFF2-40B4-BE49-F238E27FC236}">
                <a16:creationId xmlns:a16="http://schemas.microsoft.com/office/drawing/2014/main" id="{6B8F024F-4C08-0A82-3F0E-C5255730CE45}"/>
              </a:ext>
            </a:extLst>
          </p:cNvPr>
          <p:cNvSpPr txBox="1">
            <a:spLocks/>
          </p:cNvSpPr>
          <p:nvPr/>
        </p:nvSpPr>
        <p:spPr>
          <a:xfrm>
            <a:off x="9218141" y="280352"/>
            <a:ext cx="2638896" cy="19586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Graphik Light" panose="020B040303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bg1">
                    <a:lumMod val="95000"/>
                  </a:schemeClr>
                </a:solidFill>
              </a:rPr>
              <a:t>Zensar Technologies | RPG Group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8ED5A8-3E12-4D3A-8D95-057514F8394A}"/>
              </a:ext>
            </a:extLst>
          </p:cNvPr>
          <p:cNvSpPr/>
          <p:nvPr/>
        </p:nvSpPr>
        <p:spPr>
          <a:xfrm>
            <a:off x="4679614" y="1355495"/>
            <a:ext cx="2294360" cy="1033447"/>
          </a:xfrm>
          <a:prstGeom prst="rect">
            <a:avLst/>
          </a:prstGeom>
          <a:solidFill>
            <a:srgbClr val="9F887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1. Consumer Behavior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4FDB82-CCD2-4292-B2F6-D241D0937641}"/>
              </a:ext>
            </a:extLst>
          </p:cNvPr>
          <p:cNvSpPr/>
          <p:nvPr/>
        </p:nvSpPr>
        <p:spPr>
          <a:xfrm>
            <a:off x="9661797" y="1378258"/>
            <a:ext cx="2294360" cy="1033447"/>
          </a:xfrm>
          <a:prstGeom prst="rect">
            <a:avLst/>
          </a:prstGeom>
          <a:solidFill>
            <a:srgbClr val="9F887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3. Business Model Shifts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E6C14D-8F60-4127-B8B3-14EDB115577C}"/>
              </a:ext>
            </a:extLst>
          </p:cNvPr>
          <p:cNvSpPr/>
          <p:nvPr/>
        </p:nvSpPr>
        <p:spPr>
          <a:xfrm>
            <a:off x="7095949" y="2693776"/>
            <a:ext cx="2509005" cy="1033447"/>
          </a:xfrm>
          <a:prstGeom prst="rect">
            <a:avLst/>
          </a:prstGeom>
          <a:solidFill>
            <a:srgbClr val="8E8D86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4. Democratization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360FDE-01AB-4B01-9E2C-4E79A8EAF2BF}"/>
              </a:ext>
            </a:extLst>
          </p:cNvPr>
          <p:cNvSpPr/>
          <p:nvPr/>
        </p:nvSpPr>
        <p:spPr>
          <a:xfrm>
            <a:off x="7167500" y="1378258"/>
            <a:ext cx="2294360" cy="1033447"/>
          </a:xfrm>
          <a:prstGeom prst="rect">
            <a:avLst/>
          </a:prstGeom>
          <a:solidFill>
            <a:srgbClr val="8E8D86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2. Technology Advancements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E1F61ED-DFDF-426B-A947-F4D6E6040F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431" y="1440148"/>
            <a:ext cx="3843714" cy="28853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9A5C649-E0CB-4A7B-AF01-21940A3976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0925" y="3543712"/>
            <a:ext cx="2509005" cy="177853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398DE1-F6C0-4C94-9828-12E51EC478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872" y="4520078"/>
            <a:ext cx="1524000" cy="10106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4610B9A-4AD9-40AD-B848-A6685E8507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7792" y="4497312"/>
            <a:ext cx="1524000" cy="103344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2F46456-2243-4084-A95A-AD37C4EA72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46524" y="4497312"/>
            <a:ext cx="1485900" cy="10493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505CC15-7832-4F3F-99AF-54373E4CB5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47886" y="4497312"/>
            <a:ext cx="1514475" cy="103344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7F640D1-F3B6-4E51-9A74-04F729402824}"/>
              </a:ext>
            </a:extLst>
          </p:cNvPr>
          <p:cNvSpPr txBox="1"/>
          <p:nvPr/>
        </p:nvSpPr>
        <p:spPr>
          <a:xfrm>
            <a:off x="6686301" y="3967853"/>
            <a:ext cx="34615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spc="-150">
                <a:solidFill>
                  <a:schemeClr val="bg1"/>
                </a:solidFill>
                <a:latin typeface="Ink Free" panose="03080402000500000000" pitchFamily="66" charset="0"/>
                <a:ea typeface="+mj-ea"/>
                <a:cs typeface="Arial" panose="020B0604020202020204" pitchFamily="34" charset="0"/>
              </a:rPr>
              <a:t>Across every industry</a:t>
            </a:r>
            <a:endParaRPr lang="en-US" sz="28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E33505A-AC0C-4B27-9390-135AB1956DB2}"/>
              </a:ext>
            </a:extLst>
          </p:cNvPr>
          <p:cNvSpPr txBox="1"/>
          <p:nvPr/>
        </p:nvSpPr>
        <p:spPr>
          <a:xfrm>
            <a:off x="9521204" y="5498986"/>
            <a:ext cx="29908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spc="-150">
                <a:solidFill>
                  <a:schemeClr val="bg1"/>
                </a:solidFill>
                <a:latin typeface="Ink Free" panose="03080402000500000000" pitchFamily="66" charset="0"/>
                <a:ea typeface="+mj-ea"/>
                <a:cs typeface="Arial" panose="020B0604020202020204" pitchFamily="34" charset="0"/>
              </a:rPr>
              <a:t>And a lot more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260300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 descr="A colorful liquid splashing out of a wave&#10;&#10;Description automatically generated">
            <a:extLst>
              <a:ext uri="{FF2B5EF4-FFF2-40B4-BE49-F238E27FC236}">
                <a16:creationId xmlns:a16="http://schemas.microsoft.com/office/drawing/2014/main" id="{407EBDD0-A0FD-97C8-F1F9-6F1BFEFECB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112" name="Rectangle 111">
            <a:extLst>
              <a:ext uri="{FF2B5EF4-FFF2-40B4-BE49-F238E27FC236}">
                <a16:creationId xmlns:a16="http://schemas.microsoft.com/office/drawing/2014/main" id="{96662FC8-CE69-B180-7262-FB6AA19BCAF4}"/>
              </a:ext>
            </a:extLst>
          </p:cNvPr>
          <p:cNvSpPr/>
          <p:nvPr/>
        </p:nvSpPr>
        <p:spPr>
          <a:xfrm>
            <a:off x="26340" y="19323"/>
            <a:ext cx="12192000" cy="6644899"/>
          </a:xfrm>
          <a:prstGeom prst="rect">
            <a:avLst/>
          </a:prstGeom>
          <a:gradFill flip="none" rotWithShape="1">
            <a:gsLst>
              <a:gs pos="50000">
                <a:srgbClr val="000000">
                  <a:alpha val="84000"/>
                </a:srgbClr>
              </a:gs>
              <a:gs pos="5000">
                <a:schemeClr val="tx2"/>
              </a:gs>
              <a:gs pos="100000">
                <a:schemeClr val="tx1">
                  <a:alpha val="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8628B73A-9576-208D-E1A6-8E64F4242D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84736" b="-2067"/>
          <a:stretch/>
        </p:blipFill>
        <p:spPr>
          <a:xfrm>
            <a:off x="323603" y="193778"/>
            <a:ext cx="353969" cy="365204"/>
          </a:xfrm>
          <a:prstGeom prst="rect">
            <a:avLst/>
          </a:prstGeom>
        </p:spPr>
      </p:pic>
      <p:sp>
        <p:nvSpPr>
          <p:cNvPr id="109" name="Footer Placeholder 4">
            <a:extLst>
              <a:ext uri="{FF2B5EF4-FFF2-40B4-BE49-F238E27FC236}">
                <a16:creationId xmlns:a16="http://schemas.microsoft.com/office/drawing/2014/main" id="{6B8F024F-4C08-0A82-3F0E-C5255730CE45}"/>
              </a:ext>
            </a:extLst>
          </p:cNvPr>
          <p:cNvSpPr txBox="1">
            <a:spLocks/>
          </p:cNvSpPr>
          <p:nvPr/>
        </p:nvSpPr>
        <p:spPr>
          <a:xfrm>
            <a:off x="9218141" y="280352"/>
            <a:ext cx="2638896" cy="19586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Graphik Light" panose="020B040303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bg1">
                    <a:lumMod val="95000"/>
                  </a:schemeClr>
                </a:solidFill>
              </a:rPr>
              <a:t>Zensar Technologies | RPG Group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7931F79-978F-40C0-8EAC-AF035252EAA7}"/>
              </a:ext>
            </a:extLst>
          </p:cNvPr>
          <p:cNvGrpSpPr/>
          <p:nvPr/>
        </p:nvGrpSpPr>
        <p:grpSpPr>
          <a:xfrm>
            <a:off x="74951" y="2007484"/>
            <a:ext cx="4788131" cy="523220"/>
            <a:chOff x="4304429" y="2514257"/>
            <a:chExt cx="2294360" cy="1159329"/>
          </a:xfrm>
          <a:solidFill>
            <a:srgbClr val="9F8879"/>
          </a:solid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20F6671-6A5E-4FA5-88BF-FB2479F118F5}"/>
                </a:ext>
              </a:extLst>
            </p:cNvPr>
            <p:cNvSpPr/>
            <p:nvPr/>
          </p:nvSpPr>
          <p:spPr>
            <a:xfrm>
              <a:off x="4304429" y="2514257"/>
              <a:ext cx="2294360" cy="11593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entury Gothic" panose="020B0502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87B862B-1143-42AA-A475-8E8BFDD7DFF5}"/>
                </a:ext>
              </a:extLst>
            </p:cNvPr>
            <p:cNvSpPr txBox="1"/>
            <p:nvPr/>
          </p:nvSpPr>
          <p:spPr>
            <a:xfrm>
              <a:off x="4310908" y="2678788"/>
              <a:ext cx="2203020" cy="75015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1. Consumer Behaviors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1AEA8EF-D5F7-4D4F-8395-6D09B200F6D1}"/>
              </a:ext>
            </a:extLst>
          </p:cNvPr>
          <p:cNvGrpSpPr/>
          <p:nvPr/>
        </p:nvGrpSpPr>
        <p:grpSpPr>
          <a:xfrm>
            <a:off x="95487" y="2671327"/>
            <a:ext cx="4788131" cy="523220"/>
            <a:chOff x="4289642" y="3900033"/>
            <a:chExt cx="2294360" cy="1159329"/>
          </a:xfrm>
          <a:solidFill>
            <a:srgbClr val="8E8D86"/>
          </a:solidFill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7EE00B0-3BC8-439F-A64F-6D38919048DC}"/>
                </a:ext>
              </a:extLst>
            </p:cNvPr>
            <p:cNvSpPr/>
            <p:nvPr/>
          </p:nvSpPr>
          <p:spPr>
            <a:xfrm>
              <a:off x="4289642" y="3900033"/>
              <a:ext cx="2294360" cy="11593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entury Gothic" panose="020B0502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06F96A6-3E21-4372-8839-51E4421D2553}"/>
                </a:ext>
              </a:extLst>
            </p:cNvPr>
            <p:cNvSpPr txBox="1"/>
            <p:nvPr/>
          </p:nvSpPr>
          <p:spPr>
            <a:xfrm>
              <a:off x="4290857" y="4048130"/>
              <a:ext cx="2239480" cy="75015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2. Technology Advancements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CA2E15-C34E-4A70-8AA3-E8B484311E1A}"/>
              </a:ext>
            </a:extLst>
          </p:cNvPr>
          <p:cNvGrpSpPr/>
          <p:nvPr/>
        </p:nvGrpSpPr>
        <p:grpSpPr>
          <a:xfrm>
            <a:off x="95486" y="4029197"/>
            <a:ext cx="4788131" cy="523220"/>
            <a:chOff x="4289642" y="3900033"/>
            <a:chExt cx="2294360" cy="1159329"/>
          </a:xfrm>
          <a:solidFill>
            <a:srgbClr val="8E8D86"/>
          </a:solidFill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F4F0F2C-1B12-457A-B512-B14EC14176CE}"/>
                </a:ext>
              </a:extLst>
            </p:cNvPr>
            <p:cNvSpPr/>
            <p:nvPr/>
          </p:nvSpPr>
          <p:spPr>
            <a:xfrm>
              <a:off x="4289642" y="3900033"/>
              <a:ext cx="2294360" cy="11593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entury Gothic" panose="020B0502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6BFFD98-FB7B-471E-8E30-6E4339F5D881}"/>
                </a:ext>
              </a:extLst>
            </p:cNvPr>
            <p:cNvSpPr txBox="1"/>
            <p:nvPr/>
          </p:nvSpPr>
          <p:spPr>
            <a:xfrm>
              <a:off x="4290857" y="4048130"/>
              <a:ext cx="2239480" cy="75015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4. Democratization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333B54C-3B5A-4AAD-82A8-08D03C98F63F}"/>
              </a:ext>
            </a:extLst>
          </p:cNvPr>
          <p:cNvGrpSpPr/>
          <p:nvPr/>
        </p:nvGrpSpPr>
        <p:grpSpPr>
          <a:xfrm>
            <a:off x="74950" y="3343495"/>
            <a:ext cx="4788131" cy="523220"/>
            <a:chOff x="4304429" y="2514257"/>
            <a:chExt cx="2294360" cy="1159329"/>
          </a:xfrm>
          <a:solidFill>
            <a:srgbClr val="9F8879"/>
          </a:solidFill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F321E4A-C904-4A14-8BFC-174FEB6D46D8}"/>
                </a:ext>
              </a:extLst>
            </p:cNvPr>
            <p:cNvSpPr/>
            <p:nvPr/>
          </p:nvSpPr>
          <p:spPr>
            <a:xfrm>
              <a:off x="4304429" y="2514257"/>
              <a:ext cx="2294360" cy="11593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entury Gothic" panose="020B050202020202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72ED3E2-CB22-4567-8F90-A5210B6BFA6C}"/>
                </a:ext>
              </a:extLst>
            </p:cNvPr>
            <p:cNvSpPr txBox="1"/>
            <p:nvPr/>
          </p:nvSpPr>
          <p:spPr>
            <a:xfrm>
              <a:off x="4310908" y="2678788"/>
              <a:ext cx="2203020" cy="75015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3. Business Model Shifts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FCACA8B-34A2-40F7-807F-EDE860A6CF9B}"/>
              </a:ext>
            </a:extLst>
          </p:cNvPr>
          <p:cNvGrpSpPr/>
          <p:nvPr/>
        </p:nvGrpSpPr>
        <p:grpSpPr>
          <a:xfrm>
            <a:off x="5478224" y="2025562"/>
            <a:ext cx="2000596" cy="505142"/>
            <a:chOff x="4304429" y="2514257"/>
            <a:chExt cx="2294360" cy="1159329"/>
          </a:xfrm>
          <a:solidFill>
            <a:srgbClr val="9F8879"/>
          </a:solidFill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C4227FA-0296-4A25-B264-00FEA8DB5BE0}"/>
                </a:ext>
              </a:extLst>
            </p:cNvPr>
            <p:cNvSpPr/>
            <p:nvPr/>
          </p:nvSpPr>
          <p:spPr>
            <a:xfrm>
              <a:off x="4304429" y="2514257"/>
              <a:ext cx="2294360" cy="11593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entury Gothic" panose="020B0502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90E0AB8-8234-449A-B650-98B0057177FE}"/>
                </a:ext>
              </a:extLst>
            </p:cNvPr>
            <p:cNvSpPr txBox="1"/>
            <p:nvPr/>
          </p:nvSpPr>
          <p:spPr>
            <a:xfrm>
              <a:off x="4310908" y="2678788"/>
              <a:ext cx="2203020" cy="75015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Self-service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BEF1FAE-F701-44A0-92AC-9F34E5D711A4}"/>
              </a:ext>
            </a:extLst>
          </p:cNvPr>
          <p:cNvGrpSpPr/>
          <p:nvPr/>
        </p:nvGrpSpPr>
        <p:grpSpPr>
          <a:xfrm>
            <a:off x="7726098" y="2009832"/>
            <a:ext cx="2186061" cy="505142"/>
            <a:chOff x="4304429" y="2514257"/>
            <a:chExt cx="2294360" cy="1159329"/>
          </a:xfrm>
          <a:solidFill>
            <a:srgbClr val="9F8879"/>
          </a:solidFill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5D89D26-0325-4FE7-BA4C-95BF489741F4}"/>
                </a:ext>
              </a:extLst>
            </p:cNvPr>
            <p:cNvSpPr/>
            <p:nvPr/>
          </p:nvSpPr>
          <p:spPr>
            <a:xfrm>
              <a:off x="4304429" y="2514257"/>
              <a:ext cx="2294360" cy="11593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entury Gothic" panose="020B0502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91DA737-05D7-489C-A135-EEDBAB8820EC}"/>
                </a:ext>
              </a:extLst>
            </p:cNvPr>
            <p:cNvSpPr txBox="1"/>
            <p:nvPr/>
          </p:nvSpPr>
          <p:spPr>
            <a:xfrm>
              <a:off x="4310908" y="2678788"/>
              <a:ext cx="2203020" cy="75015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Personalization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9ADFEC6-3CA4-435C-BB97-3F62CA5AEEE6}"/>
              </a:ext>
            </a:extLst>
          </p:cNvPr>
          <p:cNvGrpSpPr/>
          <p:nvPr/>
        </p:nvGrpSpPr>
        <p:grpSpPr>
          <a:xfrm>
            <a:off x="10089258" y="2007484"/>
            <a:ext cx="2000596" cy="505142"/>
            <a:chOff x="4304429" y="2514257"/>
            <a:chExt cx="2294360" cy="1159329"/>
          </a:xfrm>
          <a:solidFill>
            <a:srgbClr val="9F8879"/>
          </a:solidFill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00B0256-53CB-4537-AFDE-C371A5BE6F11}"/>
                </a:ext>
              </a:extLst>
            </p:cNvPr>
            <p:cNvSpPr/>
            <p:nvPr/>
          </p:nvSpPr>
          <p:spPr>
            <a:xfrm>
              <a:off x="4304429" y="2514257"/>
              <a:ext cx="2294360" cy="11593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entury Gothic" panose="020B050202020202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50855BD-F61D-49CA-AD07-E8557CB5A75E}"/>
                </a:ext>
              </a:extLst>
            </p:cNvPr>
            <p:cNvSpPr txBox="1"/>
            <p:nvPr/>
          </p:nvSpPr>
          <p:spPr>
            <a:xfrm>
              <a:off x="4310908" y="2678788"/>
              <a:ext cx="2203020" cy="75015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“Always On”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A8D82C9-854F-40E5-9AD0-1A96F808BA94}"/>
              </a:ext>
            </a:extLst>
          </p:cNvPr>
          <p:cNvGrpSpPr/>
          <p:nvPr/>
        </p:nvGrpSpPr>
        <p:grpSpPr>
          <a:xfrm>
            <a:off x="5471289" y="3377275"/>
            <a:ext cx="3639664" cy="509267"/>
            <a:chOff x="4304429" y="2514257"/>
            <a:chExt cx="2294360" cy="1159329"/>
          </a:xfrm>
          <a:solidFill>
            <a:srgbClr val="9F8879"/>
          </a:solidFill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DED0BE7-4287-48DA-BCE1-62CEE8F49D73}"/>
                </a:ext>
              </a:extLst>
            </p:cNvPr>
            <p:cNvSpPr/>
            <p:nvPr/>
          </p:nvSpPr>
          <p:spPr>
            <a:xfrm>
              <a:off x="4304429" y="2514257"/>
              <a:ext cx="2294360" cy="11593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entury Gothic" panose="020B050202020202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C3FFAED-5BD1-4E50-97A9-2D55E1CBE592}"/>
                </a:ext>
              </a:extLst>
            </p:cNvPr>
            <p:cNvSpPr txBox="1"/>
            <p:nvPr/>
          </p:nvSpPr>
          <p:spPr>
            <a:xfrm>
              <a:off x="4310907" y="2678786"/>
              <a:ext cx="2196951" cy="77070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Top-down / Bottom-up Disruption</a:t>
              </a:r>
            </a:p>
          </p:txBody>
        </p:sp>
      </p:grpSp>
      <p:sp>
        <p:nvSpPr>
          <p:cNvPr id="59" name="Arrow: Chevron 58">
            <a:extLst>
              <a:ext uri="{FF2B5EF4-FFF2-40B4-BE49-F238E27FC236}">
                <a16:creationId xmlns:a16="http://schemas.microsoft.com/office/drawing/2014/main" id="{58D16815-3AF3-47EA-8953-A0DADCC14871}"/>
              </a:ext>
            </a:extLst>
          </p:cNvPr>
          <p:cNvSpPr/>
          <p:nvPr/>
        </p:nvSpPr>
        <p:spPr>
          <a:xfrm>
            <a:off x="5046203" y="2060414"/>
            <a:ext cx="254923" cy="359879"/>
          </a:xfrm>
          <a:prstGeom prst="chevr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0" name="Arrow: Chevron 59">
            <a:extLst>
              <a:ext uri="{FF2B5EF4-FFF2-40B4-BE49-F238E27FC236}">
                <a16:creationId xmlns:a16="http://schemas.microsoft.com/office/drawing/2014/main" id="{EAB89898-12D8-44F9-B19F-AE536A8A93A9}"/>
              </a:ext>
            </a:extLst>
          </p:cNvPr>
          <p:cNvSpPr/>
          <p:nvPr/>
        </p:nvSpPr>
        <p:spPr>
          <a:xfrm>
            <a:off x="5046203" y="2725408"/>
            <a:ext cx="254923" cy="359879"/>
          </a:xfrm>
          <a:prstGeom prst="chevr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Arrow: Chevron 60">
            <a:extLst>
              <a:ext uri="{FF2B5EF4-FFF2-40B4-BE49-F238E27FC236}">
                <a16:creationId xmlns:a16="http://schemas.microsoft.com/office/drawing/2014/main" id="{98C4E80A-0931-490E-98C0-A1A430286346}"/>
              </a:ext>
            </a:extLst>
          </p:cNvPr>
          <p:cNvSpPr/>
          <p:nvPr/>
        </p:nvSpPr>
        <p:spPr>
          <a:xfrm>
            <a:off x="5032336" y="3401491"/>
            <a:ext cx="254923" cy="359879"/>
          </a:xfrm>
          <a:prstGeom prst="chevr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2" name="Arrow: Chevron 61">
            <a:extLst>
              <a:ext uri="{FF2B5EF4-FFF2-40B4-BE49-F238E27FC236}">
                <a16:creationId xmlns:a16="http://schemas.microsoft.com/office/drawing/2014/main" id="{B26E6D5C-CB62-4D25-9F68-8037C67F9C47}"/>
              </a:ext>
            </a:extLst>
          </p:cNvPr>
          <p:cNvSpPr/>
          <p:nvPr/>
        </p:nvSpPr>
        <p:spPr>
          <a:xfrm>
            <a:off x="5032336" y="4099404"/>
            <a:ext cx="254923" cy="359879"/>
          </a:xfrm>
          <a:prstGeom prst="chevr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FA83DDD-4D47-4ECB-9197-C7B0D2E10929}"/>
              </a:ext>
            </a:extLst>
          </p:cNvPr>
          <p:cNvGrpSpPr/>
          <p:nvPr/>
        </p:nvGrpSpPr>
        <p:grpSpPr>
          <a:xfrm>
            <a:off x="9293091" y="3393105"/>
            <a:ext cx="2791632" cy="505142"/>
            <a:chOff x="4304429" y="2514257"/>
            <a:chExt cx="2294360" cy="1159329"/>
          </a:xfrm>
          <a:solidFill>
            <a:srgbClr val="9F8879"/>
          </a:solidFill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1B99A31-4897-4F3A-89F5-A43E0ED1D6F8}"/>
                </a:ext>
              </a:extLst>
            </p:cNvPr>
            <p:cNvSpPr/>
            <p:nvPr/>
          </p:nvSpPr>
          <p:spPr>
            <a:xfrm>
              <a:off x="4304429" y="2514257"/>
              <a:ext cx="2294360" cy="11593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entury Gothic" panose="020B0502020202020204" pitchFamily="34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BA92B3A-695E-416F-B6B3-DB47CB11CE89}"/>
                </a:ext>
              </a:extLst>
            </p:cNvPr>
            <p:cNvSpPr txBox="1"/>
            <p:nvPr/>
          </p:nvSpPr>
          <p:spPr>
            <a:xfrm>
              <a:off x="4347586" y="2709080"/>
              <a:ext cx="2203020" cy="77700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Networks &amp; Ecosystems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EEF81C4-B9FF-49D3-8E98-F993E78CD0CA}"/>
              </a:ext>
            </a:extLst>
          </p:cNvPr>
          <p:cNvGrpSpPr/>
          <p:nvPr/>
        </p:nvGrpSpPr>
        <p:grpSpPr>
          <a:xfrm>
            <a:off x="5463709" y="2719039"/>
            <a:ext cx="2564451" cy="505142"/>
            <a:chOff x="4304429" y="2514257"/>
            <a:chExt cx="2294360" cy="1159329"/>
          </a:xfrm>
          <a:solidFill>
            <a:srgbClr val="8E8D86"/>
          </a:solidFill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5CDDAB6-32E6-47E8-8497-1F6A9E7976BF}"/>
                </a:ext>
              </a:extLst>
            </p:cNvPr>
            <p:cNvSpPr/>
            <p:nvPr/>
          </p:nvSpPr>
          <p:spPr>
            <a:xfrm>
              <a:off x="4304429" y="2514257"/>
              <a:ext cx="2294360" cy="11593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entury Gothic" panose="020B0502020202020204" pitchFamily="34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BDA2FF1-E6B8-4F72-B956-4507DABC7A57}"/>
                </a:ext>
              </a:extLst>
            </p:cNvPr>
            <p:cNvSpPr txBox="1"/>
            <p:nvPr/>
          </p:nvSpPr>
          <p:spPr>
            <a:xfrm>
              <a:off x="4310908" y="2678785"/>
              <a:ext cx="1987636" cy="77700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Digital Technologies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EF1C8F8-C881-4A8C-9E23-CBD3FEA6F457}"/>
              </a:ext>
            </a:extLst>
          </p:cNvPr>
          <p:cNvGrpSpPr/>
          <p:nvPr/>
        </p:nvGrpSpPr>
        <p:grpSpPr>
          <a:xfrm>
            <a:off x="8138524" y="2718652"/>
            <a:ext cx="1651235" cy="505142"/>
            <a:chOff x="4304429" y="2514257"/>
            <a:chExt cx="2294360" cy="1159329"/>
          </a:xfrm>
          <a:solidFill>
            <a:srgbClr val="8E8D86"/>
          </a:solidFill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04B3FB0-81C0-4F03-A8E6-81244932F5E1}"/>
                </a:ext>
              </a:extLst>
            </p:cNvPr>
            <p:cNvSpPr/>
            <p:nvPr/>
          </p:nvSpPr>
          <p:spPr>
            <a:xfrm>
              <a:off x="4304429" y="2514257"/>
              <a:ext cx="2294360" cy="11593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entury Gothic" panose="020B0502020202020204" pitchFamily="34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9E448805-417D-421D-B19D-BC99582B1B2F}"/>
                </a:ext>
              </a:extLst>
            </p:cNvPr>
            <p:cNvSpPr txBox="1"/>
            <p:nvPr/>
          </p:nvSpPr>
          <p:spPr>
            <a:xfrm>
              <a:off x="4310908" y="2678785"/>
              <a:ext cx="1987636" cy="77700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Growth of AI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E861E32-8491-4D91-83FC-07F8FD355739}"/>
              </a:ext>
            </a:extLst>
          </p:cNvPr>
          <p:cNvGrpSpPr/>
          <p:nvPr/>
        </p:nvGrpSpPr>
        <p:grpSpPr>
          <a:xfrm>
            <a:off x="9947422" y="2700899"/>
            <a:ext cx="2176268" cy="505142"/>
            <a:chOff x="4304429" y="2514257"/>
            <a:chExt cx="2294360" cy="1159329"/>
          </a:xfrm>
          <a:solidFill>
            <a:srgbClr val="8E8D86"/>
          </a:solidFill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6ACD31A4-AF91-41F0-8B79-795B67AB53BE}"/>
                </a:ext>
              </a:extLst>
            </p:cNvPr>
            <p:cNvSpPr/>
            <p:nvPr/>
          </p:nvSpPr>
          <p:spPr>
            <a:xfrm>
              <a:off x="4304429" y="2514257"/>
              <a:ext cx="2294360" cy="11593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entury Gothic" panose="020B0502020202020204" pitchFamily="34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07D7F8B8-4285-4FFC-81A7-CB9B11F2D7D0}"/>
                </a:ext>
              </a:extLst>
            </p:cNvPr>
            <p:cNvSpPr txBox="1"/>
            <p:nvPr/>
          </p:nvSpPr>
          <p:spPr>
            <a:xfrm>
              <a:off x="4310909" y="2570233"/>
              <a:ext cx="2244897" cy="109486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New Paradigms</a:t>
              </a:r>
              <a:br>
                <a:rPr lang="en-US" sz="1600" dirty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</a:br>
              <a:r>
                <a:rPr lang="en-US" sz="900" i="1" dirty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(Web3, Blockchain </a:t>
              </a:r>
              <a:r>
                <a:rPr lang="en-US" sz="900" i="1" dirty="0" err="1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XR,,IoT</a:t>
              </a:r>
              <a:r>
                <a:rPr lang="en-US" sz="900" i="1" dirty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900" i="1" dirty="0" err="1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etc</a:t>
              </a:r>
              <a:r>
                <a:rPr lang="en-US" sz="900" i="1" dirty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)</a:t>
              </a:r>
              <a:endParaRPr lang="en-US" sz="11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ABD5E68-1200-4AAF-9F95-DCF2981B047A}"/>
              </a:ext>
            </a:extLst>
          </p:cNvPr>
          <p:cNvGrpSpPr/>
          <p:nvPr/>
        </p:nvGrpSpPr>
        <p:grpSpPr>
          <a:xfrm>
            <a:off x="5478117" y="4027188"/>
            <a:ext cx="1926707" cy="505142"/>
            <a:chOff x="4304429" y="2514257"/>
            <a:chExt cx="2294360" cy="1159329"/>
          </a:xfrm>
          <a:solidFill>
            <a:srgbClr val="8E8D86"/>
          </a:solidFill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B893EAC-49B0-4C47-B861-507A87EF563E}"/>
                </a:ext>
              </a:extLst>
            </p:cNvPr>
            <p:cNvSpPr/>
            <p:nvPr/>
          </p:nvSpPr>
          <p:spPr>
            <a:xfrm>
              <a:off x="4304429" y="2514257"/>
              <a:ext cx="2294360" cy="11593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entury Gothic" panose="020B0502020202020204" pitchFamily="34" charset="0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4D4A68B-E401-4AD3-B2A5-1268EEBBE500}"/>
                </a:ext>
              </a:extLst>
            </p:cNvPr>
            <p:cNvSpPr txBox="1"/>
            <p:nvPr/>
          </p:nvSpPr>
          <p:spPr>
            <a:xfrm>
              <a:off x="4310908" y="2678785"/>
              <a:ext cx="1987636" cy="77700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Digital Tools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DD4544EC-9759-49EC-B1B0-31AA2BB875B8}"/>
              </a:ext>
            </a:extLst>
          </p:cNvPr>
          <p:cNvGrpSpPr/>
          <p:nvPr/>
        </p:nvGrpSpPr>
        <p:grpSpPr>
          <a:xfrm>
            <a:off x="7595682" y="4026801"/>
            <a:ext cx="4487237" cy="505142"/>
            <a:chOff x="4304429" y="2514257"/>
            <a:chExt cx="2294360" cy="1159329"/>
          </a:xfrm>
          <a:solidFill>
            <a:srgbClr val="8E8D86"/>
          </a:solidFill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90C332CE-59F0-4726-9DD4-7EC9D49368C4}"/>
                </a:ext>
              </a:extLst>
            </p:cNvPr>
            <p:cNvSpPr/>
            <p:nvPr/>
          </p:nvSpPr>
          <p:spPr>
            <a:xfrm>
              <a:off x="4304429" y="2514257"/>
              <a:ext cx="2294360" cy="11593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entury Gothic" panose="020B0502020202020204" pitchFamily="34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C2995F18-B76E-4C2D-8715-A2B2D49DF3F7}"/>
                </a:ext>
              </a:extLst>
            </p:cNvPr>
            <p:cNvSpPr txBox="1"/>
            <p:nvPr/>
          </p:nvSpPr>
          <p:spPr>
            <a:xfrm>
              <a:off x="4310906" y="2678785"/>
              <a:ext cx="2119148" cy="77136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Empowerment | Accessibility </a:t>
              </a: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C49549E2-6DA2-4FC8-AA5C-064791F800DB}"/>
              </a:ext>
            </a:extLst>
          </p:cNvPr>
          <p:cNvSpPr txBox="1"/>
          <p:nvPr/>
        </p:nvSpPr>
        <p:spPr>
          <a:xfrm>
            <a:off x="500587" y="939340"/>
            <a:ext cx="1116797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spc="-150" dirty="0">
                <a:solidFill>
                  <a:schemeClr val="bg1"/>
                </a:solidFill>
                <a:latin typeface="Ink Free"/>
                <a:ea typeface="+mj-ea"/>
                <a:cs typeface="Arial"/>
              </a:rPr>
              <a:t>Let's do a little deep dive  at this.....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091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 descr="A colorful liquid splashing out of a wave&#10;&#10;Description automatically generated">
            <a:extLst>
              <a:ext uri="{FF2B5EF4-FFF2-40B4-BE49-F238E27FC236}">
                <a16:creationId xmlns:a16="http://schemas.microsoft.com/office/drawing/2014/main" id="{407EBDD0-A0FD-97C8-F1F9-6F1BFEFECB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112" name="Rectangle 111">
            <a:extLst>
              <a:ext uri="{FF2B5EF4-FFF2-40B4-BE49-F238E27FC236}">
                <a16:creationId xmlns:a16="http://schemas.microsoft.com/office/drawing/2014/main" id="{96662FC8-CE69-B180-7262-FB6AA19BCAF4}"/>
              </a:ext>
            </a:extLst>
          </p:cNvPr>
          <p:cNvSpPr/>
          <p:nvPr/>
        </p:nvSpPr>
        <p:spPr>
          <a:xfrm>
            <a:off x="26340" y="-63804"/>
            <a:ext cx="12192000" cy="6644899"/>
          </a:xfrm>
          <a:prstGeom prst="rect">
            <a:avLst/>
          </a:prstGeom>
          <a:gradFill flip="none" rotWithShape="1">
            <a:gsLst>
              <a:gs pos="50000">
                <a:srgbClr val="000000">
                  <a:alpha val="84000"/>
                </a:srgbClr>
              </a:gs>
              <a:gs pos="5000">
                <a:schemeClr val="tx2"/>
              </a:gs>
              <a:gs pos="100000">
                <a:schemeClr val="tx1">
                  <a:alpha val="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8628B73A-9576-208D-E1A6-8E64F4242D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84736" b="-2067"/>
          <a:stretch/>
        </p:blipFill>
        <p:spPr>
          <a:xfrm>
            <a:off x="323603" y="193778"/>
            <a:ext cx="353969" cy="365204"/>
          </a:xfrm>
          <a:prstGeom prst="rect">
            <a:avLst/>
          </a:prstGeom>
        </p:spPr>
      </p:pic>
      <p:sp>
        <p:nvSpPr>
          <p:cNvPr id="109" name="Footer Placeholder 4">
            <a:extLst>
              <a:ext uri="{FF2B5EF4-FFF2-40B4-BE49-F238E27FC236}">
                <a16:creationId xmlns:a16="http://schemas.microsoft.com/office/drawing/2014/main" id="{6B8F024F-4C08-0A82-3F0E-C5255730CE45}"/>
              </a:ext>
            </a:extLst>
          </p:cNvPr>
          <p:cNvSpPr txBox="1">
            <a:spLocks/>
          </p:cNvSpPr>
          <p:nvPr/>
        </p:nvSpPr>
        <p:spPr>
          <a:xfrm>
            <a:off x="9218141" y="280352"/>
            <a:ext cx="2638896" cy="19586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Graphik Light" panose="020B040303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bg1">
                    <a:lumMod val="95000"/>
                  </a:schemeClr>
                </a:solidFill>
              </a:rPr>
              <a:t>Zensar Technologies | RPG Group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CDD57B-7B0D-7CE2-40B5-13A98977E3DE}"/>
              </a:ext>
            </a:extLst>
          </p:cNvPr>
          <p:cNvSpPr txBox="1"/>
          <p:nvPr/>
        </p:nvSpPr>
        <p:spPr>
          <a:xfrm>
            <a:off x="835723" y="1640090"/>
            <a:ext cx="10672996" cy="255454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 kern="0" dirty="0">
                <a:solidFill>
                  <a:srgbClr val="FFFFFF"/>
                </a:solidFill>
                <a:latin typeface="Century Gothic"/>
                <a:cs typeface="Arial"/>
              </a:rPr>
              <a:t>Now in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Arial"/>
              </a:rPr>
              <a:t> the attempt </a:t>
            </a:r>
            <a:r>
              <a:rPr lang="en-US" sz="4000" kern="0" dirty="0">
                <a:solidFill>
                  <a:srgbClr val="FFFFFF"/>
                </a:solidFill>
                <a:latin typeface="Century Gothic"/>
                <a:cs typeface="Arial"/>
              </a:rPr>
              <a:t>– </a:t>
            </a:r>
            <a:endParaRPr lang="en-US" sz="4000" dirty="0">
              <a:solidFill>
                <a:srgbClr val="000000"/>
              </a:solidFill>
              <a:latin typeface="Century Gothic"/>
              <a:cs typeface="Arial"/>
            </a:endParaRPr>
          </a:p>
          <a:p>
            <a:endParaRPr lang="en-US" sz="4000" kern="0" dirty="0">
              <a:solidFill>
                <a:srgbClr val="FFFFFF"/>
              </a:solidFill>
              <a:latin typeface="Century Gothic"/>
              <a:cs typeface="Arial"/>
            </a:endParaRPr>
          </a:p>
          <a:p>
            <a:r>
              <a:rPr lang="en-US" sz="4000" kern="0" dirty="0">
                <a:solidFill>
                  <a:srgbClr val="FFFFFF"/>
                </a:solidFill>
                <a:latin typeface="Century Gothic"/>
                <a:cs typeface="Arial"/>
              </a:rPr>
              <a:t>enterprises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Arial"/>
              </a:rPr>
              <a:t> are biting into more than what they can chew….</a:t>
            </a:r>
            <a:endParaRPr lang="en-US" sz="4000">
              <a:latin typeface="Century Gothic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40A944-0955-4452-ADAD-C758FB75C301}"/>
              </a:ext>
            </a:extLst>
          </p:cNvPr>
          <p:cNvSpPr txBox="1"/>
          <p:nvPr/>
        </p:nvSpPr>
        <p:spPr>
          <a:xfrm>
            <a:off x="4086609" y="4864645"/>
            <a:ext cx="7770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spc="-150" dirty="0">
                <a:solidFill>
                  <a:schemeClr val="bg1"/>
                </a:solidFill>
                <a:latin typeface="Ink Free" panose="03080402000500000000" pitchFamily="66" charset="0"/>
                <a:ea typeface="+mj-ea"/>
                <a:cs typeface="Arial" panose="020B0604020202020204" pitchFamily="34" charset="0"/>
              </a:rPr>
              <a:t>… and also often faced with headwinds/challenges, right?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92893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 descr="A colorful liquid splashing out of a wave&#10;&#10;Description automatically generated">
            <a:extLst>
              <a:ext uri="{FF2B5EF4-FFF2-40B4-BE49-F238E27FC236}">
                <a16:creationId xmlns:a16="http://schemas.microsoft.com/office/drawing/2014/main" id="{407EBDD0-A0FD-97C8-F1F9-6F1BFEFECB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112" name="Rectangle 111">
            <a:extLst>
              <a:ext uri="{FF2B5EF4-FFF2-40B4-BE49-F238E27FC236}">
                <a16:creationId xmlns:a16="http://schemas.microsoft.com/office/drawing/2014/main" id="{96662FC8-CE69-B180-7262-FB6AA19BCAF4}"/>
              </a:ext>
            </a:extLst>
          </p:cNvPr>
          <p:cNvSpPr/>
          <p:nvPr/>
        </p:nvSpPr>
        <p:spPr>
          <a:xfrm>
            <a:off x="26340" y="19323"/>
            <a:ext cx="12192000" cy="6644899"/>
          </a:xfrm>
          <a:prstGeom prst="rect">
            <a:avLst/>
          </a:prstGeom>
          <a:gradFill flip="none" rotWithShape="1">
            <a:gsLst>
              <a:gs pos="50000">
                <a:srgbClr val="000000">
                  <a:alpha val="84000"/>
                </a:srgbClr>
              </a:gs>
              <a:gs pos="5000">
                <a:schemeClr val="tx2"/>
              </a:gs>
              <a:gs pos="100000">
                <a:schemeClr val="tx1">
                  <a:alpha val="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8628B73A-9576-208D-E1A6-8E64F4242D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84736" b="-2067"/>
          <a:stretch/>
        </p:blipFill>
        <p:spPr>
          <a:xfrm>
            <a:off x="323603" y="193778"/>
            <a:ext cx="353969" cy="365204"/>
          </a:xfrm>
          <a:prstGeom prst="rect">
            <a:avLst/>
          </a:prstGeom>
        </p:spPr>
      </p:pic>
      <p:sp>
        <p:nvSpPr>
          <p:cNvPr id="109" name="Footer Placeholder 4">
            <a:extLst>
              <a:ext uri="{FF2B5EF4-FFF2-40B4-BE49-F238E27FC236}">
                <a16:creationId xmlns:a16="http://schemas.microsoft.com/office/drawing/2014/main" id="{6B8F024F-4C08-0A82-3F0E-C5255730CE45}"/>
              </a:ext>
            </a:extLst>
          </p:cNvPr>
          <p:cNvSpPr txBox="1">
            <a:spLocks/>
          </p:cNvSpPr>
          <p:nvPr/>
        </p:nvSpPr>
        <p:spPr>
          <a:xfrm>
            <a:off x="9218141" y="280352"/>
            <a:ext cx="2638896" cy="19586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Graphik Light" panose="020B040303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bg1">
                    <a:lumMod val="95000"/>
                  </a:schemeClr>
                </a:solidFill>
              </a:rPr>
              <a:t>Zensar Technologies | RPG Group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763FE0F-6549-41A2-8E93-3E78C4685143}"/>
              </a:ext>
            </a:extLst>
          </p:cNvPr>
          <p:cNvSpPr txBox="1">
            <a:spLocks/>
          </p:cNvSpPr>
          <p:nvPr/>
        </p:nvSpPr>
        <p:spPr>
          <a:xfrm>
            <a:off x="912748" y="2418461"/>
            <a:ext cx="10366501" cy="1151756"/>
          </a:xfrm>
          <a:prstGeom prst="rect">
            <a:avLst/>
          </a:prstGeom>
        </p:spPr>
        <p:txBody>
          <a:bodyPr vert="horz" lIns="0" tIns="180000" rIns="0" bIns="180000" rtlCol="0" anchor="ctr">
            <a:noAutofit/>
          </a:bodyPr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kern="1200">
                <a:solidFill>
                  <a:schemeClr val="bg1"/>
                </a:solidFill>
                <a:latin typeface="Graphik Semibold" panose="020B0503030202060203" pitchFamily="34" charset="77"/>
                <a:ea typeface="+mj-ea"/>
                <a:cs typeface="Poppins SemiBold" pitchFamily="2" charset="77"/>
              </a:defRPr>
            </a:lvl1pPr>
          </a:lstStyle>
          <a:p>
            <a:pPr marL="0" marR="0" lvl="0" indent="0" algn="l" defTabSz="68574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0" spc="-150" dirty="0">
                <a:latin typeface="Ink Free"/>
                <a:cs typeface="Arial"/>
              </a:rPr>
              <a:t>Let’s talk a little bit about what we are doing and the outcome we are delivering ?</a:t>
            </a:r>
            <a:endParaRPr lang="en-US" sz="4000" b="0" spc="-150" dirty="0">
              <a:latin typeface="Ink Free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9863649"/>
      </p:ext>
    </p:extLst>
  </p:cSld>
  <p:clrMapOvr>
    <a:masterClrMapping/>
  </p:clrMapOvr>
</p:sld>
</file>

<file path=ppt/theme/theme1.xml><?xml version="1.0" encoding="utf-8"?>
<a:theme xmlns:a="http://schemas.openxmlformats.org/drawingml/2006/main" name="Body Variations Master">
  <a:themeElements>
    <a:clrScheme name="Brand Palette">
      <a:dk1>
        <a:srgbClr val="000000"/>
      </a:dk1>
      <a:lt1>
        <a:srgbClr val="FFFFFF"/>
      </a:lt1>
      <a:dk2>
        <a:srgbClr val="10005D"/>
      </a:dk2>
      <a:lt2>
        <a:srgbClr val="3956A5"/>
      </a:lt2>
      <a:accent1>
        <a:srgbClr val="B41E26"/>
      </a:accent1>
      <a:accent2>
        <a:srgbClr val="FF4B41"/>
      </a:accent2>
      <a:accent3>
        <a:srgbClr val="C0C0B3"/>
      </a:accent3>
      <a:accent4>
        <a:srgbClr val="97AFD4"/>
      </a:accent4>
      <a:accent5>
        <a:srgbClr val="87C8C3"/>
      </a:accent5>
      <a:accent6>
        <a:srgbClr val="B7A2E0"/>
      </a:accent6>
      <a:hlink>
        <a:srgbClr val="EAADB8"/>
      </a:hlink>
      <a:folHlink>
        <a:srgbClr val="9BB796"/>
      </a:folHlink>
    </a:clrScheme>
    <a:fontScheme name="Brand Font -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3415EA9C3AA249B69536307527D37D" ma:contentTypeVersion="17" ma:contentTypeDescription="Create a new document." ma:contentTypeScope="" ma:versionID="675c4525a6f195c4eaf775dd039bd1b3">
  <xsd:schema xmlns:xsd="http://www.w3.org/2001/XMLSchema" xmlns:xs="http://www.w3.org/2001/XMLSchema" xmlns:p="http://schemas.microsoft.com/office/2006/metadata/properties" xmlns:ns2="a8bcea26-b595-4d41-988b-f989ecdf3827" xmlns:ns3="34d58804-0186-465b-8d78-3b0e155aed91" targetNamespace="http://schemas.microsoft.com/office/2006/metadata/properties" ma:root="true" ma:fieldsID="d16195a7877722be89b4b87311395577" ns2:_="" ns3:_="">
    <xsd:import namespace="a8bcea26-b595-4d41-988b-f989ecdf3827"/>
    <xsd:import namespace="34d58804-0186-465b-8d78-3b0e155aed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bcea26-b595-4d41-988b-f989ecdf38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01621337-22a4-47e5-b629-d10b7fcdb83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d58804-0186-465b-8d78-3b0e155aed9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1eb5f13c-f8c2-431c-bffe-b72fcb67ce17}" ma:internalName="TaxCatchAll" ma:showField="CatchAllData" ma:web="34d58804-0186-465b-8d78-3b0e155aed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4d58804-0186-465b-8d78-3b0e155aed91" xsi:nil="true"/>
    <lcf76f155ced4ddcb4097134ff3c332f xmlns="a8bcea26-b595-4d41-988b-f989ecdf3827">
      <Terms xmlns="http://schemas.microsoft.com/office/infopath/2007/PartnerControls"/>
    </lcf76f155ced4ddcb4097134ff3c332f>
    <SharedWithUsers xmlns="34d58804-0186-465b-8d78-3b0e155aed91">
      <UserInfo>
        <DisplayName>Shivam Vashishtha</DisplayName>
        <AccountId>13</AccountId>
        <AccountType/>
      </UserInfo>
      <UserInfo>
        <DisplayName>Shikhar Vishnoi</DisplayName>
        <AccountId>203</AccountId>
        <AccountType/>
      </UserInfo>
      <UserInfo>
        <DisplayName>Kanav Nagpal</DisplayName>
        <AccountId>211</AccountId>
        <AccountType/>
      </UserInfo>
      <UserInfo>
        <DisplayName>Ravi Thakur</DisplayName>
        <AccountId>212</AccountId>
        <AccountType/>
      </UserInfo>
      <UserInfo>
        <DisplayName>Suvojit Dutta</DisplayName>
        <AccountId>213</AccountId>
        <AccountType/>
      </UserInfo>
      <UserInfo>
        <DisplayName>Kaushik Chatterjee</DisplayName>
        <AccountId>64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10F65A7D-D541-4E0C-BC25-1BDA43742D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bcea26-b595-4d41-988b-f989ecdf3827"/>
    <ds:schemaRef ds:uri="34d58804-0186-465b-8d78-3b0e155aed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9DF53FE-5B01-4538-A070-BD37CC75A04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762CACF-AD60-4BE3-B8E5-DC51F028A8D1}">
  <ds:schemaRefs>
    <ds:schemaRef ds:uri="http://schemas.microsoft.com/office/2006/metadata/properties"/>
    <ds:schemaRef ds:uri="http://schemas.microsoft.com/office/infopath/2007/PartnerControls"/>
    <ds:schemaRef ds:uri="34d58804-0186-465b-8d78-3b0e155aed91"/>
    <ds:schemaRef ds:uri="a8bcea26-b595-4d41-988b-f989ecdf382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</TotalTime>
  <Words>572</Words>
  <Application>Microsoft Office PowerPoint</Application>
  <PresentationFormat>Widescreen</PresentationFormat>
  <Paragraphs>139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Arial Regular</vt:lpstr>
      <vt:lpstr>Calibri</vt:lpstr>
      <vt:lpstr>Century Gothic</vt:lpstr>
      <vt:lpstr>Graphik Light</vt:lpstr>
      <vt:lpstr>Graphik Semibold</vt:lpstr>
      <vt:lpstr>Ink Free</vt:lpstr>
      <vt:lpstr>Wingdings</vt:lpstr>
      <vt:lpstr>Body Variations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Animesh Mukherjee</dc:creator>
  <cp:lastModifiedBy>Animesh Mukherjee</cp:lastModifiedBy>
  <cp:revision>10</cp:revision>
  <dcterms:created xsi:type="dcterms:W3CDTF">2023-10-23T16:50:44Z</dcterms:created>
  <dcterms:modified xsi:type="dcterms:W3CDTF">2024-06-27T21:53:51Z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0x010100303415EA9C3AA249B69536307527D37D</vt:lpwstr>
  </property>
  <property fmtid="{D5CDD505-2E9C-101B-9397-08002B2CF9AE}" pid="3" name="MediaServiceImageTags">
    <vt:lpwstr/>
  </property>
</Properties>
</file>