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7"/>
  </p:notesMasterIdLst>
  <p:handoutMasterIdLst>
    <p:handoutMasterId r:id="rId48"/>
  </p:handoutMasterIdLst>
  <p:sldIdLst>
    <p:sldId id="256" r:id="rId2"/>
    <p:sldId id="265" r:id="rId3"/>
    <p:sldId id="321" r:id="rId4"/>
    <p:sldId id="382" r:id="rId5"/>
    <p:sldId id="355" r:id="rId6"/>
    <p:sldId id="359" r:id="rId7"/>
    <p:sldId id="361" r:id="rId8"/>
    <p:sldId id="392" r:id="rId9"/>
    <p:sldId id="362" r:id="rId10"/>
    <p:sldId id="363" r:id="rId11"/>
    <p:sldId id="364" r:id="rId12"/>
    <p:sldId id="365" r:id="rId13"/>
    <p:sldId id="366" r:id="rId14"/>
    <p:sldId id="305" r:id="rId15"/>
    <p:sldId id="307" r:id="rId16"/>
    <p:sldId id="296" r:id="rId17"/>
    <p:sldId id="310" r:id="rId18"/>
    <p:sldId id="311" r:id="rId19"/>
    <p:sldId id="381" r:id="rId20"/>
    <p:sldId id="312" r:id="rId21"/>
    <p:sldId id="375" r:id="rId22"/>
    <p:sldId id="332" r:id="rId23"/>
    <p:sldId id="352" r:id="rId24"/>
    <p:sldId id="384" r:id="rId25"/>
    <p:sldId id="383" r:id="rId26"/>
    <p:sldId id="353" r:id="rId27"/>
    <p:sldId id="385" r:id="rId28"/>
    <p:sldId id="386" r:id="rId29"/>
    <p:sldId id="387" r:id="rId30"/>
    <p:sldId id="388" r:id="rId31"/>
    <p:sldId id="393" r:id="rId32"/>
    <p:sldId id="335" r:id="rId33"/>
    <p:sldId id="336" r:id="rId34"/>
    <p:sldId id="389" r:id="rId35"/>
    <p:sldId id="390" r:id="rId36"/>
    <p:sldId id="340" r:id="rId37"/>
    <p:sldId id="341" r:id="rId38"/>
    <p:sldId id="343" r:id="rId39"/>
    <p:sldId id="342" r:id="rId40"/>
    <p:sldId id="347" r:id="rId41"/>
    <p:sldId id="351" r:id="rId42"/>
    <p:sldId id="376" r:id="rId43"/>
    <p:sldId id="297" r:id="rId44"/>
    <p:sldId id="378" r:id="rId45"/>
    <p:sldId id="266"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1" autoAdjust="0"/>
    <p:restoredTop sz="94660"/>
  </p:normalViewPr>
  <p:slideViewPr>
    <p:cSldViewPr>
      <p:cViewPr varScale="1">
        <p:scale>
          <a:sx n="88" d="100"/>
          <a:sy n="88" d="100"/>
        </p:scale>
        <p:origin x="-86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SPM</c:v>
                </c:pt>
              </c:strCache>
            </c:strRef>
          </c:tx>
          <c:invertIfNegative val="0"/>
          <c:dPt>
            <c:idx val="0"/>
            <c:invertIfNegative val="0"/>
            <c:bubble3D val="0"/>
            <c:spPr>
              <a:solidFill>
                <a:schemeClr val="accent3">
                  <a:lumMod val="75000"/>
                </a:schemeClr>
              </a:solidFill>
            </c:spPr>
          </c:dPt>
          <c:dPt>
            <c:idx val="1"/>
            <c:invertIfNegative val="0"/>
            <c:bubble3D val="0"/>
            <c:spPr>
              <a:solidFill>
                <a:schemeClr val="accent5">
                  <a:lumMod val="75000"/>
                </a:schemeClr>
              </a:solidFill>
            </c:spPr>
          </c:dPt>
          <c:dPt>
            <c:idx val="2"/>
            <c:invertIfNegative val="0"/>
            <c:bubble3D val="0"/>
            <c:spPr>
              <a:solidFill>
                <a:schemeClr val="accent6">
                  <a:lumMod val="75000"/>
                </a:schemeClr>
              </a:solidFill>
            </c:spPr>
          </c:dPt>
          <c:dPt>
            <c:idx val="3"/>
            <c:invertIfNegative val="0"/>
            <c:bubble3D val="0"/>
            <c:spPr>
              <a:solidFill>
                <a:schemeClr val="accent4">
                  <a:lumMod val="75000"/>
                </a:schemeClr>
              </a:solidFill>
            </c:spPr>
          </c:dPt>
          <c:dPt>
            <c:idx val="4"/>
            <c:invertIfNegative val="0"/>
            <c:bubble3D val="0"/>
            <c:spPr>
              <a:solidFill>
                <a:schemeClr val="bg2">
                  <a:lumMod val="25000"/>
                </a:schemeClr>
              </a:solidFill>
            </c:spPr>
          </c:dPt>
          <c:dLbls>
            <c:showLegendKey val="0"/>
            <c:showVal val="1"/>
            <c:showCatName val="0"/>
            <c:showSerName val="0"/>
            <c:showPercent val="0"/>
            <c:showBubbleSize val="0"/>
            <c:showLeaderLines val="0"/>
          </c:dLbls>
          <c:cat>
            <c:strRef>
              <c:f>Sheet1!$A$2:$A$6</c:f>
              <c:strCache>
                <c:ptCount val="5"/>
                <c:pt idx="0">
                  <c:v>BBGS 1 &amp; 2</c:v>
                </c:pt>
                <c:pt idx="1">
                  <c:v>BBGS 3</c:v>
                </c:pt>
                <c:pt idx="2">
                  <c:v>TGS</c:v>
                </c:pt>
                <c:pt idx="3">
                  <c:v>SGS</c:v>
                </c:pt>
                <c:pt idx="4">
                  <c:v>NCGS</c:v>
                </c:pt>
              </c:strCache>
            </c:strRef>
          </c:cat>
          <c:val>
            <c:numRef>
              <c:f>Sheet1!$B$2:$B$6</c:f>
              <c:numCache>
                <c:formatCode>General</c:formatCode>
                <c:ptCount val="5"/>
                <c:pt idx="0">
                  <c:v>39.5</c:v>
                </c:pt>
                <c:pt idx="1">
                  <c:v>14</c:v>
                </c:pt>
                <c:pt idx="2">
                  <c:v>34</c:v>
                </c:pt>
                <c:pt idx="3">
                  <c:v>39</c:v>
                </c:pt>
                <c:pt idx="4">
                  <c:v>62.4</c:v>
                </c:pt>
              </c:numCache>
            </c:numRef>
          </c:val>
        </c:ser>
        <c:dLbls>
          <c:showLegendKey val="0"/>
          <c:showVal val="0"/>
          <c:showCatName val="0"/>
          <c:showSerName val="0"/>
          <c:showPercent val="0"/>
          <c:showBubbleSize val="0"/>
        </c:dLbls>
        <c:gapWidth val="150"/>
        <c:axId val="93582080"/>
        <c:axId val="93583616"/>
      </c:barChart>
      <c:catAx>
        <c:axId val="93582080"/>
        <c:scaling>
          <c:orientation val="minMax"/>
        </c:scaling>
        <c:delete val="0"/>
        <c:axPos val="b"/>
        <c:majorTickMark val="out"/>
        <c:minorTickMark val="none"/>
        <c:tickLblPos val="nextTo"/>
        <c:crossAx val="93583616"/>
        <c:crosses val="autoZero"/>
        <c:auto val="1"/>
        <c:lblAlgn val="ctr"/>
        <c:lblOffset val="100"/>
        <c:noMultiLvlLbl val="0"/>
      </c:catAx>
      <c:valAx>
        <c:axId val="93583616"/>
        <c:scaling>
          <c:orientation val="minMax"/>
        </c:scaling>
        <c:delete val="0"/>
        <c:axPos val="l"/>
        <c:majorGridlines/>
        <c:numFmt formatCode="General" sourceLinked="1"/>
        <c:majorTickMark val="out"/>
        <c:minorTickMark val="none"/>
        <c:tickLblPos val="nextTo"/>
        <c:crossAx val="93582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9818F-66CF-4B62-B5C3-A6FBB0DDA05F}" type="doc">
      <dgm:prSet loTypeId="urn:microsoft.com/office/officeart/2005/8/layout/hList7#1" loCatId="list" qsTypeId="urn:microsoft.com/office/officeart/2005/8/quickstyle/simple1" qsCatId="simple" csTypeId="urn:microsoft.com/office/officeart/2005/8/colors/accent1_2" csCatId="accent1" phldr="1"/>
      <dgm:spPr/>
    </dgm:pt>
    <dgm:pt modelId="{EAB7C6AE-E6DC-4A36-9C80-B5B604A67E32}">
      <dgm:prSet phldrT="[Text]"/>
      <dgm:spPr>
        <a:solidFill>
          <a:srgbClr val="FFB8A7"/>
        </a:solidFill>
      </dgm:spPr>
      <dgm:t>
        <a:bodyPr/>
        <a:lstStyle/>
        <a:p>
          <a:endParaRPr lang="en-US" dirty="0"/>
        </a:p>
      </dgm:t>
    </dgm:pt>
    <dgm:pt modelId="{5A921056-72A8-4013-836A-9A3F7AF0DBFC}" type="parTrans" cxnId="{EE4A2AA7-CCEC-4EF9-9745-7C21FB555F29}">
      <dgm:prSet/>
      <dgm:spPr/>
      <dgm:t>
        <a:bodyPr/>
        <a:lstStyle/>
        <a:p>
          <a:endParaRPr lang="en-US"/>
        </a:p>
      </dgm:t>
    </dgm:pt>
    <dgm:pt modelId="{A961AFC6-DD58-439E-8E10-BED7AC01E0FC}" type="sibTrans" cxnId="{EE4A2AA7-CCEC-4EF9-9745-7C21FB555F29}">
      <dgm:prSet/>
      <dgm:spPr/>
      <dgm:t>
        <a:bodyPr/>
        <a:lstStyle/>
        <a:p>
          <a:endParaRPr lang="en-US"/>
        </a:p>
      </dgm:t>
    </dgm:pt>
    <dgm:pt modelId="{37A88D8A-F248-42A6-97D0-A82D6EE2DD10}">
      <dgm:prSet phldrT="[Text]"/>
      <dgm:spPr>
        <a:solidFill>
          <a:srgbClr val="FFB8A7"/>
        </a:solidFill>
      </dgm:spPr>
      <dgm:t>
        <a:bodyPr/>
        <a:lstStyle/>
        <a:p>
          <a:endParaRPr lang="en-US" dirty="0"/>
        </a:p>
      </dgm:t>
    </dgm:pt>
    <dgm:pt modelId="{8C450CAB-6F94-4B78-8493-B0293C17E23B}" type="parTrans" cxnId="{34030576-04AC-4A3C-A862-4DF39443866C}">
      <dgm:prSet/>
      <dgm:spPr/>
      <dgm:t>
        <a:bodyPr/>
        <a:lstStyle/>
        <a:p>
          <a:endParaRPr lang="en-US"/>
        </a:p>
      </dgm:t>
    </dgm:pt>
    <dgm:pt modelId="{46E1D187-4524-45D4-B13F-E6BC03637A53}" type="sibTrans" cxnId="{34030576-04AC-4A3C-A862-4DF39443866C}">
      <dgm:prSet/>
      <dgm:spPr/>
      <dgm:t>
        <a:bodyPr/>
        <a:lstStyle/>
        <a:p>
          <a:endParaRPr lang="en-US"/>
        </a:p>
      </dgm:t>
    </dgm:pt>
    <dgm:pt modelId="{5BC32119-877D-4C43-B5E6-E1919B273629}">
      <dgm:prSet phldrT="[Text]"/>
      <dgm:spPr>
        <a:solidFill>
          <a:srgbClr val="FFB8A7"/>
        </a:solidFill>
      </dgm:spPr>
      <dgm:t>
        <a:bodyPr/>
        <a:lstStyle/>
        <a:p>
          <a:endParaRPr lang="en-US" dirty="0"/>
        </a:p>
      </dgm:t>
    </dgm:pt>
    <dgm:pt modelId="{B2AB9E7F-E0F5-4E93-8B4D-0B1296D1827E}" type="parTrans" cxnId="{49A89D0C-DC98-4032-8B22-58E47A90BE9F}">
      <dgm:prSet/>
      <dgm:spPr/>
      <dgm:t>
        <a:bodyPr/>
        <a:lstStyle/>
        <a:p>
          <a:endParaRPr lang="en-US"/>
        </a:p>
      </dgm:t>
    </dgm:pt>
    <dgm:pt modelId="{60B95755-85BA-4053-ADC8-0726F32D0EED}" type="sibTrans" cxnId="{49A89D0C-DC98-4032-8B22-58E47A90BE9F}">
      <dgm:prSet/>
      <dgm:spPr/>
      <dgm:t>
        <a:bodyPr/>
        <a:lstStyle/>
        <a:p>
          <a:endParaRPr lang="en-US"/>
        </a:p>
      </dgm:t>
    </dgm:pt>
    <dgm:pt modelId="{6BA8D9D9-CDDF-489B-8293-624D423C8B1F}">
      <dgm:prSet phldrT="[Text]"/>
      <dgm:spPr>
        <a:solidFill>
          <a:srgbClr val="FFB8A7"/>
        </a:solidFill>
      </dgm:spPr>
      <dgm:t>
        <a:bodyPr/>
        <a:lstStyle/>
        <a:p>
          <a:endParaRPr lang="en-US" dirty="0"/>
        </a:p>
      </dgm:t>
    </dgm:pt>
    <dgm:pt modelId="{65E01333-5F30-416C-A0BB-8D76B84A6072}" type="parTrans" cxnId="{1D2F6B31-B8D6-4B94-972D-F065D7F0AA88}">
      <dgm:prSet/>
      <dgm:spPr/>
      <dgm:t>
        <a:bodyPr/>
        <a:lstStyle/>
        <a:p>
          <a:endParaRPr lang="en-US"/>
        </a:p>
      </dgm:t>
    </dgm:pt>
    <dgm:pt modelId="{A1482EF9-FAAD-4CFF-8C79-C1197017D759}" type="sibTrans" cxnId="{1D2F6B31-B8D6-4B94-972D-F065D7F0AA88}">
      <dgm:prSet/>
      <dgm:spPr/>
      <dgm:t>
        <a:bodyPr/>
        <a:lstStyle/>
        <a:p>
          <a:endParaRPr lang="en-US"/>
        </a:p>
      </dgm:t>
    </dgm:pt>
    <dgm:pt modelId="{D86D8630-2EC0-4E97-8EA5-2426D490E663}" type="pres">
      <dgm:prSet presAssocID="{C799818F-66CF-4B62-B5C3-A6FBB0DDA05F}" presName="Name0" presStyleCnt="0">
        <dgm:presLayoutVars>
          <dgm:dir/>
          <dgm:resizeHandles val="exact"/>
        </dgm:presLayoutVars>
      </dgm:prSet>
      <dgm:spPr/>
    </dgm:pt>
    <dgm:pt modelId="{15351866-2289-4389-9A1B-A54DD723D794}" type="pres">
      <dgm:prSet presAssocID="{C799818F-66CF-4B62-B5C3-A6FBB0DDA05F}" presName="fgShape" presStyleLbl="fgShp" presStyleIdx="0" presStyleCnt="1" custFlipVert="1" custScaleY="9804" custLinFactY="27451" custLinFactNeighborX="1323" custLinFactNeighborY="100000"/>
      <dgm:spPr/>
    </dgm:pt>
    <dgm:pt modelId="{34450C20-6005-4BA1-8F92-556E96E0E7FC}" type="pres">
      <dgm:prSet presAssocID="{C799818F-66CF-4B62-B5C3-A6FBB0DDA05F}" presName="linComp" presStyleCnt="0"/>
      <dgm:spPr/>
    </dgm:pt>
    <dgm:pt modelId="{2B7A97F1-B8E7-47C8-BF23-B31B7D43A7C4}" type="pres">
      <dgm:prSet presAssocID="{EAB7C6AE-E6DC-4A36-9C80-B5B604A67E32}" presName="compNode" presStyleCnt="0"/>
      <dgm:spPr/>
    </dgm:pt>
    <dgm:pt modelId="{44955DB7-FF48-4B2D-87C1-BBD1B007216D}" type="pres">
      <dgm:prSet presAssocID="{EAB7C6AE-E6DC-4A36-9C80-B5B604A67E32}" presName="bkgdShape" presStyleLbl="node1" presStyleIdx="0" presStyleCnt="4" custLinFactNeighborX="-71704" custLinFactNeighborY="-10870"/>
      <dgm:spPr/>
      <dgm:t>
        <a:bodyPr/>
        <a:lstStyle/>
        <a:p>
          <a:endParaRPr lang="en-US"/>
        </a:p>
      </dgm:t>
    </dgm:pt>
    <dgm:pt modelId="{64421B32-1EBD-4D20-BDEC-220A5CBF7B83}" type="pres">
      <dgm:prSet presAssocID="{EAB7C6AE-E6DC-4A36-9C80-B5B604A67E32}" presName="nodeTx" presStyleLbl="node1" presStyleIdx="0" presStyleCnt="4">
        <dgm:presLayoutVars>
          <dgm:bulletEnabled val="1"/>
        </dgm:presLayoutVars>
      </dgm:prSet>
      <dgm:spPr/>
      <dgm:t>
        <a:bodyPr/>
        <a:lstStyle/>
        <a:p>
          <a:endParaRPr lang="en-US"/>
        </a:p>
      </dgm:t>
    </dgm:pt>
    <dgm:pt modelId="{48C8D743-A702-46F1-8140-2668846E290A}" type="pres">
      <dgm:prSet presAssocID="{EAB7C6AE-E6DC-4A36-9C80-B5B604A67E32}" presName="invisiNode" presStyleLbl="node1" presStyleIdx="0" presStyleCnt="4"/>
      <dgm:spPr/>
    </dgm:pt>
    <dgm:pt modelId="{C5D96F2B-2EC2-4142-95BE-092CDCF43C83}" type="pres">
      <dgm:prSet presAssocID="{EAB7C6AE-E6DC-4A36-9C80-B5B604A67E32}" presName="imagNode" presStyleLbl="fgImgPlace1" presStyleIdx="0" presStyleCnt="4"/>
      <dgm:spPr>
        <a:blipFill rotWithShape="0">
          <a:blip xmlns:r="http://schemas.openxmlformats.org/officeDocument/2006/relationships" r:embed="rId1"/>
          <a:stretch>
            <a:fillRect/>
          </a:stretch>
        </a:blipFill>
      </dgm:spPr>
    </dgm:pt>
    <dgm:pt modelId="{9BA931F6-CCB2-4C2B-B973-2E4A2D92FC45}" type="pres">
      <dgm:prSet presAssocID="{A961AFC6-DD58-439E-8E10-BED7AC01E0FC}" presName="sibTrans" presStyleLbl="sibTrans2D1" presStyleIdx="0" presStyleCnt="0"/>
      <dgm:spPr/>
      <dgm:t>
        <a:bodyPr/>
        <a:lstStyle/>
        <a:p>
          <a:endParaRPr lang="en-US"/>
        </a:p>
      </dgm:t>
    </dgm:pt>
    <dgm:pt modelId="{FA4C68F2-B3EE-464C-8227-9B7BB5DBF99F}" type="pres">
      <dgm:prSet presAssocID="{37A88D8A-F248-42A6-97D0-A82D6EE2DD10}" presName="compNode" presStyleCnt="0"/>
      <dgm:spPr/>
    </dgm:pt>
    <dgm:pt modelId="{64AD4E4C-E480-4D33-8F32-4474FC1BE28B}" type="pres">
      <dgm:prSet presAssocID="{37A88D8A-F248-42A6-97D0-A82D6EE2DD10}" presName="bkgdShape" presStyleLbl="node1" presStyleIdx="1" presStyleCnt="4"/>
      <dgm:spPr/>
      <dgm:t>
        <a:bodyPr/>
        <a:lstStyle/>
        <a:p>
          <a:endParaRPr lang="en-US"/>
        </a:p>
      </dgm:t>
    </dgm:pt>
    <dgm:pt modelId="{63654EC2-D4B5-4506-B6C3-B3840DF0A2CA}" type="pres">
      <dgm:prSet presAssocID="{37A88D8A-F248-42A6-97D0-A82D6EE2DD10}" presName="nodeTx" presStyleLbl="node1" presStyleIdx="1" presStyleCnt="4">
        <dgm:presLayoutVars>
          <dgm:bulletEnabled val="1"/>
        </dgm:presLayoutVars>
      </dgm:prSet>
      <dgm:spPr/>
      <dgm:t>
        <a:bodyPr/>
        <a:lstStyle/>
        <a:p>
          <a:endParaRPr lang="en-US"/>
        </a:p>
      </dgm:t>
    </dgm:pt>
    <dgm:pt modelId="{34590CB8-71CE-4983-B1A9-518A3C083D39}" type="pres">
      <dgm:prSet presAssocID="{37A88D8A-F248-42A6-97D0-A82D6EE2DD10}" presName="invisiNode" presStyleLbl="node1" presStyleIdx="1" presStyleCnt="4"/>
      <dgm:spPr/>
    </dgm:pt>
    <dgm:pt modelId="{CB91BD2C-A3AA-4617-93AE-F452E758802A}" type="pres">
      <dgm:prSet presAssocID="{37A88D8A-F248-42A6-97D0-A82D6EE2DD10}" presName="imagNode" presStyleLbl="fgImgPlace1" presStyleIdx="1" presStyleCnt="4"/>
      <dgm:spPr>
        <a:blipFill rotWithShape="0">
          <a:blip xmlns:r="http://schemas.openxmlformats.org/officeDocument/2006/relationships" r:embed="rId2"/>
          <a:stretch>
            <a:fillRect/>
          </a:stretch>
        </a:blipFill>
      </dgm:spPr>
    </dgm:pt>
    <dgm:pt modelId="{A6F1CD25-8E9B-4F61-A875-05AE40595817}" type="pres">
      <dgm:prSet presAssocID="{46E1D187-4524-45D4-B13F-E6BC03637A53}" presName="sibTrans" presStyleLbl="sibTrans2D1" presStyleIdx="0" presStyleCnt="0"/>
      <dgm:spPr/>
      <dgm:t>
        <a:bodyPr/>
        <a:lstStyle/>
        <a:p>
          <a:endParaRPr lang="en-US"/>
        </a:p>
      </dgm:t>
    </dgm:pt>
    <dgm:pt modelId="{04690CCB-69F6-47E2-A89A-07E254A50C78}" type="pres">
      <dgm:prSet presAssocID="{5BC32119-877D-4C43-B5E6-E1919B273629}" presName="compNode" presStyleCnt="0"/>
      <dgm:spPr/>
    </dgm:pt>
    <dgm:pt modelId="{A9E21420-D052-4E08-BA6F-CCCF76EA9882}" type="pres">
      <dgm:prSet presAssocID="{5BC32119-877D-4C43-B5E6-E1919B273629}" presName="bkgdShape" presStyleLbl="node1" presStyleIdx="2" presStyleCnt="4"/>
      <dgm:spPr/>
      <dgm:t>
        <a:bodyPr/>
        <a:lstStyle/>
        <a:p>
          <a:endParaRPr lang="en-US"/>
        </a:p>
      </dgm:t>
    </dgm:pt>
    <dgm:pt modelId="{40544331-DC79-4314-85FA-9C5BDF4F631F}" type="pres">
      <dgm:prSet presAssocID="{5BC32119-877D-4C43-B5E6-E1919B273629}" presName="nodeTx" presStyleLbl="node1" presStyleIdx="2" presStyleCnt="4">
        <dgm:presLayoutVars>
          <dgm:bulletEnabled val="1"/>
        </dgm:presLayoutVars>
      </dgm:prSet>
      <dgm:spPr/>
      <dgm:t>
        <a:bodyPr/>
        <a:lstStyle/>
        <a:p>
          <a:endParaRPr lang="en-US"/>
        </a:p>
      </dgm:t>
    </dgm:pt>
    <dgm:pt modelId="{4E06A621-016A-4A88-A436-E02AC2F65D76}" type="pres">
      <dgm:prSet presAssocID="{5BC32119-877D-4C43-B5E6-E1919B273629}" presName="invisiNode" presStyleLbl="node1" presStyleIdx="2" presStyleCnt="4"/>
      <dgm:spPr/>
    </dgm:pt>
    <dgm:pt modelId="{AF8A7DA7-5417-4C16-9019-9FF7F998AA37}" type="pres">
      <dgm:prSet presAssocID="{5BC32119-877D-4C43-B5E6-E1919B273629}" presName="imagNode" presStyleLbl="fgImgPlace1" presStyleIdx="2" presStyleCnt="4"/>
      <dgm:spPr>
        <a:blipFill rotWithShape="0">
          <a:blip xmlns:r="http://schemas.openxmlformats.org/officeDocument/2006/relationships" r:embed="rId3"/>
          <a:stretch>
            <a:fillRect/>
          </a:stretch>
        </a:blipFill>
      </dgm:spPr>
    </dgm:pt>
    <dgm:pt modelId="{097CF7EF-30A5-45BF-86EF-F67761F1DB71}" type="pres">
      <dgm:prSet presAssocID="{60B95755-85BA-4053-ADC8-0726F32D0EED}" presName="sibTrans" presStyleLbl="sibTrans2D1" presStyleIdx="0" presStyleCnt="0"/>
      <dgm:spPr/>
      <dgm:t>
        <a:bodyPr/>
        <a:lstStyle/>
        <a:p>
          <a:endParaRPr lang="en-US"/>
        </a:p>
      </dgm:t>
    </dgm:pt>
    <dgm:pt modelId="{3261C63A-3C2F-4415-9DFB-511AC41EC0FE}" type="pres">
      <dgm:prSet presAssocID="{6BA8D9D9-CDDF-489B-8293-624D423C8B1F}" presName="compNode" presStyleCnt="0"/>
      <dgm:spPr/>
    </dgm:pt>
    <dgm:pt modelId="{02DF3070-58A4-4D51-9C11-E66A6649F0B6}" type="pres">
      <dgm:prSet presAssocID="{6BA8D9D9-CDDF-489B-8293-624D423C8B1F}" presName="bkgdShape" presStyleLbl="node1" presStyleIdx="3" presStyleCnt="4"/>
      <dgm:spPr/>
      <dgm:t>
        <a:bodyPr/>
        <a:lstStyle/>
        <a:p>
          <a:endParaRPr lang="en-US"/>
        </a:p>
      </dgm:t>
    </dgm:pt>
    <dgm:pt modelId="{B2168016-DFA5-4494-A741-6C6A0EE962FB}" type="pres">
      <dgm:prSet presAssocID="{6BA8D9D9-CDDF-489B-8293-624D423C8B1F}" presName="nodeTx" presStyleLbl="node1" presStyleIdx="3" presStyleCnt="4">
        <dgm:presLayoutVars>
          <dgm:bulletEnabled val="1"/>
        </dgm:presLayoutVars>
      </dgm:prSet>
      <dgm:spPr/>
      <dgm:t>
        <a:bodyPr/>
        <a:lstStyle/>
        <a:p>
          <a:endParaRPr lang="en-US"/>
        </a:p>
      </dgm:t>
    </dgm:pt>
    <dgm:pt modelId="{33D9BB48-9D7E-4A6A-B718-1C273BB256CE}" type="pres">
      <dgm:prSet presAssocID="{6BA8D9D9-CDDF-489B-8293-624D423C8B1F}" presName="invisiNode" presStyleLbl="node1" presStyleIdx="3" presStyleCnt="4"/>
      <dgm:spPr/>
    </dgm:pt>
    <dgm:pt modelId="{9EF3CAA5-B077-4977-8663-03CD3255470F}" type="pres">
      <dgm:prSet presAssocID="{6BA8D9D9-CDDF-489B-8293-624D423C8B1F}" presName="imagNode" presStyleLbl="fgImgPlace1" presStyleIdx="3" presStyleCnt="4" custLinFactNeighborX="1771" custLinFactNeighborY="-353"/>
      <dgm:spPr>
        <a:blipFill rotWithShape="0">
          <a:blip xmlns:r="http://schemas.openxmlformats.org/officeDocument/2006/relationships" r:embed="rId4"/>
          <a:stretch>
            <a:fillRect/>
          </a:stretch>
        </a:blipFill>
      </dgm:spPr>
    </dgm:pt>
  </dgm:ptLst>
  <dgm:cxnLst>
    <dgm:cxn modelId="{49A89D0C-DC98-4032-8B22-58E47A90BE9F}" srcId="{C799818F-66CF-4B62-B5C3-A6FBB0DDA05F}" destId="{5BC32119-877D-4C43-B5E6-E1919B273629}" srcOrd="2" destOrd="0" parTransId="{B2AB9E7F-E0F5-4E93-8B4D-0B1296D1827E}" sibTransId="{60B95755-85BA-4053-ADC8-0726F32D0EED}"/>
    <dgm:cxn modelId="{993884ED-FAB5-48AC-9800-687566544FAD}" type="presOf" srcId="{C799818F-66CF-4B62-B5C3-A6FBB0DDA05F}" destId="{D86D8630-2EC0-4E97-8EA5-2426D490E663}" srcOrd="0" destOrd="0" presId="urn:microsoft.com/office/officeart/2005/8/layout/hList7#1"/>
    <dgm:cxn modelId="{34030576-04AC-4A3C-A862-4DF39443866C}" srcId="{C799818F-66CF-4B62-B5C3-A6FBB0DDA05F}" destId="{37A88D8A-F248-42A6-97D0-A82D6EE2DD10}" srcOrd="1" destOrd="0" parTransId="{8C450CAB-6F94-4B78-8493-B0293C17E23B}" sibTransId="{46E1D187-4524-45D4-B13F-E6BC03637A53}"/>
    <dgm:cxn modelId="{1D2F6B31-B8D6-4B94-972D-F065D7F0AA88}" srcId="{C799818F-66CF-4B62-B5C3-A6FBB0DDA05F}" destId="{6BA8D9D9-CDDF-489B-8293-624D423C8B1F}" srcOrd="3" destOrd="0" parTransId="{65E01333-5F30-416C-A0BB-8D76B84A6072}" sibTransId="{A1482EF9-FAAD-4CFF-8C79-C1197017D759}"/>
    <dgm:cxn modelId="{F33B90F2-44F4-473F-9F8D-9A74B3E4EF1E}" type="presOf" srcId="{A961AFC6-DD58-439E-8E10-BED7AC01E0FC}" destId="{9BA931F6-CCB2-4C2B-B973-2E4A2D92FC45}" srcOrd="0" destOrd="0" presId="urn:microsoft.com/office/officeart/2005/8/layout/hList7#1"/>
    <dgm:cxn modelId="{E924A527-0E3F-4699-A07C-A5AA65E8B08E}" type="presOf" srcId="{46E1D187-4524-45D4-B13F-E6BC03637A53}" destId="{A6F1CD25-8E9B-4F61-A875-05AE40595817}" srcOrd="0" destOrd="0" presId="urn:microsoft.com/office/officeart/2005/8/layout/hList7#1"/>
    <dgm:cxn modelId="{D9ADA182-DEB1-46EB-94E7-0E30E9BF9BEE}" type="presOf" srcId="{5BC32119-877D-4C43-B5E6-E1919B273629}" destId="{A9E21420-D052-4E08-BA6F-CCCF76EA9882}" srcOrd="0" destOrd="0" presId="urn:microsoft.com/office/officeart/2005/8/layout/hList7#1"/>
    <dgm:cxn modelId="{C029761D-761C-4769-ADFF-62B6212B2ACA}" type="presOf" srcId="{6BA8D9D9-CDDF-489B-8293-624D423C8B1F}" destId="{B2168016-DFA5-4494-A741-6C6A0EE962FB}" srcOrd="1" destOrd="0" presId="urn:microsoft.com/office/officeart/2005/8/layout/hList7#1"/>
    <dgm:cxn modelId="{F84BE662-E344-4FB8-A73C-6F31621079D7}" type="presOf" srcId="{60B95755-85BA-4053-ADC8-0726F32D0EED}" destId="{097CF7EF-30A5-45BF-86EF-F67761F1DB71}" srcOrd="0" destOrd="0" presId="urn:microsoft.com/office/officeart/2005/8/layout/hList7#1"/>
    <dgm:cxn modelId="{B90BF8BB-F649-4AFB-87A2-4CB6AFE04103}" type="presOf" srcId="{37A88D8A-F248-42A6-97D0-A82D6EE2DD10}" destId="{63654EC2-D4B5-4506-B6C3-B3840DF0A2CA}" srcOrd="1" destOrd="0" presId="urn:microsoft.com/office/officeart/2005/8/layout/hList7#1"/>
    <dgm:cxn modelId="{EB666970-56BA-4523-8F73-990E687C99A4}" type="presOf" srcId="{EAB7C6AE-E6DC-4A36-9C80-B5B604A67E32}" destId="{44955DB7-FF48-4B2D-87C1-BBD1B007216D}" srcOrd="0" destOrd="0" presId="urn:microsoft.com/office/officeart/2005/8/layout/hList7#1"/>
    <dgm:cxn modelId="{EE4A2AA7-CCEC-4EF9-9745-7C21FB555F29}" srcId="{C799818F-66CF-4B62-B5C3-A6FBB0DDA05F}" destId="{EAB7C6AE-E6DC-4A36-9C80-B5B604A67E32}" srcOrd="0" destOrd="0" parTransId="{5A921056-72A8-4013-836A-9A3F7AF0DBFC}" sibTransId="{A961AFC6-DD58-439E-8E10-BED7AC01E0FC}"/>
    <dgm:cxn modelId="{25DEF80F-6936-424D-9729-C039C4384426}" type="presOf" srcId="{37A88D8A-F248-42A6-97D0-A82D6EE2DD10}" destId="{64AD4E4C-E480-4D33-8F32-4474FC1BE28B}" srcOrd="0" destOrd="0" presId="urn:microsoft.com/office/officeart/2005/8/layout/hList7#1"/>
    <dgm:cxn modelId="{4AD55139-B803-4684-8A70-4D3B01F1CAAF}" type="presOf" srcId="{5BC32119-877D-4C43-B5E6-E1919B273629}" destId="{40544331-DC79-4314-85FA-9C5BDF4F631F}" srcOrd="1" destOrd="0" presId="urn:microsoft.com/office/officeart/2005/8/layout/hList7#1"/>
    <dgm:cxn modelId="{C7B6D16B-4B80-4499-8648-A5D290D30E4D}" type="presOf" srcId="{6BA8D9D9-CDDF-489B-8293-624D423C8B1F}" destId="{02DF3070-58A4-4D51-9C11-E66A6649F0B6}" srcOrd="0" destOrd="0" presId="urn:microsoft.com/office/officeart/2005/8/layout/hList7#1"/>
    <dgm:cxn modelId="{8F9D921F-D5C7-4BF8-97A0-3F53362A20D1}" type="presOf" srcId="{EAB7C6AE-E6DC-4A36-9C80-B5B604A67E32}" destId="{64421B32-1EBD-4D20-BDEC-220A5CBF7B83}" srcOrd="1" destOrd="0" presId="urn:microsoft.com/office/officeart/2005/8/layout/hList7#1"/>
    <dgm:cxn modelId="{62D71F85-4CD7-4872-A36B-793C3975A5E7}" type="presParOf" srcId="{D86D8630-2EC0-4E97-8EA5-2426D490E663}" destId="{15351866-2289-4389-9A1B-A54DD723D794}" srcOrd="0" destOrd="0" presId="urn:microsoft.com/office/officeart/2005/8/layout/hList7#1"/>
    <dgm:cxn modelId="{00DC0304-BFCC-43DE-AFEE-7CCCB346F94F}" type="presParOf" srcId="{D86D8630-2EC0-4E97-8EA5-2426D490E663}" destId="{34450C20-6005-4BA1-8F92-556E96E0E7FC}" srcOrd="1" destOrd="0" presId="urn:microsoft.com/office/officeart/2005/8/layout/hList7#1"/>
    <dgm:cxn modelId="{F78F9C15-4C5F-4187-8E17-D682BC387DC3}" type="presParOf" srcId="{34450C20-6005-4BA1-8F92-556E96E0E7FC}" destId="{2B7A97F1-B8E7-47C8-BF23-B31B7D43A7C4}" srcOrd="0" destOrd="0" presId="urn:microsoft.com/office/officeart/2005/8/layout/hList7#1"/>
    <dgm:cxn modelId="{2C66B60D-96FD-4B48-A958-D216E36D31DD}" type="presParOf" srcId="{2B7A97F1-B8E7-47C8-BF23-B31B7D43A7C4}" destId="{44955DB7-FF48-4B2D-87C1-BBD1B007216D}" srcOrd="0" destOrd="0" presId="urn:microsoft.com/office/officeart/2005/8/layout/hList7#1"/>
    <dgm:cxn modelId="{BA7D5812-3A81-445D-8606-5B2AE4B9400C}" type="presParOf" srcId="{2B7A97F1-B8E7-47C8-BF23-B31B7D43A7C4}" destId="{64421B32-1EBD-4D20-BDEC-220A5CBF7B83}" srcOrd="1" destOrd="0" presId="urn:microsoft.com/office/officeart/2005/8/layout/hList7#1"/>
    <dgm:cxn modelId="{9A54ED38-AEB9-4EF1-9520-73E062B2F80A}" type="presParOf" srcId="{2B7A97F1-B8E7-47C8-BF23-B31B7D43A7C4}" destId="{48C8D743-A702-46F1-8140-2668846E290A}" srcOrd="2" destOrd="0" presId="urn:microsoft.com/office/officeart/2005/8/layout/hList7#1"/>
    <dgm:cxn modelId="{0418F773-BEE2-4882-90AA-753D3B2FACFE}" type="presParOf" srcId="{2B7A97F1-B8E7-47C8-BF23-B31B7D43A7C4}" destId="{C5D96F2B-2EC2-4142-95BE-092CDCF43C83}" srcOrd="3" destOrd="0" presId="urn:microsoft.com/office/officeart/2005/8/layout/hList7#1"/>
    <dgm:cxn modelId="{EF2FE2AE-E802-466C-80F9-DDB75120828D}" type="presParOf" srcId="{34450C20-6005-4BA1-8F92-556E96E0E7FC}" destId="{9BA931F6-CCB2-4C2B-B973-2E4A2D92FC45}" srcOrd="1" destOrd="0" presId="urn:microsoft.com/office/officeart/2005/8/layout/hList7#1"/>
    <dgm:cxn modelId="{190FBBE2-022C-4BB3-AFD9-5EBBA241F91A}" type="presParOf" srcId="{34450C20-6005-4BA1-8F92-556E96E0E7FC}" destId="{FA4C68F2-B3EE-464C-8227-9B7BB5DBF99F}" srcOrd="2" destOrd="0" presId="urn:microsoft.com/office/officeart/2005/8/layout/hList7#1"/>
    <dgm:cxn modelId="{1D21D4FA-1137-4883-A9C0-DE5ED79C1A63}" type="presParOf" srcId="{FA4C68F2-B3EE-464C-8227-9B7BB5DBF99F}" destId="{64AD4E4C-E480-4D33-8F32-4474FC1BE28B}" srcOrd="0" destOrd="0" presId="urn:microsoft.com/office/officeart/2005/8/layout/hList7#1"/>
    <dgm:cxn modelId="{2B3E1453-3383-41A8-B0DE-631F6E21944B}" type="presParOf" srcId="{FA4C68F2-B3EE-464C-8227-9B7BB5DBF99F}" destId="{63654EC2-D4B5-4506-B6C3-B3840DF0A2CA}" srcOrd="1" destOrd="0" presId="urn:microsoft.com/office/officeart/2005/8/layout/hList7#1"/>
    <dgm:cxn modelId="{DB1FC2EF-2508-4742-950E-273D29FE27F5}" type="presParOf" srcId="{FA4C68F2-B3EE-464C-8227-9B7BB5DBF99F}" destId="{34590CB8-71CE-4983-B1A9-518A3C083D39}" srcOrd="2" destOrd="0" presId="urn:microsoft.com/office/officeart/2005/8/layout/hList7#1"/>
    <dgm:cxn modelId="{D7EB4723-F298-40DA-83E1-25D608A5BC0D}" type="presParOf" srcId="{FA4C68F2-B3EE-464C-8227-9B7BB5DBF99F}" destId="{CB91BD2C-A3AA-4617-93AE-F452E758802A}" srcOrd="3" destOrd="0" presId="urn:microsoft.com/office/officeart/2005/8/layout/hList7#1"/>
    <dgm:cxn modelId="{89B67988-8548-4B15-9284-7BBE6AF73740}" type="presParOf" srcId="{34450C20-6005-4BA1-8F92-556E96E0E7FC}" destId="{A6F1CD25-8E9B-4F61-A875-05AE40595817}" srcOrd="3" destOrd="0" presId="urn:microsoft.com/office/officeart/2005/8/layout/hList7#1"/>
    <dgm:cxn modelId="{3C0EED1C-4969-4D3E-9B69-5F7D165C7D1A}" type="presParOf" srcId="{34450C20-6005-4BA1-8F92-556E96E0E7FC}" destId="{04690CCB-69F6-47E2-A89A-07E254A50C78}" srcOrd="4" destOrd="0" presId="urn:microsoft.com/office/officeart/2005/8/layout/hList7#1"/>
    <dgm:cxn modelId="{8A1125B8-3277-42C6-8ED2-F975291D4F86}" type="presParOf" srcId="{04690CCB-69F6-47E2-A89A-07E254A50C78}" destId="{A9E21420-D052-4E08-BA6F-CCCF76EA9882}" srcOrd="0" destOrd="0" presId="urn:microsoft.com/office/officeart/2005/8/layout/hList7#1"/>
    <dgm:cxn modelId="{AE2815A0-A524-4DA3-A1C6-48D6C38A9B06}" type="presParOf" srcId="{04690CCB-69F6-47E2-A89A-07E254A50C78}" destId="{40544331-DC79-4314-85FA-9C5BDF4F631F}" srcOrd="1" destOrd="0" presId="urn:microsoft.com/office/officeart/2005/8/layout/hList7#1"/>
    <dgm:cxn modelId="{7CF5A13B-B48F-4BED-8F88-B145D01DF66F}" type="presParOf" srcId="{04690CCB-69F6-47E2-A89A-07E254A50C78}" destId="{4E06A621-016A-4A88-A436-E02AC2F65D76}" srcOrd="2" destOrd="0" presId="urn:microsoft.com/office/officeart/2005/8/layout/hList7#1"/>
    <dgm:cxn modelId="{90F43A71-3F23-49D7-81F2-06A85F2D00F6}" type="presParOf" srcId="{04690CCB-69F6-47E2-A89A-07E254A50C78}" destId="{AF8A7DA7-5417-4C16-9019-9FF7F998AA37}" srcOrd="3" destOrd="0" presId="urn:microsoft.com/office/officeart/2005/8/layout/hList7#1"/>
    <dgm:cxn modelId="{EAE77054-BC7E-465F-955C-88CE59B94FE6}" type="presParOf" srcId="{34450C20-6005-4BA1-8F92-556E96E0E7FC}" destId="{097CF7EF-30A5-45BF-86EF-F67761F1DB71}" srcOrd="5" destOrd="0" presId="urn:microsoft.com/office/officeart/2005/8/layout/hList7#1"/>
    <dgm:cxn modelId="{1A172091-CC1A-44EA-964D-0BBCFB2E27EE}" type="presParOf" srcId="{34450C20-6005-4BA1-8F92-556E96E0E7FC}" destId="{3261C63A-3C2F-4415-9DFB-511AC41EC0FE}" srcOrd="6" destOrd="0" presId="urn:microsoft.com/office/officeart/2005/8/layout/hList7#1"/>
    <dgm:cxn modelId="{0A4D60A8-7503-4098-9B51-75EB5E76D20C}" type="presParOf" srcId="{3261C63A-3C2F-4415-9DFB-511AC41EC0FE}" destId="{02DF3070-58A4-4D51-9C11-E66A6649F0B6}" srcOrd="0" destOrd="0" presId="urn:microsoft.com/office/officeart/2005/8/layout/hList7#1"/>
    <dgm:cxn modelId="{6E0051DA-BF5D-493F-8846-8F15BCE9DD20}" type="presParOf" srcId="{3261C63A-3C2F-4415-9DFB-511AC41EC0FE}" destId="{B2168016-DFA5-4494-A741-6C6A0EE962FB}" srcOrd="1" destOrd="0" presId="urn:microsoft.com/office/officeart/2005/8/layout/hList7#1"/>
    <dgm:cxn modelId="{C9BDBFA0-23A7-4483-A7DA-8C90C6142064}" type="presParOf" srcId="{3261C63A-3C2F-4415-9DFB-511AC41EC0FE}" destId="{33D9BB48-9D7E-4A6A-B718-1C273BB256CE}" srcOrd="2" destOrd="0" presId="urn:microsoft.com/office/officeart/2005/8/layout/hList7#1"/>
    <dgm:cxn modelId="{27747E48-7B41-4E43-8328-792A370E40A0}" type="presParOf" srcId="{3261C63A-3C2F-4415-9DFB-511AC41EC0FE}" destId="{9EF3CAA5-B077-4977-8663-03CD3255470F}" srcOrd="3" destOrd="0" presId="urn:microsoft.com/office/officeart/2005/8/layout/hList7#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55DB7-FF48-4B2D-87C1-BBD1B007216D}">
      <dsp:nvSpPr>
        <dsp:cNvPr id="0" name=""/>
        <dsp:cNvSpPr/>
      </dsp:nvSpPr>
      <dsp:spPr>
        <a:xfrm>
          <a:off x="0" y="0"/>
          <a:ext cx="2141543" cy="5181600"/>
        </a:xfrm>
        <a:prstGeom prst="roundRect">
          <a:avLst>
            <a:gd name="adj" fmla="val 10000"/>
          </a:avLst>
        </a:prstGeom>
        <a:solidFill>
          <a:srgbClr val="FFB8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2072640"/>
        <a:ext cx="2141543" cy="2072640"/>
      </dsp:txXfrm>
    </dsp:sp>
    <dsp:sp modelId="{C5D96F2B-2EC2-4142-95BE-092CDCF43C83}">
      <dsp:nvSpPr>
        <dsp:cNvPr id="0" name=""/>
        <dsp:cNvSpPr/>
      </dsp:nvSpPr>
      <dsp:spPr>
        <a:xfrm>
          <a:off x="210078" y="310896"/>
          <a:ext cx="1725472" cy="172547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AD4E4C-E480-4D33-8F32-4474FC1BE28B}">
      <dsp:nvSpPr>
        <dsp:cNvPr id="0" name=""/>
        <dsp:cNvSpPr/>
      </dsp:nvSpPr>
      <dsp:spPr>
        <a:xfrm>
          <a:off x="2207833" y="0"/>
          <a:ext cx="2141543" cy="5181600"/>
        </a:xfrm>
        <a:prstGeom prst="roundRect">
          <a:avLst>
            <a:gd name="adj" fmla="val 10000"/>
          </a:avLst>
        </a:prstGeom>
        <a:solidFill>
          <a:srgbClr val="FFB8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207833" y="2072640"/>
        <a:ext cx="2141543" cy="2072640"/>
      </dsp:txXfrm>
    </dsp:sp>
    <dsp:sp modelId="{CB91BD2C-A3AA-4617-93AE-F452E758802A}">
      <dsp:nvSpPr>
        <dsp:cNvPr id="0" name=""/>
        <dsp:cNvSpPr/>
      </dsp:nvSpPr>
      <dsp:spPr>
        <a:xfrm>
          <a:off x="2415868" y="310896"/>
          <a:ext cx="1725472" cy="172547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21420-D052-4E08-BA6F-CCCF76EA9882}">
      <dsp:nvSpPr>
        <dsp:cNvPr id="0" name=""/>
        <dsp:cNvSpPr/>
      </dsp:nvSpPr>
      <dsp:spPr>
        <a:xfrm>
          <a:off x="4413623" y="0"/>
          <a:ext cx="2141543" cy="5181600"/>
        </a:xfrm>
        <a:prstGeom prst="roundRect">
          <a:avLst>
            <a:gd name="adj" fmla="val 10000"/>
          </a:avLst>
        </a:prstGeom>
        <a:solidFill>
          <a:srgbClr val="FFB8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413623" y="2072640"/>
        <a:ext cx="2141543" cy="2072640"/>
      </dsp:txXfrm>
    </dsp:sp>
    <dsp:sp modelId="{AF8A7DA7-5417-4C16-9019-9FF7F998AA37}">
      <dsp:nvSpPr>
        <dsp:cNvPr id="0" name=""/>
        <dsp:cNvSpPr/>
      </dsp:nvSpPr>
      <dsp:spPr>
        <a:xfrm>
          <a:off x="4621658" y="310896"/>
          <a:ext cx="1725472" cy="172547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DF3070-58A4-4D51-9C11-E66A6649F0B6}">
      <dsp:nvSpPr>
        <dsp:cNvPr id="0" name=""/>
        <dsp:cNvSpPr/>
      </dsp:nvSpPr>
      <dsp:spPr>
        <a:xfrm>
          <a:off x="6619413" y="0"/>
          <a:ext cx="2141543" cy="5181600"/>
        </a:xfrm>
        <a:prstGeom prst="roundRect">
          <a:avLst>
            <a:gd name="adj" fmla="val 10000"/>
          </a:avLst>
        </a:prstGeom>
        <a:solidFill>
          <a:srgbClr val="FFB8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619413" y="2072640"/>
        <a:ext cx="2141543" cy="2072640"/>
      </dsp:txXfrm>
    </dsp:sp>
    <dsp:sp modelId="{9EF3CAA5-B077-4977-8663-03CD3255470F}">
      <dsp:nvSpPr>
        <dsp:cNvPr id="0" name=""/>
        <dsp:cNvSpPr/>
      </dsp:nvSpPr>
      <dsp:spPr>
        <a:xfrm>
          <a:off x="6858006" y="304805"/>
          <a:ext cx="1725472" cy="1725472"/>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51866-2289-4389-9A1B-A54DD723D794}">
      <dsp:nvSpPr>
        <dsp:cNvPr id="0" name=""/>
        <dsp:cNvSpPr/>
      </dsp:nvSpPr>
      <dsp:spPr>
        <a:xfrm flipV="1">
          <a:off x="457179" y="5105399"/>
          <a:ext cx="8061960" cy="762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40" tIns="45720" rIns="91440" bIns="45720" rtlCol="0"/>
          <a:lstStyle>
            <a:lvl1pPr algn="r">
              <a:defRPr sz="1200"/>
            </a:lvl1pPr>
          </a:lstStyle>
          <a:p>
            <a:fld id="{B39AA04B-0669-4242-B400-A4456DF704C4}" type="datetimeFigureOut">
              <a:rPr lang="en-US" smtClean="0"/>
              <a:pPr/>
              <a:t>12/04/2012</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E83CD095-3B3E-4EC5-9E7F-F5A10E57C06E}" type="slidenum">
              <a:rPr lang="en-US" smtClean="0"/>
              <a:pPr/>
              <a:t>‹#›</a:t>
            </a:fld>
            <a:endParaRPr lang="en-US"/>
          </a:p>
        </p:txBody>
      </p:sp>
    </p:spTree>
    <p:extLst>
      <p:ext uri="{BB962C8B-B14F-4D97-AF65-F5344CB8AC3E}">
        <p14:creationId xmlns:p14="http://schemas.microsoft.com/office/powerpoint/2010/main" val="2725625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8742CD-DD27-41B0-A418-7DDE134169C3}" type="datetimeFigureOut">
              <a:rPr lang="en-US" smtClean="0"/>
              <a:pPr/>
              <a:t>12/04/2012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CF62EA-6334-4707-9C62-CF2659FE0573}" type="slidenum">
              <a:rPr lang="en-US" smtClean="0"/>
              <a:pPr/>
              <a:t>‹#›</a:t>
            </a:fld>
            <a:endParaRPr lang="en-US"/>
          </a:p>
        </p:txBody>
      </p:sp>
    </p:spTree>
    <p:extLst>
      <p:ext uri="{BB962C8B-B14F-4D97-AF65-F5344CB8AC3E}">
        <p14:creationId xmlns:p14="http://schemas.microsoft.com/office/powerpoint/2010/main" val="11238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F17FFB8-3592-4748-AC2B-07BA2CA27F2F}" type="slidenum">
              <a:rPr lang="en-US"/>
              <a:pPr fontAlgn="base">
                <a:spcBef>
                  <a:spcPct val="0"/>
                </a:spcBef>
                <a:spcAft>
                  <a:spcPct val="0"/>
                </a:spcAft>
              </a:pPr>
              <a:t>14</a:t>
            </a:fld>
            <a:endParaRPr lang="en-US"/>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F17FFB8-3592-4748-AC2B-07BA2CA27F2F}" type="slidenum">
              <a:rPr lang="en-US"/>
              <a:pPr fontAlgn="base">
                <a:spcBef>
                  <a:spcPct val="0"/>
                </a:spcBef>
                <a:spcAft>
                  <a:spcPct val="0"/>
                </a:spcAft>
              </a:pPr>
              <a:t>15</a:t>
            </a:fld>
            <a:endParaRPr lang="en-US"/>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4FBEA2D-0567-4154-B831-7192EA024A04}" type="slidenum">
              <a:rPr lang="en-US"/>
              <a:pPr fontAlgn="base">
                <a:spcBef>
                  <a:spcPct val="0"/>
                </a:spcBef>
                <a:spcAft>
                  <a:spcPct val="0"/>
                </a:spcAft>
              </a:pPr>
              <a:t>16</a:t>
            </a:fld>
            <a:endParaRPr lang="en-US"/>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F17FFB8-3592-4748-AC2B-07BA2CA27F2F}" type="slidenum">
              <a:rPr lang="en-US"/>
              <a:pPr fontAlgn="base">
                <a:spcBef>
                  <a:spcPct val="0"/>
                </a:spcBef>
                <a:spcAft>
                  <a:spcPct val="0"/>
                </a:spcAft>
              </a:pPr>
              <a:t>17</a:t>
            </a:fld>
            <a:endParaRPr lang="en-US"/>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F17FFB8-3592-4748-AC2B-07BA2CA27F2F}" type="slidenum">
              <a:rPr lang="en-US"/>
              <a:pPr fontAlgn="base">
                <a:spcBef>
                  <a:spcPct val="0"/>
                </a:spcBef>
                <a:spcAft>
                  <a:spcPct val="0"/>
                </a:spcAft>
              </a:pPr>
              <a:t>18</a:t>
            </a:fld>
            <a:endParaRPr lang="en-US"/>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7602538" y="76200"/>
            <a:ext cx="1465262" cy="3841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7345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1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636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5" name="Text Placeholder 24"/>
          <p:cNvSpPr>
            <a:spLocks noGrp="1"/>
          </p:cNvSpPr>
          <p:nvPr>
            <p:ph type="body" sz="quarter" idx="11"/>
          </p:nvPr>
        </p:nvSpPr>
        <p:spPr>
          <a:xfrm>
            <a:off x="5105400" y="228600"/>
            <a:ext cx="3200400" cy="3810000"/>
          </a:xfrm>
        </p:spPr>
        <p:txBody>
          <a:bodyPr tIns="91440" bIns="91440"/>
          <a:lstStyle>
            <a:lvl1pPr marL="0" marR="0" indent="0" algn="l">
              <a:buFontTx/>
              <a:buNone/>
              <a:defRPr sz="2000" i="0"/>
            </a:lvl1pPr>
            <a:extLst/>
          </a:lstStyle>
          <a:p>
            <a:pPr lvl="0"/>
            <a:r>
              <a:rPr lang="en-US" smtClean="0"/>
              <a:t>Click to edit Master text styles</a:t>
            </a:r>
          </a:p>
        </p:txBody>
      </p:sp>
      <p:sp>
        <p:nvSpPr>
          <p:cNvPr id="4" name="Date Placeholder 3"/>
          <p:cNvSpPr>
            <a:spLocks noGrp="1"/>
          </p:cNvSpPr>
          <p:nvPr>
            <p:ph type="dt" sz="half" idx="12"/>
          </p:nvPr>
        </p:nvSpPr>
        <p:spPr>
          <a:xfrm>
            <a:off x="457200" y="6356350"/>
            <a:ext cx="2133600" cy="365125"/>
          </a:xfrm>
          <a:prstGeom prst="rect">
            <a:avLst/>
          </a:prstGeom>
        </p:spPr>
        <p:txBody>
          <a:bodyPr/>
          <a:lstStyle>
            <a:lvl1pPr>
              <a:defRPr/>
            </a:lvl1pPr>
            <a:extLst/>
          </a:lstStyle>
          <a:p>
            <a:pPr>
              <a:defRPr/>
            </a:pPr>
            <a:fld id="{7AF7B7AA-FEE8-4085-A4B5-502079911265}" type="datetimeFigureOut">
              <a:rPr lang="en-US"/>
              <a:pPr>
                <a:defRPr/>
              </a:pPr>
              <a:t>12/04/2012</a:t>
            </a:fld>
            <a:endParaRPr lang="en-US"/>
          </a:p>
        </p:txBody>
      </p:sp>
      <p:sp>
        <p:nvSpPr>
          <p:cNvPr id="5" name="Slide Number Placeholder 4"/>
          <p:cNvSpPr>
            <a:spLocks noGrp="1"/>
          </p:cNvSpPr>
          <p:nvPr>
            <p:ph type="sldNum" sz="quarter" idx="13"/>
          </p:nvPr>
        </p:nvSpPr>
        <p:spPr>
          <a:xfrm>
            <a:off x="6553200" y="6356350"/>
            <a:ext cx="2133600" cy="365125"/>
          </a:xfrm>
          <a:prstGeom prst="rect">
            <a:avLst/>
          </a:prstGeom>
        </p:spPr>
        <p:txBody>
          <a:bodyPr/>
          <a:lstStyle>
            <a:lvl1pPr>
              <a:defRPr>
                <a:solidFill>
                  <a:srgbClr val="FFFFFF"/>
                </a:solidFill>
              </a:defRPr>
            </a:lvl1pPr>
            <a:extLst/>
          </a:lstStyle>
          <a:p>
            <a:pPr>
              <a:defRPr/>
            </a:pPr>
            <a:fld id="{C79F73D8-20DC-4314-A2E0-95EFADAF84C2}" type="slidenum">
              <a:rPr lang="en-US"/>
              <a:pPr>
                <a:defRPr/>
              </a:pPr>
              <a:t>‹#›</a:t>
            </a:fld>
            <a:endParaRPr lang="en-US"/>
          </a:p>
        </p:txBody>
      </p:sp>
      <p:sp>
        <p:nvSpPr>
          <p:cNvPr id="6" name="Footer Placeholder 5"/>
          <p:cNvSpPr>
            <a:spLocks noGrp="1"/>
          </p:cNvSpPr>
          <p:nvPr>
            <p:ph type="ftr" sz="quarter" idx="14"/>
          </p:nvPr>
        </p:nvSpPr>
        <p:spPr>
          <a:xfrm>
            <a:off x="3124200" y="6356350"/>
            <a:ext cx="2895600" cy="365125"/>
          </a:xfrm>
          <a:prstGeom prst="rect">
            <a:avLst/>
          </a:prstGeom>
        </p:spPr>
        <p:txBody>
          <a:bodyPr/>
          <a:lstStyle>
            <a:lvl1pPr>
              <a:defRPr/>
            </a:lvl1pPr>
            <a:extLst/>
          </a:lstStyle>
          <a:p>
            <a:pPr>
              <a:defRPr/>
            </a:pPr>
            <a:endParaRPr lang="en-US"/>
          </a:p>
        </p:txBody>
      </p:sp>
    </p:spTree>
    <p:extLst>
      <p:ext uri="{BB962C8B-B14F-4D97-AF65-F5344CB8AC3E}">
        <p14:creationId xmlns:p14="http://schemas.microsoft.com/office/powerpoint/2010/main" val="32994470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7010400" cy="506413"/>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981200"/>
            <a:ext cx="6781800" cy="4495800"/>
          </a:xfrm>
        </p:spPr>
        <p:txBody>
          <a:bodyPr rtlCol="0">
            <a:normAutofit/>
          </a:bodyPr>
          <a:lstStyle/>
          <a:p>
            <a:pPr lvl="0"/>
            <a:endParaRPr lang="en-US" noProof="0" smtClean="0"/>
          </a:p>
        </p:txBody>
      </p:sp>
    </p:spTree>
    <p:extLst>
      <p:ext uri="{BB962C8B-B14F-4D97-AF65-F5344CB8AC3E}">
        <p14:creationId xmlns:p14="http://schemas.microsoft.com/office/powerpoint/2010/main" val="4036912074"/>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7010400" cy="50641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314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981200"/>
            <a:ext cx="3314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3328556"/>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C2C102E-08D4-41C3-87FB-F1540A994E38}" type="slidenum">
              <a:rPr lang="en-US"/>
              <a:pPr>
                <a:defRPr/>
              </a:pPr>
              <a:t>‹#›</a:t>
            </a:fld>
            <a:endParaRPr lang="en-US"/>
          </a:p>
        </p:txBody>
      </p:sp>
    </p:spTree>
    <p:extLst>
      <p:ext uri="{BB962C8B-B14F-4D97-AF65-F5344CB8AC3E}">
        <p14:creationId xmlns:p14="http://schemas.microsoft.com/office/powerpoint/2010/main" val="2746249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E40FC6D9-CF18-4549-9AD2-461C6AF94CB8}" type="slidenum">
              <a:rPr lang="en-US"/>
              <a:pPr/>
              <a:t>‹#›</a:t>
            </a:fld>
            <a:endParaRPr lang="en-US"/>
          </a:p>
        </p:txBody>
      </p:sp>
    </p:spTree>
    <p:extLst>
      <p:ext uri="{BB962C8B-B14F-4D97-AF65-F5344CB8AC3E}">
        <p14:creationId xmlns:p14="http://schemas.microsoft.com/office/powerpoint/2010/main" val="52516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CC08E85-ADCF-40B0-8D4A-13B56DB0E2DA}" type="slidenum">
              <a:rPr lang="en-US"/>
              <a:pPr>
                <a:defRPr/>
              </a:pPr>
              <a:t>‹#›</a:t>
            </a:fld>
            <a:endParaRPr lang="en-US"/>
          </a:p>
        </p:txBody>
      </p:sp>
    </p:spTree>
    <p:extLst>
      <p:ext uri="{BB962C8B-B14F-4D97-AF65-F5344CB8AC3E}">
        <p14:creationId xmlns:p14="http://schemas.microsoft.com/office/powerpoint/2010/main" val="1653078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524000"/>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524000"/>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886200"/>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905000" y="6400800"/>
            <a:ext cx="13716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4316413" y="6400800"/>
            <a:ext cx="2084387"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7391400" y="6400800"/>
            <a:ext cx="1371600" cy="457200"/>
          </a:xfrm>
          <a:prstGeom prst="rect">
            <a:avLst/>
          </a:prstGeom>
        </p:spPr>
        <p:txBody>
          <a:bodyPr/>
          <a:lstStyle>
            <a:lvl1pPr>
              <a:defRPr/>
            </a:lvl1pPr>
          </a:lstStyle>
          <a:p>
            <a:fld id="{C1168FF5-41C3-4509-862C-E924E3419DF6}" type="slidenum">
              <a:rPr lang="en-US"/>
              <a:pPr/>
              <a:t>‹#›</a:t>
            </a:fld>
            <a:endParaRPr lang="en-US"/>
          </a:p>
        </p:txBody>
      </p:sp>
    </p:spTree>
    <p:extLst>
      <p:ext uri="{BB962C8B-B14F-4D97-AF65-F5344CB8AC3E}">
        <p14:creationId xmlns:p14="http://schemas.microsoft.com/office/powerpoint/2010/main" val="179952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040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3639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381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199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17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08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909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451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2"/>
          <p:cNvPicPr>
            <a:picLocks noChangeAspect="1" noChangeArrowheads="1"/>
          </p:cNvPicPr>
          <p:nvPr/>
        </p:nvPicPr>
        <p:blipFill>
          <a:blip r:embed="rId20" cstate="print"/>
          <a:srcRect/>
          <a:stretch>
            <a:fillRect/>
          </a:stretch>
        </p:blipFill>
        <p:spPr bwMode="auto">
          <a:xfrm>
            <a:off x="7602538" y="76200"/>
            <a:ext cx="1465262" cy="384175"/>
          </a:xfrm>
          <a:prstGeom prst="rect">
            <a:avLst/>
          </a:prstGeom>
          <a:noFill/>
          <a:ln w="9525">
            <a:noFill/>
            <a:miter lim="800000"/>
            <a:headEnd/>
            <a:tailEnd/>
          </a:ln>
        </p:spPr>
      </p:pic>
      <p:pic>
        <p:nvPicPr>
          <p:cNvPr id="1028" name="Picture 2"/>
          <p:cNvPicPr>
            <a:picLocks noChangeAspect="1" noChangeArrowheads="1"/>
          </p:cNvPicPr>
          <p:nvPr/>
        </p:nvPicPr>
        <p:blipFill>
          <a:blip r:embed="rId21" cstate="print"/>
          <a:srcRect/>
          <a:stretch>
            <a:fillRect/>
          </a:stretch>
        </p:blipFill>
        <p:spPr bwMode="auto">
          <a:xfrm>
            <a:off x="0" y="6523038"/>
            <a:ext cx="9144000" cy="334962"/>
          </a:xfrm>
          <a:prstGeom prst="rect">
            <a:avLst/>
          </a:prstGeom>
          <a:noFill/>
          <a:ln w="9525">
            <a:noFill/>
            <a:miter lim="800000"/>
            <a:headEnd/>
            <a:tailEnd/>
          </a:ln>
        </p:spPr>
      </p:pic>
    </p:spTree>
    <p:extLst>
      <p:ext uri="{BB962C8B-B14F-4D97-AF65-F5344CB8AC3E}">
        <p14:creationId xmlns:p14="http://schemas.microsoft.com/office/powerpoint/2010/main" val="331899904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image" Target="../media/image37.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09800"/>
            <a:ext cx="8610600" cy="1447800"/>
          </a:xfrm>
          <a:prstGeom prst="rect">
            <a:avLst/>
          </a:prstGeom>
          <a:solidFill>
            <a:schemeClr val="accent2"/>
          </a:solidFill>
        </p:spPr>
        <p:style>
          <a:lnRef idx="1">
            <a:schemeClr val="accent4"/>
          </a:lnRef>
          <a:fillRef idx="3">
            <a:schemeClr val="accent4"/>
          </a:fillRef>
          <a:effectRef idx="2">
            <a:schemeClr val="accent4"/>
          </a:effectRef>
          <a:fontRef idx="minor">
            <a:schemeClr val="lt1"/>
          </a:fontRef>
        </p:style>
        <p:txBody>
          <a:bodyPr anchor="ctr">
            <a:normAutofit fontScale="85000" lnSpcReduction="10000"/>
          </a:bodyPr>
          <a:lstStyle/>
          <a:p>
            <a:pPr fontAlgn="auto">
              <a:spcAft>
                <a:spcPts val="0"/>
              </a:spcAft>
              <a:defRPr/>
            </a:pPr>
            <a:r>
              <a:rPr lang="en-US" sz="6400" dirty="0" smtClean="0">
                <a:latin typeface="Times New Roman" pitchFamily="18" charset="0"/>
                <a:cs typeface="Times New Roman" pitchFamily="18" charset="0"/>
              </a:rPr>
              <a:t>Energy and Environment</a:t>
            </a:r>
          </a:p>
          <a:p>
            <a:pPr fontAlgn="auto">
              <a:spcAft>
                <a:spcPts val="0"/>
              </a:spcAft>
              <a:defRPr/>
            </a:pPr>
            <a:r>
              <a:rPr lang="en-US" sz="4400" dirty="0" smtClean="0">
                <a:latin typeface="Times New Roman" pitchFamily="18" charset="0"/>
                <a:cs typeface="Times New Roman" pitchFamily="18" charset="0"/>
              </a:rPr>
              <a:t>Striking Balance : The CESC Experience</a:t>
            </a:r>
            <a:endParaRPr lang="en-US" sz="4400" dirty="0">
              <a:latin typeface="Times New Roman" pitchFamily="18" charset="0"/>
              <a:cs typeface="Times New Roman" pitchFamily="18" charset="0"/>
            </a:endParaRPr>
          </a:p>
        </p:txBody>
      </p:sp>
      <p:sp>
        <p:nvSpPr>
          <p:cNvPr id="5" name="TextBox 4"/>
          <p:cNvSpPr txBox="1"/>
          <p:nvPr/>
        </p:nvSpPr>
        <p:spPr>
          <a:xfrm>
            <a:off x="4724400" y="3962400"/>
            <a:ext cx="3888950" cy="738664"/>
          </a:xfrm>
          <a:prstGeom prst="rect">
            <a:avLst/>
          </a:prstGeom>
          <a:noFill/>
        </p:spPr>
        <p:txBody>
          <a:bodyPr wrap="none" rtlCol="0">
            <a:spAutoFit/>
          </a:bodyPr>
          <a:lstStyle/>
          <a:p>
            <a:r>
              <a:rPr lang="en-US" sz="2400" b="1" dirty="0" smtClean="0">
                <a:latin typeface="Times New Roman" pitchFamily="18" charset="0"/>
                <a:cs typeface="Times New Roman" pitchFamily="18" charset="0"/>
              </a:rPr>
              <a:t>Kushal Bhowmick</a:t>
            </a:r>
          </a:p>
          <a:p>
            <a:r>
              <a:rPr lang="en-US" b="1" dirty="0" smtClean="0">
                <a:latin typeface="Times New Roman" pitchFamily="18" charset="0"/>
                <a:cs typeface="Times New Roman" pitchFamily="18" charset="0"/>
              </a:rPr>
              <a:t>Dy. General Manager ( Environment)</a:t>
            </a:r>
            <a:endParaRPr lang="en-US" b="1" dirty="0">
              <a:latin typeface="Times New Roman" pitchFamily="18" charset="0"/>
              <a:cs typeface="Times New Roman" pitchFamily="18" charset="0"/>
            </a:endParaRPr>
          </a:p>
        </p:txBody>
      </p:sp>
      <p:pic>
        <p:nvPicPr>
          <p:cNvPr id="8" name="Picture 30" descr="ces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4724400"/>
            <a:ext cx="14366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297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 name="Rounded Rectangle 4"/>
          <p:cNvSpPr/>
          <p:nvPr/>
        </p:nvSpPr>
        <p:spPr>
          <a:xfrm>
            <a:off x="15240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Air</a:t>
            </a:r>
            <a:endParaRPr lang="en-US" sz="2400" b="1" dirty="0">
              <a:effectLst>
                <a:outerShdw blurRad="38100" dist="38100" dir="2700000" algn="tl">
                  <a:srgbClr val="000000">
                    <a:alpha val="43137"/>
                  </a:srgbClr>
                </a:outerShdw>
              </a:effectLst>
            </a:endParaRPr>
          </a:p>
        </p:txBody>
      </p:sp>
      <p:sp>
        <p:nvSpPr>
          <p:cNvPr id="6" name="Rounded Rectangle 5"/>
          <p:cNvSpPr/>
          <p:nvPr/>
        </p:nvSpPr>
        <p:spPr>
          <a:xfrm>
            <a:off x="34290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Water</a:t>
            </a:r>
            <a:endParaRPr lang="en-US" sz="2400" b="1" dirty="0">
              <a:effectLst>
                <a:outerShdw blurRad="38100" dist="38100" dir="2700000" algn="tl">
                  <a:srgbClr val="000000">
                    <a:alpha val="43137"/>
                  </a:srgbClr>
                </a:outerShdw>
              </a:effectLst>
            </a:endParaRPr>
          </a:p>
        </p:txBody>
      </p:sp>
      <p:sp>
        <p:nvSpPr>
          <p:cNvPr id="7" name="Rounded Rectangle 6"/>
          <p:cNvSpPr/>
          <p:nvPr/>
        </p:nvSpPr>
        <p:spPr>
          <a:xfrm>
            <a:off x="52578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Coal</a:t>
            </a:r>
            <a:endParaRPr lang="en-US" sz="2400" b="1" dirty="0">
              <a:effectLst>
                <a:outerShdw blurRad="38100" dist="38100" dir="2700000" algn="tl">
                  <a:srgbClr val="000000">
                    <a:alpha val="43137"/>
                  </a:srgbClr>
                </a:outerShdw>
              </a:effectLst>
            </a:endParaRPr>
          </a:p>
        </p:txBody>
      </p:sp>
      <p:sp>
        <p:nvSpPr>
          <p:cNvPr id="11" name="TextBox 10"/>
          <p:cNvSpPr txBox="1"/>
          <p:nvPr/>
        </p:nvSpPr>
        <p:spPr>
          <a:xfrm>
            <a:off x="0" y="1447800"/>
            <a:ext cx="1095172"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Input</a:t>
            </a:r>
            <a:endParaRPr lang="en-US" sz="3200" b="1" dirty="0">
              <a:effectLst>
                <a:outerShdw blurRad="38100" dist="38100" dir="2700000" algn="tl">
                  <a:srgbClr val="000000">
                    <a:alpha val="43137"/>
                  </a:srgbClr>
                </a:outerShdw>
              </a:effectLst>
            </a:endParaRPr>
          </a:p>
        </p:txBody>
      </p:sp>
      <p:sp>
        <p:nvSpPr>
          <p:cNvPr id="37" name="Rounded Rectangle 36"/>
          <p:cNvSpPr/>
          <p:nvPr/>
        </p:nvSpPr>
        <p:spPr>
          <a:xfrm>
            <a:off x="1600200" y="914400"/>
            <a:ext cx="51816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Understanding the Basic Model</a:t>
            </a:r>
            <a:endParaRPr lang="en-US" sz="2400" dirty="0">
              <a:latin typeface="Arial" pitchFamily="34" charset="0"/>
              <a:cs typeface="Arial" pitchFamily="34" charset="0"/>
            </a:endParaRPr>
          </a:p>
        </p:txBody>
      </p:sp>
      <p:pic>
        <p:nvPicPr>
          <p:cNvPr id="39" name="Picture 38" descr="lrg_FACTORY.png"/>
          <p:cNvPicPr>
            <a:picLocks noChangeAspect="1"/>
          </p:cNvPicPr>
          <p:nvPr/>
        </p:nvPicPr>
        <p:blipFill>
          <a:blip r:embed="rId2" cstate="print">
            <a:clrChange>
              <a:clrFrom>
                <a:srgbClr val="FFFFFF"/>
              </a:clrFrom>
              <a:clrTo>
                <a:srgbClr val="FFFFFF">
                  <a:alpha val="0"/>
                </a:srgbClr>
              </a:clrTo>
            </a:clrChange>
          </a:blip>
          <a:srcRect t="20671" b="23337"/>
          <a:stretch>
            <a:fillRect/>
          </a:stretch>
        </p:blipFill>
        <p:spPr>
          <a:xfrm flipH="1">
            <a:off x="2286000" y="2286000"/>
            <a:ext cx="3505200" cy="2213986"/>
          </a:xfrm>
          <a:prstGeom prst="rect">
            <a:avLst/>
          </a:prstGeom>
        </p:spPr>
      </p:pic>
      <p:sp>
        <p:nvSpPr>
          <p:cNvPr id="49" name="TextBox 48"/>
          <p:cNvSpPr txBox="1"/>
          <p:nvPr/>
        </p:nvSpPr>
        <p:spPr>
          <a:xfrm>
            <a:off x="0" y="5334000"/>
            <a:ext cx="1406154"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Output</a:t>
            </a:r>
            <a:endParaRPr lang="en-US" sz="3200" b="1" dirty="0">
              <a:effectLst>
                <a:outerShdw blurRad="38100" dist="38100" dir="2700000" algn="tl">
                  <a:srgbClr val="000000">
                    <a:alpha val="43137"/>
                  </a:srgbClr>
                </a:outerShdw>
              </a:effectLst>
            </a:endParaRPr>
          </a:p>
        </p:txBody>
      </p:sp>
      <p:sp>
        <p:nvSpPr>
          <p:cNvPr id="50" name="Rounded Rectangle 49"/>
          <p:cNvSpPr/>
          <p:nvPr/>
        </p:nvSpPr>
        <p:spPr>
          <a:xfrm>
            <a:off x="3352800" y="5715000"/>
            <a:ext cx="1828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Electricity</a:t>
            </a:r>
            <a:endParaRPr lang="en-US" sz="2400" b="1" dirty="0">
              <a:effectLst>
                <a:outerShdw blurRad="38100" dist="38100" dir="2700000" algn="tl">
                  <a:srgbClr val="000000">
                    <a:alpha val="43137"/>
                  </a:srgbClr>
                </a:outerShdw>
              </a:effectLst>
            </a:endParaRPr>
          </a:p>
        </p:txBody>
      </p:sp>
      <p:sp>
        <p:nvSpPr>
          <p:cNvPr id="46" name="Lightning Bolt 45"/>
          <p:cNvSpPr/>
          <p:nvPr/>
        </p:nvSpPr>
        <p:spPr>
          <a:xfrm rot="17704406">
            <a:off x="3060181" y="5553050"/>
            <a:ext cx="944093" cy="459245"/>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4114800" y="20574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Isosceles Triangle 51"/>
          <p:cNvSpPr/>
          <p:nvPr/>
        </p:nvSpPr>
        <p:spPr>
          <a:xfrm rot="10800000">
            <a:off x="4024312" y="25146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5486400" y="1981200"/>
            <a:ext cx="0" cy="838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4" name="Isosceles Triangle 53"/>
          <p:cNvSpPr/>
          <p:nvPr/>
        </p:nvSpPr>
        <p:spPr>
          <a:xfrm rot="10800000">
            <a:off x="5410200" y="24384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2438400" y="20574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Isosceles Triangle 55"/>
          <p:cNvSpPr/>
          <p:nvPr/>
        </p:nvSpPr>
        <p:spPr>
          <a:xfrm rot="10800000">
            <a:off x="2362200" y="25146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2438400" y="2819400"/>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14800" y="4343400"/>
            <a:ext cx="0" cy="1143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rot="10800000">
            <a:off x="4038600" y="50292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2209800" y="4572000"/>
            <a:ext cx="1905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09800" y="3124200"/>
            <a:ext cx="0" cy="1447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0" name="Isosceles Triangle 69"/>
          <p:cNvSpPr/>
          <p:nvPr/>
        </p:nvSpPr>
        <p:spPr>
          <a:xfrm>
            <a:off x="2133600" y="37338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2209800" y="3124200"/>
            <a:ext cx="76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Isosceles Triangle 72"/>
          <p:cNvSpPr/>
          <p:nvPr/>
        </p:nvSpPr>
        <p:spPr>
          <a:xfrm rot="5400000">
            <a:off x="2552700" y="30861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a:off x="2971800" y="3124200"/>
            <a:ext cx="0"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62400" y="2819400"/>
            <a:ext cx="0" cy="533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0" name="Isosceles Triangle 79"/>
          <p:cNvSpPr/>
          <p:nvPr/>
        </p:nvSpPr>
        <p:spPr>
          <a:xfrm rot="10800000">
            <a:off x="3886200" y="30480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477000" y="3048000"/>
            <a:ext cx="1981200" cy="258532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effectLst>
                  <a:outerShdw blurRad="38100" dist="38100" dir="2700000" algn="tl">
                    <a:srgbClr val="000000">
                      <a:alpha val="43137"/>
                    </a:srgbClr>
                  </a:outerShdw>
                </a:effectLst>
              </a:rPr>
              <a:t>Auxiliary Power </a:t>
            </a:r>
            <a:r>
              <a:rPr lang="en-US" b="1" dirty="0" smtClean="0"/>
              <a:t>is the part of generated power which is required for own consumption to run various pumps, motors, fans etc. </a:t>
            </a:r>
            <a:endParaRPr lang="en-US" sz="2000" b="1" dirty="0">
              <a:effectLst>
                <a:outerShdw blurRad="38100" dist="38100" dir="2700000" algn="tl">
                  <a:srgbClr val="000000">
                    <a:alpha val="43137"/>
                  </a:srgbClr>
                </a:outerShdw>
              </a:effectLst>
            </a:endParaRPr>
          </a:p>
        </p:txBody>
      </p:sp>
      <p:sp>
        <p:nvSpPr>
          <p:cNvPr id="30" name="Rectangle 29"/>
          <p:cNvSpPr/>
          <p:nvPr/>
        </p:nvSpPr>
        <p:spPr>
          <a:xfrm rot="16200000">
            <a:off x="1168587" y="3708213"/>
            <a:ext cx="1689758" cy="369332"/>
          </a:xfrm>
          <a:prstGeom prst="rect">
            <a:avLst/>
          </a:prstGeom>
        </p:spPr>
        <p:txBody>
          <a:bodyPr wrap="none">
            <a:spAutoFit/>
          </a:bodyPr>
          <a:lstStyle/>
          <a:p>
            <a:r>
              <a:rPr lang="en-US" b="1" dirty="0" smtClean="0">
                <a:effectLst>
                  <a:outerShdw blurRad="38100" dist="38100" dir="2700000" algn="tl">
                    <a:srgbClr val="000000">
                      <a:alpha val="43137"/>
                    </a:srgbClr>
                  </a:outerShdw>
                </a:effectLst>
              </a:rPr>
              <a:t>Auxiliary Power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 name="Rounded Rectangle 4"/>
          <p:cNvSpPr/>
          <p:nvPr/>
        </p:nvSpPr>
        <p:spPr>
          <a:xfrm>
            <a:off x="15240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Air</a:t>
            </a:r>
            <a:endParaRPr lang="en-US" sz="2400" b="1" dirty="0">
              <a:effectLst>
                <a:outerShdw blurRad="38100" dist="38100" dir="2700000" algn="tl">
                  <a:srgbClr val="000000">
                    <a:alpha val="43137"/>
                  </a:srgbClr>
                </a:outerShdw>
              </a:effectLst>
            </a:endParaRPr>
          </a:p>
        </p:txBody>
      </p:sp>
      <p:sp>
        <p:nvSpPr>
          <p:cNvPr id="6" name="Rounded Rectangle 5"/>
          <p:cNvSpPr/>
          <p:nvPr/>
        </p:nvSpPr>
        <p:spPr>
          <a:xfrm>
            <a:off x="34290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Water</a:t>
            </a:r>
            <a:endParaRPr lang="en-US" sz="2400" b="1" dirty="0">
              <a:effectLst>
                <a:outerShdw blurRad="38100" dist="38100" dir="2700000" algn="tl">
                  <a:srgbClr val="000000">
                    <a:alpha val="43137"/>
                  </a:srgbClr>
                </a:outerShdw>
              </a:effectLst>
            </a:endParaRPr>
          </a:p>
        </p:txBody>
      </p:sp>
      <p:sp>
        <p:nvSpPr>
          <p:cNvPr id="7" name="Rounded Rectangle 6"/>
          <p:cNvSpPr/>
          <p:nvPr/>
        </p:nvSpPr>
        <p:spPr>
          <a:xfrm>
            <a:off x="52578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Coal</a:t>
            </a:r>
            <a:endParaRPr lang="en-US" sz="2400" b="1" dirty="0">
              <a:effectLst>
                <a:outerShdw blurRad="38100" dist="38100" dir="2700000" algn="tl">
                  <a:srgbClr val="000000">
                    <a:alpha val="43137"/>
                  </a:srgbClr>
                </a:outerShdw>
              </a:effectLst>
            </a:endParaRPr>
          </a:p>
        </p:txBody>
      </p:sp>
      <p:sp>
        <p:nvSpPr>
          <p:cNvPr id="11" name="TextBox 10"/>
          <p:cNvSpPr txBox="1"/>
          <p:nvPr/>
        </p:nvSpPr>
        <p:spPr>
          <a:xfrm>
            <a:off x="0" y="1447800"/>
            <a:ext cx="1095172"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Input</a:t>
            </a:r>
            <a:endParaRPr lang="en-US" sz="3200" b="1" dirty="0">
              <a:effectLst>
                <a:outerShdw blurRad="38100" dist="38100" dir="2700000" algn="tl">
                  <a:srgbClr val="000000">
                    <a:alpha val="43137"/>
                  </a:srgbClr>
                </a:outerShdw>
              </a:effectLst>
            </a:endParaRPr>
          </a:p>
        </p:txBody>
      </p:sp>
      <p:sp>
        <p:nvSpPr>
          <p:cNvPr id="37" name="Rounded Rectangle 36"/>
          <p:cNvSpPr/>
          <p:nvPr/>
        </p:nvSpPr>
        <p:spPr>
          <a:xfrm>
            <a:off x="1600200" y="914400"/>
            <a:ext cx="51816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Understanding the Basic Model</a:t>
            </a:r>
            <a:endParaRPr lang="en-US" sz="2400" dirty="0">
              <a:latin typeface="Arial" pitchFamily="34" charset="0"/>
              <a:cs typeface="Arial" pitchFamily="34" charset="0"/>
            </a:endParaRPr>
          </a:p>
        </p:txBody>
      </p:sp>
      <p:pic>
        <p:nvPicPr>
          <p:cNvPr id="39" name="Picture 38" descr="lrg_FACTORY.png"/>
          <p:cNvPicPr>
            <a:picLocks noChangeAspect="1"/>
          </p:cNvPicPr>
          <p:nvPr/>
        </p:nvPicPr>
        <p:blipFill>
          <a:blip r:embed="rId2" cstate="print">
            <a:clrChange>
              <a:clrFrom>
                <a:srgbClr val="FFFFFF"/>
              </a:clrFrom>
              <a:clrTo>
                <a:srgbClr val="FFFFFF">
                  <a:alpha val="0"/>
                </a:srgbClr>
              </a:clrTo>
            </a:clrChange>
          </a:blip>
          <a:srcRect t="20671" b="23337"/>
          <a:stretch>
            <a:fillRect/>
          </a:stretch>
        </p:blipFill>
        <p:spPr>
          <a:xfrm flipH="1">
            <a:off x="2286000" y="2286000"/>
            <a:ext cx="3505200" cy="2213986"/>
          </a:xfrm>
          <a:prstGeom prst="rect">
            <a:avLst/>
          </a:prstGeom>
        </p:spPr>
      </p:pic>
      <p:sp>
        <p:nvSpPr>
          <p:cNvPr id="49" name="TextBox 48"/>
          <p:cNvSpPr txBox="1"/>
          <p:nvPr/>
        </p:nvSpPr>
        <p:spPr>
          <a:xfrm>
            <a:off x="0" y="5334000"/>
            <a:ext cx="1406154"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Output</a:t>
            </a:r>
            <a:endParaRPr lang="en-US" sz="3200" b="1" dirty="0">
              <a:effectLst>
                <a:outerShdw blurRad="38100" dist="38100" dir="2700000" algn="tl">
                  <a:srgbClr val="000000">
                    <a:alpha val="43137"/>
                  </a:srgbClr>
                </a:outerShdw>
              </a:effectLst>
            </a:endParaRPr>
          </a:p>
        </p:txBody>
      </p:sp>
      <p:sp>
        <p:nvSpPr>
          <p:cNvPr id="50" name="Rounded Rectangle 49"/>
          <p:cNvSpPr/>
          <p:nvPr/>
        </p:nvSpPr>
        <p:spPr>
          <a:xfrm>
            <a:off x="3352800" y="5715000"/>
            <a:ext cx="1828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Electricity</a:t>
            </a:r>
            <a:endParaRPr lang="en-US" sz="2400" b="1" dirty="0">
              <a:effectLst>
                <a:outerShdw blurRad="38100" dist="38100" dir="2700000" algn="tl">
                  <a:srgbClr val="000000">
                    <a:alpha val="43137"/>
                  </a:srgbClr>
                </a:outerShdw>
              </a:effectLst>
            </a:endParaRPr>
          </a:p>
        </p:txBody>
      </p:sp>
      <p:sp>
        <p:nvSpPr>
          <p:cNvPr id="46" name="Lightning Bolt 45"/>
          <p:cNvSpPr/>
          <p:nvPr/>
        </p:nvSpPr>
        <p:spPr>
          <a:xfrm rot="17704406">
            <a:off x="3060181" y="5553050"/>
            <a:ext cx="944093" cy="459245"/>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4114800" y="20574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Isosceles Triangle 51"/>
          <p:cNvSpPr/>
          <p:nvPr/>
        </p:nvSpPr>
        <p:spPr>
          <a:xfrm rot="10800000">
            <a:off x="4024312" y="25146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5486400" y="1981200"/>
            <a:ext cx="0" cy="838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4" name="Isosceles Triangle 53"/>
          <p:cNvSpPr/>
          <p:nvPr/>
        </p:nvSpPr>
        <p:spPr>
          <a:xfrm rot="10800000">
            <a:off x="5410200" y="24384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2438400" y="20574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Isosceles Triangle 55"/>
          <p:cNvSpPr/>
          <p:nvPr/>
        </p:nvSpPr>
        <p:spPr>
          <a:xfrm rot="10800000">
            <a:off x="2362200" y="25146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2438400" y="2819400"/>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14800" y="4343400"/>
            <a:ext cx="0" cy="1143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rot="10800000">
            <a:off x="4038600" y="50292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2209800" y="4572000"/>
            <a:ext cx="1905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09800" y="3124200"/>
            <a:ext cx="0" cy="1447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0" name="Isosceles Triangle 69"/>
          <p:cNvSpPr/>
          <p:nvPr/>
        </p:nvSpPr>
        <p:spPr>
          <a:xfrm>
            <a:off x="2133600" y="37338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2209800" y="3124200"/>
            <a:ext cx="76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Isosceles Triangle 72"/>
          <p:cNvSpPr/>
          <p:nvPr/>
        </p:nvSpPr>
        <p:spPr>
          <a:xfrm rot="5400000">
            <a:off x="2552700" y="30861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a:off x="2971800" y="3124200"/>
            <a:ext cx="0"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62400" y="2819400"/>
            <a:ext cx="0" cy="533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0" name="Isosceles Triangle 79"/>
          <p:cNvSpPr/>
          <p:nvPr/>
        </p:nvSpPr>
        <p:spPr>
          <a:xfrm rot="10800000">
            <a:off x="3886200" y="30480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57200" y="3124200"/>
            <a:ext cx="1676400" cy="2133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effectLst>
                  <a:outerShdw blurRad="38100" dist="38100" dir="2700000" algn="tl">
                    <a:srgbClr val="000000">
                      <a:alpha val="43137"/>
                    </a:srgbClr>
                  </a:outerShdw>
                </a:effectLst>
              </a:rPr>
              <a:t>OBJECTIVE</a:t>
            </a:r>
          </a:p>
          <a:p>
            <a:pPr algn="ctr"/>
            <a:r>
              <a:rPr lang="en-US" dirty="0" smtClean="0">
                <a:solidFill>
                  <a:schemeClr val="tx1"/>
                </a:solidFill>
                <a:effectLst>
                  <a:outerShdw blurRad="38100" dist="38100" dir="2700000" algn="tl">
                    <a:srgbClr val="000000">
                      <a:alpha val="43137"/>
                    </a:srgbClr>
                  </a:outerShdw>
                </a:effectLst>
              </a:rPr>
              <a:t>     Reduce Auxiliary Power</a:t>
            </a:r>
          </a:p>
          <a:p>
            <a:pPr algn="ctr"/>
            <a:r>
              <a:rPr lang="en-US" sz="2400" dirty="0" smtClean="0">
                <a:solidFill>
                  <a:schemeClr val="tx1"/>
                </a:solidFill>
                <a:effectLst>
                  <a:outerShdw blurRad="38100" dist="38100" dir="2700000" algn="tl">
                    <a:srgbClr val="000000">
                      <a:alpha val="43137"/>
                    </a:srgbClr>
                  </a:outerShdw>
                </a:effectLst>
              </a:rPr>
              <a:t>BENEFIT</a:t>
            </a:r>
          </a:p>
          <a:p>
            <a:pPr algn="ctr"/>
            <a:r>
              <a:rPr lang="en-US" dirty="0" smtClean="0">
                <a:solidFill>
                  <a:schemeClr val="tx1"/>
                </a:solidFill>
                <a:effectLst>
                  <a:outerShdw blurRad="38100" dist="38100" dir="2700000" algn="tl">
                    <a:srgbClr val="000000">
                      <a:alpha val="43137"/>
                    </a:srgbClr>
                  </a:outerShdw>
                </a:effectLst>
              </a:rPr>
              <a:t>Reduction in CO</a:t>
            </a:r>
            <a:r>
              <a:rPr lang="en-US" baseline="-25000" dirty="0" smtClean="0">
                <a:solidFill>
                  <a:schemeClr val="tx1"/>
                </a:solidFill>
                <a:effectLst>
                  <a:outerShdw blurRad="38100" dist="38100" dir="2700000" algn="tl">
                    <a:srgbClr val="000000">
                      <a:alpha val="43137"/>
                    </a:srgbClr>
                  </a:outerShdw>
                </a:effectLst>
              </a:rPr>
              <a:t>2</a:t>
            </a:r>
          </a:p>
          <a:p>
            <a:pPr algn="ctr"/>
            <a:endParaRPr lang="en-US" dirty="0">
              <a:solidFill>
                <a:schemeClr val="tx1"/>
              </a:solidFill>
              <a:effectLst>
                <a:outerShdw blurRad="38100" dist="38100" dir="2700000" algn="tl">
                  <a:srgbClr val="000000">
                    <a:alpha val="43137"/>
                  </a:srgbClr>
                </a:outerShdw>
              </a:effectLst>
            </a:endParaRPr>
          </a:p>
        </p:txBody>
      </p:sp>
      <p:sp>
        <p:nvSpPr>
          <p:cNvPr id="31" name="Down Arrow 30"/>
          <p:cNvSpPr/>
          <p:nvPr/>
        </p:nvSpPr>
        <p:spPr>
          <a:xfrm>
            <a:off x="0" y="3124200"/>
            <a:ext cx="762000" cy="838200"/>
          </a:xfrm>
          <a:prstGeom prst="downArrow">
            <a:avLst>
              <a:gd name="adj1" fmla="val 50000"/>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3"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Reduction of Auxiliary Power Consumption</a:t>
            </a:r>
          </a:p>
        </p:txBody>
      </p:sp>
      <p:sp>
        <p:nvSpPr>
          <p:cNvPr id="54" name="Rectangle 30"/>
          <p:cNvSpPr txBox="1">
            <a:spLocks noChangeArrowheads="1"/>
          </p:cNvSpPr>
          <p:nvPr/>
        </p:nvSpPr>
        <p:spPr bwMode="auto">
          <a:xfrm>
            <a:off x="1143000" y="1981200"/>
            <a:ext cx="7392988" cy="12192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b="1" kern="0" dirty="0" smtClean="0">
                <a:latin typeface="Arial" pitchFamily="34" charset="0"/>
                <a:cs typeface="Arial" pitchFamily="34" charset="0"/>
              </a:rPr>
              <a:t>Improvement of Auxiliary means </a:t>
            </a:r>
            <a:r>
              <a:rPr lang="en-US" b="1" kern="0" dirty="0" smtClean="0">
                <a:solidFill>
                  <a:srgbClr val="C00000"/>
                </a:solidFill>
                <a:latin typeface="Arial" pitchFamily="34" charset="0"/>
                <a:cs typeface="Arial" pitchFamily="34" charset="0"/>
              </a:rPr>
              <a:t>improvement in efficiency </a:t>
            </a:r>
            <a:r>
              <a:rPr lang="en-US" b="1" kern="0" dirty="0" smtClean="0">
                <a:latin typeface="Arial" pitchFamily="34" charset="0"/>
                <a:cs typeface="Arial" pitchFamily="34" charset="0"/>
              </a:rPr>
              <a:t>which reduces coal consumption and benefits </a:t>
            </a:r>
            <a:r>
              <a:rPr lang="en-US" b="1" kern="0" dirty="0" smtClean="0">
                <a:solidFill>
                  <a:srgbClr val="C00000"/>
                </a:solidFill>
                <a:latin typeface="Arial" pitchFamily="34" charset="0"/>
                <a:cs typeface="Arial" pitchFamily="34" charset="0"/>
              </a:rPr>
              <a:t>environment</a:t>
            </a:r>
            <a:endParaRPr lang="en-US" b="1" kern="0" dirty="0">
              <a:solidFill>
                <a:srgbClr val="C00000"/>
              </a:solidFill>
              <a:latin typeface="Arial" pitchFamily="34" charset="0"/>
              <a:cs typeface="Arial" pitchFamily="34" charset="0"/>
            </a:endParaRPr>
          </a:p>
        </p:txBody>
      </p:sp>
      <p:grpSp>
        <p:nvGrpSpPr>
          <p:cNvPr id="2" name="Group 13"/>
          <p:cNvGrpSpPr>
            <a:grpSpLocks/>
          </p:cNvGrpSpPr>
          <p:nvPr/>
        </p:nvGrpSpPr>
        <p:grpSpPr bwMode="auto">
          <a:xfrm>
            <a:off x="381000" y="1828800"/>
            <a:ext cx="685800" cy="685800"/>
            <a:chOff x="2438400" y="2014538"/>
            <a:chExt cx="685800" cy="685800"/>
          </a:xfrm>
        </p:grpSpPr>
        <p:sp>
          <p:nvSpPr>
            <p:cNvPr id="56"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57"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1</a:t>
              </a:r>
            </a:p>
          </p:txBody>
        </p:sp>
      </p:grpSp>
      <p:sp>
        <p:nvSpPr>
          <p:cNvPr id="70" name="Rectangle 30"/>
          <p:cNvSpPr txBox="1">
            <a:spLocks noChangeArrowheads="1"/>
          </p:cNvSpPr>
          <p:nvPr/>
        </p:nvSpPr>
        <p:spPr bwMode="auto">
          <a:xfrm>
            <a:off x="1143000" y="3048000"/>
            <a:ext cx="7392988" cy="32004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b="1" kern="0" dirty="0" smtClean="0">
                <a:latin typeface="Arial" pitchFamily="34" charset="0"/>
                <a:cs typeface="Arial" pitchFamily="34" charset="0"/>
              </a:rPr>
              <a:t>We have revisited and modified various </a:t>
            </a:r>
            <a:r>
              <a:rPr lang="en-US" b="1" kern="0" dirty="0" smtClean="0">
                <a:solidFill>
                  <a:srgbClr val="C00000"/>
                </a:solidFill>
                <a:latin typeface="Arial" pitchFamily="34" charset="0"/>
                <a:cs typeface="Arial" pitchFamily="34" charset="0"/>
              </a:rPr>
              <a:t>processes</a:t>
            </a:r>
            <a:endParaRPr lang="en-US" b="1" kern="0" dirty="0" smtClean="0">
              <a:latin typeface="Arial" pitchFamily="34" charset="0"/>
              <a:cs typeface="Arial" pitchFamily="34" charset="0"/>
            </a:endParaRPr>
          </a:p>
          <a:p>
            <a:pPr marL="800100" lvl="1" indent="-342900">
              <a:spcBef>
                <a:spcPct val="20000"/>
              </a:spcBef>
              <a:buClr>
                <a:schemeClr val="accent2"/>
              </a:buClr>
              <a:buFont typeface="Arial" pitchFamily="34" charset="0"/>
              <a:buChar char="•"/>
              <a:defRPr/>
            </a:pPr>
            <a:r>
              <a:rPr lang="en-US" b="1" kern="0" dirty="0" smtClean="0">
                <a:latin typeface="Arial" pitchFamily="34" charset="0"/>
                <a:cs typeface="Arial" pitchFamily="34" charset="0"/>
              </a:rPr>
              <a:t>Operational </a:t>
            </a:r>
            <a:r>
              <a:rPr lang="en-US" b="1" kern="0" dirty="0" err="1" smtClean="0">
                <a:solidFill>
                  <a:srgbClr val="C00000"/>
                </a:solidFill>
                <a:latin typeface="Arial" pitchFamily="34" charset="0"/>
                <a:cs typeface="Arial" pitchFamily="34" charset="0"/>
              </a:rPr>
              <a:t>optimisation</a:t>
            </a:r>
            <a:r>
              <a:rPr lang="en-US" b="1" kern="0" dirty="0" smtClean="0">
                <a:solidFill>
                  <a:srgbClr val="C00000"/>
                </a:solidFill>
                <a:latin typeface="Arial" pitchFamily="34" charset="0"/>
                <a:cs typeface="Arial" pitchFamily="34" charset="0"/>
              </a:rPr>
              <a:t> of various high auxiliary consuming equipments </a:t>
            </a:r>
            <a:r>
              <a:rPr lang="en-US" b="1" kern="0" dirty="0" smtClean="0">
                <a:latin typeface="Arial" pitchFamily="34" charset="0"/>
                <a:cs typeface="Arial" pitchFamily="34" charset="0"/>
              </a:rPr>
              <a:t>like Feed Pumps, CW Pumps, Ash Water Handling Pumps etc.</a:t>
            </a:r>
          </a:p>
          <a:p>
            <a:pPr marL="800100" lvl="1" indent="-342900">
              <a:spcBef>
                <a:spcPct val="20000"/>
              </a:spcBef>
              <a:buClr>
                <a:schemeClr val="accent2"/>
              </a:buClr>
              <a:buFont typeface="Arial" pitchFamily="34" charset="0"/>
              <a:buChar char="•"/>
              <a:defRPr/>
            </a:pPr>
            <a:r>
              <a:rPr lang="en-US" b="1" kern="0" dirty="0" smtClean="0">
                <a:latin typeface="Arial" pitchFamily="34" charset="0"/>
                <a:cs typeface="Arial" pitchFamily="34" charset="0"/>
              </a:rPr>
              <a:t>Implementing </a:t>
            </a:r>
            <a:r>
              <a:rPr lang="en-US" b="1" kern="0" dirty="0" smtClean="0">
                <a:solidFill>
                  <a:srgbClr val="C00000"/>
                </a:solidFill>
                <a:latin typeface="Arial" pitchFamily="34" charset="0"/>
                <a:cs typeface="Arial" pitchFamily="34" charset="0"/>
              </a:rPr>
              <a:t>Energy Efficiency </a:t>
            </a:r>
            <a:r>
              <a:rPr lang="en-US" b="1" kern="0" dirty="0" smtClean="0">
                <a:latin typeface="Arial" pitchFamily="34" charset="0"/>
                <a:cs typeface="Arial" pitchFamily="34" charset="0"/>
              </a:rPr>
              <a:t>Projects</a:t>
            </a:r>
          </a:p>
          <a:p>
            <a:pPr marL="800100" lvl="1" indent="-342900">
              <a:spcBef>
                <a:spcPct val="20000"/>
              </a:spcBef>
              <a:buClr>
                <a:schemeClr val="accent2"/>
              </a:buClr>
              <a:buFont typeface="Arial" pitchFamily="34" charset="0"/>
              <a:buChar char="•"/>
              <a:defRPr/>
            </a:pPr>
            <a:r>
              <a:rPr lang="en-US" b="1" kern="0" dirty="0" smtClean="0">
                <a:latin typeface="Arial" pitchFamily="34" charset="0"/>
                <a:cs typeface="Arial" pitchFamily="34" charset="0"/>
              </a:rPr>
              <a:t>Implementing Various </a:t>
            </a:r>
            <a:r>
              <a:rPr lang="en-US" b="1" kern="0" dirty="0" smtClean="0">
                <a:solidFill>
                  <a:srgbClr val="C00000"/>
                </a:solidFill>
                <a:latin typeface="Arial" pitchFamily="34" charset="0"/>
                <a:cs typeface="Arial" pitchFamily="34" charset="0"/>
              </a:rPr>
              <a:t>Energy Saving </a:t>
            </a:r>
            <a:r>
              <a:rPr lang="en-US" b="1" kern="0" dirty="0" smtClean="0">
                <a:latin typeface="Arial" pitchFamily="34" charset="0"/>
                <a:cs typeface="Arial" pitchFamily="34" charset="0"/>
              </a:rPr>
              <a:t>Projects</a:t>
            </a:r>
          </a:p>
          <a:p>
            <a:pPr marL="800100" lvl="1" indent="-342900">
              <a:spcBef>
                <a:spcPct val="20000"/>
              </a:spcBef>
              <a:buClr>
                <a:schemeClr val="accent2"/>
              </a:buClr>
              <a:buFont typeface="Arial" pitchFamily="34" charset="0"/>
              <a:buChar char="•"/>
              <a:defRPr/>
            </a:pPr>
            <a:endParaRPr lang="en-US" sz="2000" b="1" kern="0" dirty="0">
              <a:solidFill>
                <a:srgbClr val="C00000"/>
              </a:solidFill>
              <a:latin typeface="Arial" pitchFamily="34" charset="0"/>
              <a:cs typeface="Arial" pitchFamily="34" charset="0"/>
            </a:endParaRPr>
          </a:p>
        </p:txBody>
      </p:sp>
      <p:grpSp>
        <p:nvGrpSpPr>
          <p:cNvPr id="3" name="Group 20"/>
          <p:cNvGrpSpPr>
            <a:grpSpLocks/>
          </p:cNvGrpSpPr>
          <p:nvPr/>
        </p:nvGrpSpPr>
        <p:grpSpPr bwMode="auto">
          <a:xfrm>
            <a:off x="381000" y="2971800"/>
            <a:ext cx="685800" cy="685800"/>
            <a:chOff x="2438400" y="2014538"/>
            <a:chExt cx="685800" cy="685800"/>
          </a:xfrm>
        </p:grpSpPr>
        <p:sp>
          <p:nvSpPr>
            <p:cNvPr id="72"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73"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2</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4" name="Rectangle 30"/>
          <p:cNvSpPr txBox="1">
            <a:spLocks noChangeArrowheads="1"/>
          </p:cNvSpPr>
          <p:nvPr/>
        </p:nvSpPr>
        <p:spPr bwMode="auto">
          <a:xfrm>
            <a:off x="381000" y="1828800"/>
            <a:ext cx="7392988" cy="7620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sz="2400" b="1" kern="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Few Actions</a:t>
            </a:r>
            <a:endParaRPr lang="en-US" sz="2000" b="1" kern="0" dirty="0">
              <a:solidFill>
                <a:srgbClr val="C00000"/>
              </a:solidFill>
              <a:latin typeface="Arial" pitchFamily="34" charset="0"/>
              <a:cs typeface="Arial" pitchFamily="34" charset="0"/>
            </a:endParaRPr>
          </a:p>
        </p:txBody>
      </p:sp>
      <p:grpSp>
        <p:nvGrpSpPr>
          <p:cNvPr id="2" name="Group 13"/>
          <p:cNvGrpSpPr>
            <a:grpSpLocks/>
          </p:cNvGrpSpPr>
          <p:nvPr/>
        </p:nvGrpSpPr>
        <p:grpSpPr bwMode="auto">
          <a:xfrm>
            <a:off x="762000" y="2438400"/>
            <a:ext cx="685800" cy="685800"/>
            <a:chOff x="2438400" y="2014538"/>
            <a:chExt cx="685800" cy="685800"/>
          </a:xfrm>
        </p:grpSpPr>
        <p:sp>
          <p:nvSpPr>
            <p:cNvPr id="56"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57"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1</a:t>
              </a:r>
            </a:p>
          </p:txBody>
        </p:sp>
      </p:grpSp>
      <p:sp>
        <p:nvSpPr>
          <p:cNvPr id="12" name="Rectangle 2"/>
          <p:cNvSpPr txBox="1">
            <a:spLocks noChangeArrowheads="1"/>
          </p:cNvSpPr>
          <p:nvPr/>
        </p:nvSpPr>
        <p:spPr>
          <a:xfrm>
            <a:off x="1066800" y="2514600"/>
            <a:ext cx="6934200" cy="381000"/>
          </a:xfrm>
          <a:prstGeom prst="rect">
            <a:avLst/>
          </a:prstGeom>
          <a:noFill/>
          <a:ln>
            <a:noFill/>
            <a:miter lim="800000"/>
            <a:headEnd/>
            <a:tailEnd/>
          </a:ln>
        </p:spPr>
        <p:txBody>
          <a:bodyPr rtlCol="0" anchor="t">
            <a:no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j-ea"/>
                <a:cs typeface="Times New Roman" pitchFamily="18" charset="0"/>
              </a:rPr>
              <a:t>Stage Blinding of Condensate Extraction Pump</a:t>
            </a:r>
            <a:endParaRPr kumimoji="0" lang="en-US" sz="2400" b="0" i="0" u="none" strike="noStrike" kern="1200" cap="none" spc="0" normalizeH="0" baseline="0" noProof="0" dirty="0">
              <a:ln>
                <a:noFill/>
              </a:ln>
              <a:solidFill>
                <a:schemeClr val="tx1"/>
              </a:solidFill>
              <a:effectLst/>
              <a:uLnTx/>
              <a:uFillTx/>
              <a:latin typeface="+mn-lt"/>
              <a:ea typeface="+mj-ea"/>
              <a:cs typeface="Times New Roman" pitchFamily="18" charset="0"/>
            </a:endParaRPr>
          </a:p>
        </p:txBody>
      </p:sp>
      <p:grpSp>
        <p:nvGrpSpPr>
          <p:cNvPr id="15" name="Group 14"/>
          <p:cNvGrpSpPr/>
          <p:nvPr/>
        </p:nvGrpSpPr>
        <p:grpSpPr>
          <a:xfrm>
            <a:off x="762000" y="3276600"/>
            <a:ext cx="7239000" cy="685800"/>
            <a:chOff x="762000" y="2057400"/>
            <a:chExt cx="7239000" cy="685800"/>
          </a:xfrm>
        </p:grpSpPr>
        <p:grpSp>
          <p:nvGrpSpPr>
            <p:cNvPr id="16" name="Group 13"/>
            <p:cNvGrpSpPr>
              <a:grpSpLocks/>
            </p:cNvGrpSpPr>
            <p:nvPr/>
          </p:nvGrpSpPr>
          <p:grpSpPr bwMode="auto">
            <a:xfrm>
              <a:off x="762000" y="2057400"/>
              <a:ext cx="685800" cy="685800"/>
              <a:chOff x="2438400" y="2014538"/>
              <a:chExt cx="685800" cy="685800"/>
            </a:xfrm>
          </p:grpSpPr>
          <p:sp>
            <p:nvSpPr>
              <p:cNvPr id="18"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19"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2</a:t>
                </a:r>
                <a:endParaRPr lang="en-US" sz="2400" dirty="0">
                  <a:solidFill>
                    <a:srgbClr val="FEFEFE"/>
                  </a:solidFill>
                  <a:latin typeface="Arial" pitchFamily="34" charset="0"/>
                  <a:cs typeface="Arial" pitchFamily="34" charset="0"/>
                </a:endParaRPr>
              </a:p>
            </p:txBody>
          </p:sp>
        </p:grpSp>
        <p:sp>
          <p:nvSpPr>
            <p:cNvPr id="17" name="Rectangle 2"/>
            <p:cNvSpPr txBox="1">
              <a:spLocks noChangeArrowheads="1"/>
            </p:cNvSpPr>
            <p:nvPr/>
          </p:nvSpPr>
          <p:spPr>
            <a:xfrm>
              <a:off x="1676400" y="2133600"/>
              <a:ext cx="6324600" cy="381000"/>
            </a:xfrm>
            <a:prstGeom prst="rect">
              <a:avLst/>
            </a:prstGeom>
            <a:noFill/>
            <a:ln>
              <a:noFill/>
              <a:miter lim="800000"/>
              <a:headEnd/>
              <a:tailEnd/>
            </a:ln>
          </p:spPr>
          <p:txBody>
            <a:bodyPr rtlCol="0" anchor="t">
              <a:noAutofit/>
            </a:bodyPr>
            <a:lstStyle/>
            <a:p>
              <a:pPr lvl="0" eaLnBrk="0" hangingPunct="0">
                <a:spcBef>
                  <a:spcPct val="0"/>
                </a:spcBef>
                <a:defRPr/>
              </a:pPr>
              <a:r>
                <a:rPr lang="en-US" sz="2400" dirty="0" smtClean="0">
                  <a:cs typeface="Times New Roman" pitchFamily="18" charset="0"/>
                </a:rPr>
                <a:t>Incorporation of VFD in </a:t>
              </a:r>
              <a:br>
                <a:rPr lang="en-US" sz="2400" dirty="0" smtClean="0">
                  <a:cs typeface="Times New Roman" pitchFamily="18" charset="0"/>
                </a:rPr>
              </a:br>
              <a:r>
                <a:rPr lang="en-US" sz="2400" dirty="0" smtClean="0">
                  <a:cs typeface="Times New Roman" pitchFamily="18" charset="0"/>
                </a:rPr>
                <a:t>Induced &amp; Forced Draught Fans</a:t>
              </a:r>
              <a:endParaRPr kumimoji="0" lang="en-US" sz="2400" b="0" i="0" u="none" strike="noStrike" kern="1200" cap="none" spc="0" normalizeH="0" baseline="0" noProof="0" dirty="0">
                <a:ln>
                  <a:noFill/>
                </a:ln>
                <a:solidFill>
                  <a:schemeClr val="tx1"/>
                </a:solidFill>
                <a:effectLst/>
                <a:uLnTx/>
                <a:uFillTx/>
                <a:latin typeface="+mn-lt"/>
                <a:ea typeface="+mj-ea"/>
                <a:cs typeface="Times New Roman" pitchFamily="18" charset="0"/>
              </a:endParaRPr>
            </a:p>
          </p:txBody>
        </p:sp>
      </p:grpSp>
      <p:grpSp>
        <p:nvGrpSpPr>
          <p:cNvPr id="20" name="Group 19"/>
          <p:cNvGrpSpPr/>
          <p:nvPr/>
        </p:nvGrpSpPr>
        <p:grpSpPr>
          <a:xfrm>
            <a:off x="762000" y="4343400"/>
            <a:ext cx="7239000" cy="685800"/>
            <a:chOff x="762000" y="2057400"/>
            <a:chExt cx="7239000" cy="685800"/>
          </a:xfrm>
        </p:grpSpPr>
        <p:grpSp>
          <p:nvGrpSpPr>
            <p:cNvPr id="21" name="Group 13"/>
            <p:cNvGrpSpPr>
              <a:grpSpLocks/>
            </p:cNvGrpSpPr>
            <p:nvPr/>
          </p:nvGrpSpPr>
          <p:grpSpPr bwMode="auto">
            <a:xfrm>
              <a:off x="762000" y="2057400"/>
              <a:ext cx="685800" cy="685800"/>
              <a:chOff x="2438400" y="2014538"/>
              <a:chExt cx="685800" cy="685800"/>
            </a:xfrm>
          </p:grpSpPr>
          <p:sp>
            <p:nvSpPr>
              <p:cNvPr id="23"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24"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3</a:t>
                </a:r>
                <a:endParaRPr lang="en-US" sz="2400" dirty="0">
                  <a:solidFill>
                    <a:srgbClr val="FEFEFE"/>
                  </a:solidFill>
                  <a:latin typeface="Arial" pitchFamily="34" charset="0"/>
                  <a:cs typeface="Arial" pitchFamily="34" charset="0"/>
                </a:endParaRPr>
              </a:p>
            </p:txBody>
          </p:sp>
        </p:grpSp>
        <p:sp>
          <p:nvSpPr>
            <p:cNvPr id="22" name="Rectangle 2"/>
            <p:cNvSpPr txBox="1">
              <a:spLocks noChangeArrowheads="1"/>
            </p:cNvSpPr>
            <p:nvPr/>
          </p:nvSpPr>
          <p:spPr>
            <a:xfrm>
              <a:off x="1066800" y="2133600"/>
              <a:ext cx="6934200" cy="381000"/>
            </a:xfrm>
            <a:prstGeom prst="rect">
              <a:avLst/>
            </a:prstGeom>
            <a:noFill/>
            <a:ln>
              <a:noFill/>
              <a:miter lim="800000"/>
              <a:headEnd/>
              <a:tailEnd/>
            </a:ln>
          </p:spPr>
          <p:txBody>
            <a:bodyPr rtlCol="0" anchor="t">
              <a:noAutofit/>
            </a:bodyPr>
            <a:lstStyle/>
            <a:p>
              <a:pPr lvl="0" algn="ctr" eaLnBrk="0" hangingPunct="0">
                <a:spcBef>
                  <a:spcPct val="0"/>
                </a:spcBef>
                <a:defRPr/>
              </a:pPr>
              <a:r>
                <a:rPr lang="en-US" sz="2400" dirty="0" smtClean="0">
                  <a:cs typeface="Times New Roman" pitchFamily="18" charset="0"/>
                </a:rPr>
                <a:t>Installation of Micro Hydel Unit in CW Outfall</a:t>
              </a:r>
              <a:endParaRPr kumimoji="0" lang="en-US" sz="2400" b="0" i="0" u="none" strike="noStrike" kern="1200" cap="none" spc="0" normalizeH="0" baseline="0" noProof="0" dirty="0">
                <a:ln>
                  <a:noFill/>
                </a:ln>
                <a:solidFill>
                  <a:schemeClr val="tx1"/>
                </a:solidFill>
                <a:effectLst/>
                <a:uLnTx/>
                <a:uFillTx/>
                <a:latin typeface="+mn-lt"/>
                <a:ea typeface="+mj-ea"/>
                <a:cs typeface="Times New Roman" pitchFamily="18" charset="0"/>
              </a:endParaRPr>
            </a:p>
          </p:txBody>
        </p:sp>
      </p:grpSp>
      <p:sp>
        <p:nvSpPr>
          <p:cNvPr id="26"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Reduction of Auxiliary Power Consumption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4343401"/>
            <a:ext cx="3429000" cy="304799"/>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The bare pump rotor with 8 stages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6" descr="1"/>
          <p:cNvPicPr>
            <a:picLocks noGrp="1" noChangeAspect="1" noChangeArrowheads="1"/>
          </p:cNvPicPr>
          <p:nvPr>
            <p:ph idx="1"/>
          </p:nvPr>
        </p:nvPicPr>
        <p:blipFill>
          <a:blip r:embed="rId3" cstate="print">
            <a:lum bright="10000"/>
          </a:blip>
          <a:srcRect/>
          <a:stretch>
            <a:fillRect/>
          </a:stretch>
        </p:blipFill>
        <p:spPr>
          <a:xfrm>
            <a:off x="609601" y="1752601"/>
            <a:ext cx="3454048" cy="2590800"/>
          </a:xfrm>
          <a:noFill/>
          <a:ln/>
        </p:spPr>
      </p:pic>
      <p:pic>
        <p:nvPicPr>
          <p:cNvPr id="7" name="Picture 5" descr="3"/>
          <p:cNvPicPr>
            <a:picLocks noChangeAspect="1" noChangeArrowheads="1"/>
          </p:cNvPicPr>
          <p:nvPr/>
        </p:nvPicPr>
        <p:blipFill>
          <a:blip r:embed="rId4" cstate="print"/>
          <a:srcRect/>
          <a:stretch>
            <a:fillRect/>
          </a:stretch>
        </p:blipFill>
        <p:spPr bwMode="auto">
          <a:xfrm>
            <a:off x="4267200" y="1752600"/>
            <a:ext cx="3528285" cy="2674937"/>
          </a:xfrm>
          <a:prstGeom prst="rect">
            <a:avLst/>
          </a:prstGeom>
          <a:noFill/>
          <a:ln w="9525">
            <a:noFill/>
            <a:miter lim="800000"/>
            <a:headEnd/>
            <a:tailEnd/>
          </a:ln>
        </p:spPr>
      </p:pic>
      <p:sp>
        <p:nvSpPr>
          <p:cNvPr id="8" name="AutoShape 8"/>
          <p:cNvSpPr>
            <a:spLocks noChangeArrowheads="1"/>
          </p:cNvSpPr>
          <p:nvPr/>
        </p:nvSpPr>
        <p:spPr bwMode="auto">
          <a:xfrm>
            <a:off x="4894970" y="4503737"/>
            <a:ext cx="1124830" cy="400479"/>
          </a:xfrm>
          <a:prstGeom prst="wedgeRoundRectCallout">
            <a:avLst>
              <a:gd name="adj1" fmla="val -53630"/>
              <a:gd name="adj2" fmla="val -189021"/>
              <a:gd name="adj3" fmla="val 16667"/>
            </a:avLst>
          </a:prstGeom>
          <a:solidFill>
            <a:schemeClr val="accent2">
              <a:lumMod val="20000"/>
              <a:lumOff val="80000"/>
            </a:schemeClr>
          </a:solidFill>
          <a:ln w="9525" algn="ctr">
            <a:solidFill>
              <a:schemeClr val="tx1"/>
            </a:solidFill>
            <a:miter lim="800000"/>
            <a:headEnd/>
            <a:tailEnd/>
          </a:ln>
          <a:effectLst/>
        </p:spPr>
        <p:txBody>
          <a:bodyPr/>
          <a:lstStyle/>
          <a:p>
            <a:pPr algn="ctr"/>
            <a:r>
              <a:rPr lang="en-US" sz="1200">
                <a:solidFill>
                  <a:schemeClr val="tx1"/>
                </a:solidFill>
              </a:rPr>
              <a:t>4</a:t>
            </a:r>
            <a:r>
              <a:rPr lang="en-US" sz="1200" baseline="30000">
                <a:solidFill>
                  <a:schemeClr val="tx1"/>
                </a:solidFill>
              </a:rPr>
              <a:t>TH</a:t>
            </a:r>
            <a:r>
              <a:rPr lang="en-US" sz="1200">
                <a:solidFill>
                  <a:schemeClr val="tx1"/>
                </a:solidFill>
              </a:rPr>
              <a:t> STAGE</a:t>
            </a:r>
          </a:p>
        </p:txBody>
      </p:sp>
      <p:sp>
        <p:nvSpPr>
          <p:cNvPr id="9" name="AutoShape 9"/>
          <p:cNvSpPr>
            <a:spLocks noChangeArrowheads="1"/>
          </p:cNvSpPr>
          <p:nvPr/>
        </p:nvSpPr>
        <p:spPr bwMode="auto">
          <a:xfrm>
            <a:off x="5536045" y="2052637"/>
            <a:ext cx="2007755" cy="452715"/>
          </a:xfrm>
          <a:prstGeom prst="wedgeRoundRectCallout">
            <a:avLst>
              <a:gd name="adj1" fmla="val 5996"/>
              <a:gd name="adj2" fmla="val 153787"/>
              <a:gd name="adj3" fmla="val 16667"/>
            </a:avLst>
          </a:prstGeom>
          <a:solidFill>
            <a:schemeClr val="accent2">
              <a:lumMod val="20000"/>
              <a:lumOff val="80000"/>
            </a:schemeClr>
          </a:solidFill>
          <a:ln w="9525" algn="ctr">
            <a:solidFill>
              <a:schemeClr val="tx1"/>
            </a:solidFill>
            <a:miter lim="800000"/>
            <a:headEnd/>
            <a:tailEnd/>
          </a:ln>
          <a:effectLst/>
        </p:spPr>
        <p:txBody>
          <a:bodyPr/>
          <a:lstStyle/>
          <a:p>
            <a:pPr algn="ctr"/>
            <a:r>
              <a:rPr lang="en-US" sz="1200" dirty="0">
                <a:solidFill>
                  <a:schemeClr val="tx1"/>
                </a:solidFill>
              </a:rPr>
              <a:t>5</a:t>
            </a:r>
            <a:r>
              <a:rPr lang="en-US" sz="1200" baseline="30000" dirty="0">
                <a:solidFill>
                  <a:schemeClr val="tx1"/>
                </a:solidFill>
              </a:rPr>
              <a:t>th</a:t>
            </a:r>
            <a:r>
              <a:rPr lang="en-US" sz="1200" dirty="0">
                <a:solidFill>
                  <a:schemeClr val="tx1"/>
                </a:solidFill>
              </a:rPr>
              <a:t> STAGE REMOVED AND SLEEVE INSERTED</a:t>
            </a:r>
          </a:p>
        </p:txBody>
      </p:sp>
      <p:sp>
        <p:nvSpPr>
          <p:cNvPr id="10" name="Rectangle 2"/>
          <p:cNvSpPr txBox="1">
            <a:spLocks noChangeArrowheads="1"/>
          </p:cNvSpPr>
          <p:nvPr/>
        </p:nvSpPr>
        <p:spPr>
          <a:xfrm>
            <a:off x="4267200" y="4953000"/>
            <a:ext cx="3429000" cy="304799"/>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j-lt"/>
                <a:ea typeface="+mj-ea"/>
                <a:cs typeface="+mj-cs"/>
              </a:rPr>
              <a:t>5</a:t>
            </a:r>
            <a:r>
              <a:rPr kumimoji="0" lang="en-US" sz="16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stage removed, manufactured sleeved inserted</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Rectangle 2"/>
          <p:cNvSpPr>
            <a:spLocks noGrp="1" noChangeArrowheads="1"/>
          </p:cNvSpPr>
          <p:nvPr>
            <p:ph type="title"/>
          </p:nvPr>
        </p:nvSpPr>
        <p:spPr>
          <a:xfrm>
            <a:off x="0" y="1249362"/>
            <a:ext cx="8915400" cy="609600"/>
          </a:xfrm>
          <a:solidFill>
            <a:srgbClr val="FFFFFF"/>
          </a:solidFill>
          <a:ln>
            <a:noFill/>
            <a:miter lim="800000"/>
            <a:headEnd/>
            <a:tailEnd/>
          </a:ln>
        </p:spPr>
        <p:txBody>
          <a:bodyPr rtlCol="0" anchor="t">
            <a:normAutofit/>
          </a:bodyPr>
          <a:lstStyle/>
          <a:p>
            <a:pPr fontAlgn="auto">
              <a:spcAft>
                <a:spcPts val="0"/>
              </a:spcAft>
              <a:defRPr/>
            </a:pPr>
            <a:r>
              <a:rPr lang="en-US" sz="2800" dirty="0" smtClean="0">
                <a:latin typeface="+mn-lt"/>
                <a:cs typeface="Times New Roman" pitchFamily="18" charset="0"/>
              </a:rPr>
              <a:t>Stage Blinding of Condensate Extraction Pump</a:t>
            </a:r>
            <a:endParaRPr lang="en-US" sz="2800" dirty="0">
              <a:latin typeface="+mn-lt"/>
              <a:cs typeface="Times New Roman" pitchFamily="18" charset="0"/>
            </a:endParaRPr>
          </a:p>
        </p:txBody>
      </p:sp>
      <p:sp>
        <p:nvSpPr>
          <p:cNvPr id="13" name="Title 1"/>
          <p:cNvSpPr txBox="1">
            <a:spLocks/>
          </p:cNvSpPr>
          <p:nvPr/>
        </p:nvSpPr>
        <p:spPr>
          <a:xfrm>
            <a:off x="457200" y="762000"/>
            <a:ext cx="8229600" cy="922337"/>
          </a:xfrm>
          <a:prstGeom prst="rect">
            <a:avLst/>
          </a:prstGeom>
        </p:spPr>
        <p:txBody>
          <a:bodyPr rtlCol="0">
            <a:norm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endParaRPr kumimoji="0" lang="en-US" sz="4000" b="1" i="0" u="none" strike="noStrike" kern="1200" cap="small" spc="0" normalizeH="0" baseline="0" noProof="0" dirty="0" smtClean="0">
              <a:ln>
                <a:noFill/>
              </a:ln>
              <a:solidFill>
                <a:srgbClr val="C00000"/>
              </a:solidFill>
              <a:effectLst/>
              <a:uLnTx/>
              <a:uFillTx/>
              <a:latin typeface="+mn-lt"/>
              <a:ea typeface="+mj-ea"/>
              <a:cs typeface="+mj-cs"/>
            </a:endParaRPr>
          </a:p>
        </p:txBody>
      </p:sp>
      <p:sp>
        <p:nvSpPr>
          <p:cNvPr id="14" name="Rounded Rectangle 1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grpSp>
        <p:nvGrpSpPr>
          <p:cNvPr id="11" name="Group 13"/>
          <p:cNvGrpSpPr>
            <a:grpSpLocks/>
          </p:cNvGrpSpPr>
          <p:nvPr/>
        </p:nvGrpSpPr>
        <p:grpSpPr bwMode="auto">
          <a:xfrm>
            <a:off x="381000" y="1143000"/>
            <a:ext cx="685800" cy="685800"/>
            <a:chOff x="2438400" y="2014538"/>
            <a:chExt cx="685800" cy="685800"/>
          </a:xfrm>
        </p:grpSpPr>
        <p:sp>
          <p:nvSpPr>
            <p:cNvPr id="15"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16"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a:solidFill>
                    <a:srgbClr val="FEFEFE"/>
                  </a:solidFill>
                  <a:latin typeface="Arial" pitchFamily="34" charset="0"/>
                  <a:cs typeface="Arial" pitchFamily="34" charset="0"/>
                </a:rPr>
                <a:t>1</a:t>
              </a:r>
            </a:p>
          </p:txBody>
        </p:sp>
      </p:grpSp>
    </p:spTree>
    <p:extLst>
      <p:ext uri="{BB962C8B-B14F-4D97-AF65-F5344CB8AC3E}">
        <p14:creationId xmlns:p14="http://schemas.microsoft.com/office/powerpoint/2010/main" val="78866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1249362"/>
            <a:ext cx="8915400" cy="609600"/>
          </a:xfrm>
          <a:solidFill>
            <a:srgbClr val="FFFFFF"/>
          </a:solidFill>
          <a:ln>
            <a:noFill/>
            <a:miter lim="800000"/>
            <a:headEnd/>
            <a:tailEnd/>
          </a:ln>
        </p:spPr>
        <p:txBody>
          <a:bodyPr rtlCol="0" anchor="t">
            <a:normAutofit/>
          </a:bodyPr>
          <a:lstStyle/>
          <a:p>
            <a:pPr fontAlgn="auto">
              <a:spcAft>
                <a:spcPts val="0"/>
              </a:spcAft>
              <a:defRPr/>
            </a:pPr>
            <a:r>
              <a:rPr lang="en-US" sz="2800" dirty="0" smtClean="0">
                <a:latin typeface="+mn-lt"/>
                <a:cs typeface="Times New Roman" pitchFamily="18" charset="0"/>
              </a:rPr>
              <a:t>Stage Blinding of Condensate Extraction Pump</a:t>
            </a:r>
            <a:endParaRPr lang="en-US" sz="2800" dirty="0">
              <a:latin typeface="+mn-lt"/>
              <a:cs typeface="Times New Roman" pitchFamily="18" charset="0"/>
            </a:endParaRPr>
          </a:p>
        </p:txBody>
      </p:sp>
      <p:sp>
        <p:nvSpPr>
          <p:cNvPr id="10" name="Rectangle 2"/>
          <p:cNvSpPr txBox="1">
            <a:spLocks noChangeArrowheads="1"/>
          </p:cNvSpPr>
          <p:nvPr/>
        </p:nvSpPr>
        <p:spPr>
          <a:xfrm>
            <a:off x="3962400" y="5181600"/>
            <a:ext cx="4800600" cy="228600"/>
          </a:xfrm>
          <a:prstGeom prst="rect">
            <a:avLst/>
          </a:prstGeom>
        </p:spPr>
        <p:txBody>
          <a:bodyPr/>
          <a:lstStyle/>
          <a:p>
            <a:pPr lvl="0" algn="ctr" eaLnBrk="0" fontAlgn="base" hangingPunct="0">
              <a:spcBef>
                <a:spcPct val="0"/>
              </a:spcBef>
              <a:spcAft>
                <a:spcPct val="0"/>
              </a:spcAft>
            </a:pPr>
            <a:r>
              <a:rPr lang="en-US" sz="1600" dirty="0" smtClean="0"/>
              <a:t>THE PUMP ROTOR : AFTER STAGE BLINDING (6 STAGES)</a:t>
            </a:r>
            <a:r>
              <a:rPr lang="en-US" sz="2000" dirty="0" smtClean="0"/>
              <a:t> </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5" descr="4"/>
          <p:cNvPicPr>
            <a:picLocks noGrp="1" noChangeAspect="1" noChangeArrowheads="1"/>
          </p:cNvPicPr>
          <p:nvPr>
            <p:ph idx="1"/>
          </p:nvPr>
        </p:nvPicPr>
        <p:blipFill>
          <a:blip r:embed="rId3" cstate="print"/>
          <a:srcRect t="12929"/>
          <a:stretch>
            <a:fillRect/>
          </a:stretch>
        </p:blipFill>
        <p:spPr>
          <a:xfrm>
            <a:off x="762000" y="1752600"/>
            <a:ext cx="3142929" cy="2052637"/>
          </a:xfrm>
          <a:noFill/>
          <a:ln/>
        </p:spPr>
      </p:pic>
      <p:sp>
        <p:nvSpPr>
          <p:cNvPr id="13" name="AutoShape 7"/>
          <p:cNvSpPr>
            <a:spLocks noChangeArrowheads="1"/>
          </p:cNvSpPr>
          <p:nvPr/>
        </p:nvSpPr>
        <p:spPr bwMode="auto">
          <a:xfrm>
            <a:off x="1447800" y="3276600"/>
            <a:ext cx="1828800" cy="457200"/>
          </a:xfrm>
          <a:prstGeom prst="wedgeRoundRectCallout">
            <a:avLst>
              <a:gd name="adj1" fmla="val -2486"/>
              <a:gd name="adj2" fmla="val -194582"/>
              <a:gd name="adj3" fmla="val 16667"/>
            </a:avLst>
          </a:prstGeom>
          <a:solidFill>
            <a:schemeClr val="accent2">
              <a:lumMod val="20000"/>
              <a:lumOff val="80000"/>
            </a:schemeClr>
          </a:solidFill>
          <a:ln w="9525" algn="ctr">
            <a:solidFill>
              <a:schemeClr val="tx1"/>
            </a:solidFill>
            <a:miter lim="800000"/>
            <a:headEnd/>
            <a:tailEnd/>
          </a:ln>
          <a:effectLst/>
        </p:spPr>
        <p:txBody>
          <a:bodyPr/>
          <a:lstStyle/>
          <a:p>
            <a:pPr algn="ctr"/>
            <a:r>
              <a:rPr lang="en-US" sz="1200">
                <a:solidFill>
                  <a:schemeClr val="tx1"/>
                </a:solidFill>
              </a:rPr>
              <a:t>7</a:t>
            </a:r>
            <a:r>
              <a:rPr lang="en-US" sz="1200" baseline="30000">
                <a:solidFill>
                  <a:schemeClr val="tx1"/>
                </a:solidFill>
              </a:rPr>
              <a:t>TH</a:t>
            </a:r>
            <a:r>
              <a:rPr lang="en-US" sz="1200">
                <a:solidFill>
                  <a:schemeClr val="tx1"/>
                </a:solidFill>
              </a:rPr>
              <a:t> STAGE REMOVED AND SLEEVE INSERTED</a:t>
            </a:r>
          </a:p>
        </p:txBody>
      </p:sp>
      <p:pic>
        <p:nvPicPr>
          <p:cNvPr id="16" name="Picture 5" descr="2"/>
          <p:cNvPicPr>
            <a:picLocks noChangeAspect="1" noChangeArrowheads="1"/>
          </p:cNvPicPr>
          <p:nvPr/>
        </p:nvPicPr>
        <p:blipFill>
          <a:blip r:embed="rId4" cstate="print"/>
          <a:srcRect b="5179"/>
          <a:stretch>
            <a:fillRect/>
          </a:stretch>
        </p:blipFill>
        <p:spPr bwMode="auto">
          <a:xfrm>
            <a:off x="4038600" y="1752600"/>
            <a:ext cx="4821237" cy="3429000"/>
          </a:xfrm>
          <a:prstGeom prst="rect">
            <a:avLst/>
          </a:prstGeom>
          <a:noFill/>
          <a:ln w="9525">
            <a:noFill/>
            <a:miter lim="800000"/>
            <a:headEnd/>
            <a:tailEnd/>
          </a:ln>
        </p:spPr>
      </p:pic>
      <p:sp>
        <p:nvSpPr>
          <p:cNvPr id="17" name="Line 8"/>
          <p:cNvSpPr>
            <a:spLocks noChangeShapeType="1"/>
          </p:cNvSpPr>
          <p:nvPr/>
        </p:nvSpPr>
        <p:spPr bwMode="auto">
          <a:xfrm flipH="1">
            <a:off x="6879663" y="2895600"/>
            <a:ext cx="511736" cy="877808"/>
          </a:xfrm>
          <a:prstGeom prst="line">
            <a:avLst/>
          </a:prstGeom>
          <a:noFill/>
          <a:ln w="9525">
            <a:solidFill>
              <a:srgbClr val="FFFF00"/>
            </a:solidFill>
            <a:round/>
            <a:headEnd/>
            <a:tailEnd/>
          </a:ln>
          <a:effectLst/>
        </p:spPr>
        <p:txBody>
          <a:bodyPr/>
          <a:lstStyle/>
          <a:p>
            <a:endParaRPr lang="en-US"/>
          </a:p>
        </p:txBody>
      </p:sp>
      <p:sp>
        <p:nvSpPr>
          <p:cNvPr id="18" name="AutoShape 9"/>
          <p:cNvSpPr>
            <a:spLocks noChangeArrowheads="1"/>
          </p:cNvSpPr>
          <p:nvPr/>
        </p:nvSpPr>
        <p:spPr bwMode="auto">
          <a:xfrm>
            <a:off x="6447934" y="4097336"/>
            <a:ext cx="1259377" cy="1025755"/>
          </a:xfrm>
          <a:prstGeom prst="wedgeEllipseCallout">
            <a:avLst>
              <a:gd name="adj1" fmla="val -12852"/>
              <a:gd name="adj2" fmla="val -74148"/>
            </a:avLst>
          </a:prstGeom>
          <a:solidFill>
            <a:schemeClr val="accent2">
              <a:lumMod val="20000"/>
              <a:lumOff val="80000"/>
            </a:schemeClr>
          </a:solidFill>
          <a:ln w="9525" algn="ctr">
            <a:solidFill>
              <a:schemeClr val="tx1"/>
            </a:solidFill>
            <a:miter lim="800000"/>
            <a:headEnd/>
            <a:tailEnd/>
          </a:ln>
          <a:effectLst/>
        </p:spPr>
        <p:txBody>
          <a:bodyPr/>
          <a:lstStyle/>
          <a:p>
            <a:pPr algn="ctr"/>
            <a:r>
              <a:rPr lang="en-US" sz="1200">
                <a:solidFill>
                  <a:schemeClr val="tx1"/>
                </a:solidFill>
              </a:rPr>
              <a:t>5th and 7th stages removed</a:t>
            </a:r>
          </a:p>
          <a:p>
            <a:pPr algn="ctr"/>
            <a:endParaRPr lang="en-US" sz="1200"/>
          </a:p>
        </p:txBody>
      </p:sp>
      <p:sp>
        <p:nvSpPr>
          <p:cNvPr id="19" name="Line 10"/>
          <p:cNvSpPr>
            <a:spLocks noChangeShapeType="1"/>
          </p:cNvSpPr>
          <p:nvPr/>
        </p:nvSpPr>
        <p:spPr bwMode="auto">
          <a:xfrm>
            <a:off x="6400800" y="3505200"/>
            <a:ext cx="442911" cy="333093"/>
          </a:xfrm>
          <a:prstGeom prst="line">
            <a:avLst/>
          </a:prstGeom>
          <a:noFill/>
          <a:ln w="9525">
            <a:solidFill>
              <a:srgbClr val="FFFF00"/>
            </a:solidFill>
            <a:round/>
            <a:headEnd/>
            <a:tailEnd/>
          </a:ln>
          <a:effectLst/>
        </p:spPr>
        <p:txBody>
          <a:bodyPr/>
          <a:lstStyle/>
          <a:p>
            <a:endParaRPr lang="en-US"/>
          </a:p>
        </p:txBody>
      </p:sp>
      <p:grpSp>
        <p:nvGrpSpPr>
          <p:cNvPr id="21" name="Group 20"/>
          <p:cNvGrpSpPr/>
          <p:nvPr/>
        </p:nvGrpSpPr>
        <p:grpSpPr>
          <a:xfrm>
            <a:off x="6629400" y="5410200"/>
            <a:ext cx="2209800" cy="1219200"/>
            <a:chOff x="6629400" y="5410200"/>
            <a:chExt cx="2209800" cy="1219200"/>
          </a:xfrm>
        </p:grpSpPr>
        <p:sp>
          <p:nvSpPr>
            <p:cNvPr id="22" name="10-Point Star 21"/>
            <p:cNvSpPr/>
            <p:nvPr/>
          </p:nvSpPr>
          <p:spPr>
            <a:xfrm>
              <a:off x="7620000" y="5562600"/>
              <a:ext cx="1219200" cy="1066800"/>
            </a:xfrm>
            <a:prstGeom prst="star1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0.9 MU</a:t>
              </a:r>
              <a:endParaRPr lang="en-US" sz="2800" b="1" dirty="0">
                <a:effectLst>
                  <a:outerShdw blurRad="38100" dist="38100" dir="2700000" algn="tl">
                    <a:srgbClr val="000000">
                      <a:alpha val="43137"/>
                    </a:srgbClr>
                  </a:outerShdw>
                </a:effectLst>
              </a:endParaRPr>
            </a:p>
          </p:txBody>
        </p:sp>
        <p:pic>
          <p:nvPicPr>
            <p:cNvPr id="23" name="Picture 22" descr="imagesCAKD288J.jpg"/>
            <p:cNvPicPr>
              <a:picLocks noChangeAspect="1"/>
            </p:cNvPicPr>
            <p:nvPr/>
          </p:nvPicPr>
          <p:blipFill>
            <a:blip r:embed="rId5" cstate="print">
              <a:clrChange>
                <a:clrFrom>
                  <a:srgbClr val="FFFFFF"/>
                </a:clrFrom>
                <a:clrTo>
                  <a:srgbClr val="FFFFFF">
                    <a:alpha val="0"/>
                  </a:srgbClr>
                </a:clrTo>
              </a:clrChange>
            </a:blip>
            <a:stretch>
              <a:fillRect/>
            </a:stretch>
          </p:blipFill>
          <p:spPr>
            <a:xfrm>
              <a:off x="7162800" y="5410200"/>
              <a:ext cx="748369" cy="800100"/>
            </a:xfrm>
            <a:prstGeom prst="rect">
              <a:avLst/>
            </a:prstGeom>
          </p:spPr>
        </p:pic>
        <p:sp>
          <p:nvSpPr>
            <p:cNvPr id="24" name="Rectangle 23"/>
            <p:cNvSpPr/>
            <p:nvPr/>
          </p:nvSpPr>
          <p:spPr>
            <a:xfrm>
              <a:off x="6629400" y="5715000"/>
              <a:ext cx="1178977" cy="461665"/>
            </a:xfrm>
            <a:prstGeom prst="rect">
              <a:avLst/>
            </a:prstGeom>
            <a:noFill/>
          </p:spPr>
          <p:txBody>
            <a:bodyPr wrap="none" lIns="91440" tIns="45720" rIns="91440" bIns="45720">
              <a:spAutoFit/>
            </a:bodyPr>
            <a:lstStyle/>
            <a:p>
              <a:pPr algn="ctr"/>
              <a:r>
                <a:rPr lang="en-US" sz="2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Savings</a:t>
              </a:r>
              <a:endParaRPr lang="en-US" sz="2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sp>
        <p:nvSpPr>
          <p:cNvPr id="29" name="Rectangle 28"/>
          <p:cNvSpPr/>
          <p:nvPr/>
        </p:nvSpPr>
        <p:spPr>
          <a:xfrm>
            <a:off x="6477000" y="5562600"/>
            <a:ext cx="792204" cy="338554"/>
          </a:xfrm>
          <a:prstGeom prst="rect">
            <a:avLst/>
          </a:prstGeom>
          <a:noFill/>
        </p:spPr>
        <p:txBody>
          <a:bodyPr wrap="none" lIns="91440" tIns="45720" rIns="91440" bIns="45720">
            <a:spAutoFit/>
          </a:bodyPr>
          <a:lstStyle/>
          <a:p>
            <a:pPr algn="ctr"/>
            <a:r>
              <a:rPr lang="en-US" sz="1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Annual</a:t>
            </a:r>
            <a:endParaRPr lang="en-US"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30" name="Group 29"/>
          <p:cNvGrpSpPr/>
          <p:nvPr/>
        </p:nvGrpSpPr>
        <p:grpSpPr>
          <a:xfrm>
            <a:off x="110641" y="5368600"/>
            <a:ext cx="2251559" cy="1184600"/>
            <a:chOff x="110641" y="5368600"/>
            <a:chExt cx="2251559" cy="1184600"/>
          </a:xfrm>
        </p:grpSpPr>
        <p:sp>
          <p:nvSpPr>
            <p:cNvPr id="26" name="Up Ribbon 25"/>
            <p:cNvSpPr/>
            <p:nvPr/>
          </p:nvSpPr>
          <p:spPr>
            <a:xfrm>
              <a:off x="838200" y="5791200"/>
              <a:ext cx="1524000" cy="762000"/>
            </a:xfrm>
            <a:prstGeom prst="ribbon2">
              <a:avLst>
                <a:gd name="adj1" fmla="val 16667"/>
                <a:gd name="adj2" fmla="val 58205"/>
              </a:avLst>
            </a:prstGeom>
            <a:solidFill>
              <a:schemeClr val="accent3">
                <a:lumMod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900</a:t>
              </a:r>
            </a:p>
            <a:p>
              <a:pPr algn="ctr"/>
              <a:r>
                <a:rPr lang="en-US" dirty="0" smtClean="0"/>
                <a:t>Ton</a:t>
              </a:r>
              <a:endParaRPr lang="en-US" dirty="0"/>
            </a:p>
          </p:txBody>
        </p:sp>
        <p:pic>
          <p:nvPicPr>
            <p:cNvPr id="25" name="Picture 24" descr="co2-target-copyright-prooxygen-200w.png"/>
            <p:cNvPicPr>
              <a:picLocks noChangeAspect="1"/>
            </p:cNvPicPr>
            <p:nvPr/>
          </p:nvPicPr>
          <p:blipFill>
            <a:blip r:embed="rId6" cstate="print"/>
            <a:stretch>
              <a:fillRect/>
            </a:stretch>
          </p:blipFill>
          <p:spPr>
            <a:xfrm>
              <a:off x="228600" y="5445443"/>
              <a:ext cx="914400" cy="891540"/>
            </a:xfrm>
            <a:prstGeom prst="rect">
              <a:avLst/>
            </a:prstGeom>
          </p:spPr>
        </p:pic>
        <p:sp>
          <p:nvSpPr>
            <p:cNvPr id="27" name="Rectangle 26"/>
            <p:cNvSpPr/>
            <p:nvPr/>
          </p:nvSpPr>
          <p:spPr>
            <a:xfrm>
              <a:off x="811129" y="5410200"/>
              <a:ext cx="1537922" cy="461665"/>
            </a:xfrm>
            <a:prstGeom prst="rect">
              <a:avLst/>
            </a:prstGeom>
            <a:noFill/>
          </p:spPr>
          <p:txBody>
            <a:bodyPr wrap="none" lIns="91440" tIns="45720" rIns="91440" bIns="45720">
              <a:spAutoFit/>
            </a:bodyPr>
            <a:lstStyle/>
            <a:p>
              <a:pPr algn="ctr"/>
              <a:r>
                <a:rPr lang="en-US" sz="2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Reduction</a:t>
              </a:r>
              <a:endParaRPr lang="en-US" sz="2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
          <p:nvSpPr>
            <p:cNvPr id="27650" name="WordArt 2"/>
            <p:cNvSpPr>
              <a:spLocks noChangeArrowheads="1" noChangeShapeType="1" noTextEdit="1"/>
            </p:cNvSpPr>
            <p:nvPr/>
          </p:nvSpPr>
          <p:spPr bwMode="auto">
            <a:xfrm rot="-2019076">
              <a:off x="110641" y="5368600"/>
              <a:ext cx="1162217" cy="1042987"/>
            </a:xfrm>
            <a:prstGeom prst="rect">
              <a:avLst/>
            </a:prstGeom>
          </p:spPr>
          <p:txBody>
            <a:bodyPr wrap="none" fromWordArt="1">
              <a:prstTxWarp prst="textArchUp">
                <a:avLst>
                  <a:gd name="adj" fmla="val 12946101"/>
                </a:avLst>
              </a:prstTxWarp>
            </a:bodyPr>
            <a:lstStyle/>
            <a:p>
              <a:pPr algn="ctr" rtl="0"/>
              <a:r>
                <a:rPr lang="en-US" sz="3600" kern="10" spc="0" dirty="0" smtClean="0">
                  <a:ln w="9525">
                    <a:solidFill>
                      <a:srgbClr val="000000"/>
                    </a:solidFill>
                    <a:round/>
                    <a:headEnd/>
                    <a:tailEnd/>
                  </a:ln>
                  <a:solidFill>
                    <a:srgbClr val="009900"/>
                  </a:solidFill>
                  <a:effectLst/>
                  <a:latin typeface="Arial Black"/>
                </a:rPr>
                <a:t>Annual</a:t>
              </a:r>
              <a:endParaRPr lang="en-US" sz="3600" kern="10" spc="0" dirty="0">
                <a:ln w="9525">
                  <a:solidFill>
                    <a:srgbClr val="000000"/>
                  </a:solidFill>
                  <a:round/>
                  <a:headEnd/>
                  <a:tailEnd/>
                </a:ln>
                <a:solidFill>
                  <a:srgbClr val="009900"/>
                </a:solidFill>
                <a:effectLst/>
                <a:latin typeface="Arial Black"/>
              </a:endParaRPr>
            </a:p>
          </p:txBody>
        </p:sp>
      </p:grpSp>
      <p:sp>
        <p:nvSpPr>
          <p:cNvPr id="31" name="Rounded Rectangle 30"/>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grpSp>
        <p:nvGrpSpPr>
          <p:cNvPr id="28" name="Group 13"/>
          <p:cNvGrpSpPr>
            <a:grpSpLocks/>
          </p:cNvGrpSpPr>
          <p:nvPr/>
        </p:nvGrpSpPr>
        <p:grpSpPr bwMode="auto">
          <a:xfrm>
            <a:off x="381000" y="1143000"/>
            <a:ext cx="685800" cy="685800"/>
            <a:chOff x="2438400" y="2014538"/>
            <a:chExt cx="685800" cy="685800"/>
          </a:xfrm>
        </p:grpSpPr>
        <p:sp>
          <p:nvSpPr>
            <p:cNvPr id="32"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33"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a:solidFill>
                    <a:srgbClr val="FEFEFE"/>
                  </a:solidFill>
                  <a:latin typeface="Arial" pitchFamily="34" charset="0"/>
                  <a:cs typeface="Arial" pitchFamily="34" charset="0"/>
                </a:rPr>
                <a:t>1</a:t>
              </a:r>
            </a:p>
          </p:txBody>
        </p:sp>
      </p:grpSp>
    </p:spTree>
    <p:extLst>
      <p:ext uri="{BB962C8B-B14F-4D97-AF65-F5344CB8AC3E}">
        <p14:creationId xmlns:p14="http://schemas.microsoft.com/office/powerpoint/2010/main" val="788664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body" idx="1"/>
          </p:nvPr>
        </p:nvSpPr>
        <p:spPr>
          <a:xfrm>
            <a:off x="685800" y="2057400"/>
            <a:ext cx="8001000" cy="3733800"/>
          </a:xfrm>
          <a:solidFill>
            <a:srgbClr val="FFFFFF"/>
          </a:solidFill>
          <a:ln>
            <a:noFill/>
            <a:miter lim="800000"/>
            <a:headEnd/>
            <a:tailEnd/>
          </a:ln>
        </p:spPr>
        <p:txBody>
          <a:bodyPr/>
          <a:lstStyle/>
          <a:p>
            <a:pPr>
              <a:lnSpc>
                <a:spcPct val="90000"/>
              </a:lnSpc>
              <a:buClr>
                <a:srgbClr val="CC0066"/>
              </a:buClr>
              <a:buFont typeface="Arial" pitchFamily="34" charset="0"/>
              <a:buChar char="•"/>
            </a:pPr>
            <a:r>
              <a:rPr lang="en-US" sz="2000" dirty="0" smtClean="0">
                <a:cs typeface="Times New Roman" pitchFamily="18" charset="0"/>
              </a:rPr>
              <a:t>AC motor-driven applications that </a:t>
            </a:r>
            <a:r>
              <a:rPr lang="en-US" sz="2000" b="1" dirty="0" smtClean="0">
                <a:solidFill>
                  <a:srgbClr val="C00000"/>
                </a:solidFill>
                <a:cs typeface="Times New Roman" pitchFamily="18" charset="0"/>
              </a:rPr>
              <a:t>do not require full speed </a:t>
            </a:r>
            <a:r>
              <a:rPr lang="en-US" sz="2000" dirty="0" smtClean="0">
                <a:cs typeface="Times New Roman" pitchFamily="18" charset="0"/>
              </a:rPr>
              <a:t>can save energy by controlling the motor with a variable speed drive. Energy cost saving with variable torque can be significant</a:t>
            </a:r>
          </a:p>
          <a:p>
            <a:pPr lvl="2">
              <a:lnSpc>
                <a:spcPct val="90000"/>
              </a:lnSpc>
              <a:buClr>
                <a:srgbClr val="CC0066"/>
              </a:buClr>
              <a:buFont typeface="Arial" pitchFamily="34" charset="0"/>
              <a:buChar char="•"/>
            </a:pPr>
            <a:r>
              <a:rPr lang="en-US" sz="2000" dirty="0" smtClean="0">
                <a:cs typeface="Times New Roman" pitchFamily="18" charset="0"/>
              </a:rPr>
              <a:t>Energy Saving </a:t>
            </a:r>
            <a:r>
              <a:rPr lang="en-US" sz="2000" b="1" dirty="0" smtClean="0">
                <a:cs typeface="Times New Roman" pitchFamily="18" charset="0"/>
              </a:rPr>
              <a:t>25-35%</a:t>
            </a:r>
          </a:p>
          <a:p>
            <a:pPr lvl="2">
              <a:lnSpc>
                <a:spcPct val="90000"/>
              </a:lnSpc>
              <a:buClr>
                <a:srgbClr val="CC0066"/>
              </a:buClr>
              <a:buFont typeface="Arial" pitchFamily="34" charset="0"/>
              <a:buChar char="•"/>
            </a:pPr>
            <a:r>
              <a:rPr lang="en-US" sz="2000" b="1" dirty="0" smtClean="0">
                <a:solidFill>
                  <a:srgbClr val="C00000"/>
                </a:solidFill>
                <a:cs typeface="Times New Roman" pitchFamily="18" charset="0"/>
              </a:rPr>
              <a:t>CDM Benefits</a:t>
            </a:r>
          </a:p>
          <a:p>
            <a:pPr>
              <a:lnSpc>
                <a:spcPct val="90000"/>
              </a:lnSpc>
              <a:buClr>
                <a:srgbClr val="CC0066"/>
              </a:buClr>
              <a:buFont typeface="Arial" pitchFamily="34" charset="0"/>
              <a:buChar char="•"/>
            </a:pPr>
            <a:r>
              <a:rPr lang="en-US" sz="2000" dirty="0" smtClean="0">
                <a:cs typeface="Times New Roman" pitchFamily="18" charset="0"/>
              </a:rPr>
              <a:t>We have installed </a:t>
            </a:r>
            <a:r>
              <a:rPr lang="en-US" sz="2000" b="1" dirty="0" smtClean="0">
                <a:solidFill>
                  <a:srgbClr val="C00000"/>
                </a:solidFill>
                <a:cs typeface="Times New Roman" pitchFamily="18" charset="0"/>
              </a:rPr>
              <a:t>VFD in ID and FD  Fans. </a:t>
            </a:r>
          </a:p>
          <a:p>
            <a:pPr>
              <a:lnSpc>
                <a:spcPct val="90000"/>
              </a:lnSpc>
              <a:buClr>
                <a:srgbClr val="CC0066"/>
              </a:buClr>
              <a:buFont typeface="Arial" pitchFamily="34" charset="0"/>
              <a:buChar char="•"/>
            </a:pPr>
            <a:r>
              <a:rPr lang="en-US" sz="2000" dirty="0" smtClean="0">
                <a:cs typeface="Times New Roman" pitchFamily="18" charset="0"/>
              </a:rPr>
              <a:t>In the modified system the furnace draft control will be carried out through a combination of </a:t>
            </a:r>
            <a:r>
              <a:rPr lang="en-US" sz="2000" b="1" dirty="0" smtClean="0">
                <a:solidFill>
                  <a:srgbClr val="C00000"/>
                </a:solidFill>
                <a:cs typeface="Times New Roman" pitchFamily="18" charset="0"/>
              </a:rPr>
              <a:t>fan speed control (through VFD) </a:t>
            </a:r>
            <a:r>
              <a:rPr lang="en-US" sz="2000" dirty="0" smtClean="0">
                <a:cs typeface="Times New Roman" pitchFamily="18" charset="0"/>
              </a:rPr>
              <a:t>and </a:t>
            </a:r>
            <a:r>
              <a:rPr lang="en-US" sz="2000" b="1" dirty="0" smtClean="0">
                <a:solidFill>
                  <a:srgbClr val="C00000"/>
                </a:solidFill>
                <a:cs typeface="Times New Roman" pitchFamily="18" charset="0"/>
              </a:rPr>
              <a:t>inlet guide vane control. </a:t>
            </a:r>
          </a:p>
        </p:txBody>
      </p:sp>
      <p:sp>
        <p:nvSpPr>
          <p:cNvPr id="6148" name="Rectangle 3"/>
          <p:cNvSpPr>
            <a:spLocks noGrp="1" noChangeArrowheads="1"/>
          </p:cNvSpPr>
          <p:nvPr>
            <p:ph type="title"/>
          </p:nvPr>
        </p:nvSpPr>
        <p:spPr>
          <a:xfrm>
            <a:off x="457200" y="1219200"/>
            <a:ext cx="8229600" cy="838200"/>
          </a:xfrm>
          <a:ln>
            <a:noFill/>
          </a:ln>
        </p:spPr>
        <p:txBody>
          <a:bodyPr anchorCtr="1"/>
          <a:lstStyle/>
          <a:p>
            <a:r>
              <a:rPr lang="en-US" sz="3200" dirty="0" smtClean="0">
                <a:latin typeface="+mn-lt"/>
                <a:cs typeface="Times New Roman" pitchFamily="18" charset="0"/>
              </a:rPr>
              <a:t>Incorporation of VFD in ID &amp; FD Fans</a:t>
            </a:r>
          </a:p>
        </p:txBody>
      </p:sp>
      <p:sp>
        <p:nvSpPr>
          <p:cNvPr id="6" name="Title 1"/>
          <p:cNvSpPr txBox="1">
            <a:spLocks/>
          </p:cNvSpPr>
          <p:nvPr/>
        </p:nvSpPr>
        <p:spPr>
          <a:xfrm>
            <a:off x="457200" y="762000"/>
            <a:ext cx="8229600" cy="922337"/>
          </a:xfrm>
          <a:prstGeom prst="rect">
            <a:avLst/>
          </a:prstGeom>
        </p:spPr>
        <p:txBody>
          <a:bodyPr rtlCol="0">
            <a:norm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endParaRPr kumimoji="0" lang="en-US" sz="4000" b="1" i="0" u="none" strike="noStrike" kern="1200" cap="small" spc="0" normalizeH="0" baseline="0" noProof="0" dirty="0" smtClean="0">
              <a:ln>
                <a:noFill/>
              </a:ln>
              <a:solidFill>
                <a:srgbClr val="C00000"/>
              </a:solidFill>
              <a:effectLst/>
              <a:uLnTx/>
              <a:uFillTx/>
              <a:latin typeface="+mn-lt"/>
              <a:ea typeface="+mj-ea"/>
              <a:cs typeface="+mj-cs"/>
            </a:endParaRPr>
          </a:p>
        </p:txBody>
      </p:sp>
      <p:sp>
        <p:nvSpPr>
          <p:cNvPr id="7" name="Rounded Rectangle 6"/>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grpSp>
        <p:nvGrpSpPr>
          <p:cNvPr id="8" name="Group 7"/>
          <p:cNvGrpSpPr/>
          <p:nvPr/>
        </p:nvGrpSpPr>
        <p:grpSpPr>
          <a:xfrm>
            <a:off x="6629400" y="5410200"/>
            <a:ext cx="2209800" cy="1219200"/>
            <a:chOff x="6629400" y="5410200"/>
            <a:chExt cx="2209800" cy="1219200"/>
          </a:xfrm>
        </p:grpSpPr>
        <p:sp>
          <p:nvSpPr>
            <p:cNvPr id="9" name="10-Point Star 8"/>
            <p:cNvSpPr/>
            <p:nvPr/>
          </p:nvSpPr>
          <p:spPr>
            <a:xfrm>
              <a:off x="7620000" y="5562600"/>
              <a:ext cx="1219200" cy="1066800"/>
            </a:xfrm>
            <a:prstGeom prst="star1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3.25 MU</a:t>
              </a:r>
              <a:endParaRPr lang="en-US" sz="2800" b="1" dirty="0">
                <a:effectLst>
                  <a:outerShdw blurRad="38100" dist="38100" dir="2700000" algn="tl">
                    <a:srgbClr val="000000">
                      <a:alpha val="43137"/>
                    </a:srgbClr>
                  </a:outerShdw>
                </a:effectLst>
              </a:endParaRPr>
            </a:p>
          </p:txBody>
        </p:sp>
        <p:pic>
          <p:nvPicPr>
            <p:cNvPr id="10" name="Picture 9" descr="imagesCAKD288J.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162800" y="5410200"/>
              <a:ext cx="748369" cy="800100"/>
            </a:xfrm>
            <a:prstGeom prst="rect">
              <a:avLst/>
            </a:prstGeom>
          </p:spPr>
        </p:pic>
        <p:sp>
          <p:nvSpPr>
            <p:cNvPr id="11" name="Rectangle 10"/>
            <p:cNvSpPr/>
            <p:nvPr/>
          </p:nvSpPr>
          <p:spPr>
            <a:xfrm>
              <a:off x="6629400" y="5715000"/>
              <a:ext cx="1178977" cy="461665"/>
            </a:xfrm>
            <a:prstGeom prst="rect">
              <a:avLst/>
            </a:prstGeom>
            <a:noFill/>
          </p:spPr>
          <p:txBody>
            <a:bodyPr wrap="none" lIns="91440" tIns="45720" rIns="91440" bIns="45720">
              <a:spAutoFit/>
            </a:bodyPr>
            <a:lstStyle/>
            <a:p>
              <a:pPr algn="ctr"/>
              <a:r>
                <a:rPr lang="en-US" sz="2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Savings</a:t>
              </a:r>
              <a:endParaRPr lang="en-US" sz="2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sp>
        <p:nvSpPr>
          <p:cNvPr id="12" name="Rectangle 11"/>
          <p:cNvSpPr/>
          <p:nvPr/>
        </p:nvSpPr>
        <p:spPr>
          <a:xfrm>
            <a:off x="6477000" y="5562600"/>
            <a:ext cx="792204" cy="338554"/>
          </a:xfrm>
          <a:prstGeom prst="rect">
            <a:avLst/>
          </a:prstGeom>
          <a:noFill/>
        </p:spPr>
        <p:txBody>
          <a:bodyPr wrap="none" lIns="91440" tIns="45720" rIns="91440" bIns="45720">
            <a:spAutoFit/>
          </a:bodyPr>
          <a:lstStyle/>
          <a:p>
            <a:pPr algn="ctr"/>
            <a:r>
              <a:rPr lang="en-US" sz="1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Annual</a:t>
            </a:r>
            <a:endParaRPr lang="en-US"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Up Ribbon 12"/>
          <p:cNvSpPr/>
          <p:nvPr/>
        </p:nvSpPr>
        <p:spPr>
          <a:xfrm>
            <a:off x="838200" y="5791200"/>
            <a:ext cx="1752600" cy="762000"/>
          </a:xfrm>
          <a:prstGeom prst="ribbon2">
            <a:avLst>
              <a:gd name="adj1" fmla="val 16667"/>
              <a:gd name="adj2" fmla="val 58205"/>
            </a:avLst>
          </a:prstGeom>
          <a:solidFill>
            <a:schemeClr val="accent3">
              <a:lumMod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3250</a:t>
            </a:r>
          </a:p>
          <a:p>
            <a:pPr algn="ctr"/>
            <a:r>
              <a:rPr lang="en-US" dirty="0" smtClean="0"/>
              <a:t>Ton</a:t>
            </a:r>
            <a:endParaRPr lang="en-US" dirty="0"/>
          </a:p>
        </p:txBody>
      </p:sp>
      <p:pic>
        <p:nvPicPr>
          <p:cNvPr id="14" name="Picture 13" descr="co2-target-copyright-prooxygen-200w.png"/>
          <p:cNvPicPr>
            <a:picLocks noChangeAspect="1"/>
          </p:cNvPicPr>
          <p:nvPr/>
        </p:nvPicPr>
        <p:blipFill>
          <a:blip r:embed="rId4" cstate="print"/>
          <a:stretch>
            <a:fillRect/>
          </a:stretch>
        </p:blipFill>
        <p:spPr>
          <a:xfrm>
            <a:off x="228600" y="5445443"/>
            <a:ext cx="914400" cy="891540"/>
          </a:xfrm>
          <a:prstGeom prst="rect">
            <a:avLst/>
          </a:prstGeom>
        </p:spPr>
      </p:pic>
      <p:sp>
        <p:nvSpPr>
          <p:cNvPr id="15" name="Rectangle 14"/>
          <p:cNvSpPr/>
          <p:nvPr/>
        </p:nvSpPr>
        <p:spPr>
          <a:xfrm>
            <a:off x="811129" y="5410200"/>
            <a:ext cx="1537922" cy="461665"/>
          </a:xfrm>
          <a:prstGeom prst="rect">
            <a:avLst/>
          </a:prstGeom>
          <a:noFill/>
        </p:spPr>
        <p:txBody>
          <a:bodyPr wrap="none" lIns="91440" tIns="45720" rIns="91440" bIns="45720">
            <a:spAutoFit/>
          </a:bodyPr>
          <a:lstStyle/>
          <a:p>
            <a:pPr algn="ctr"/>
            <a:r>
              <a:rPr lang="en-US" sz="2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Reduction</a:t>
            </a:r>
            <a:endParaRPr lang="en-US" sz="2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
        <p:nvSpPr>
          <p:cNvPr id="16" name="WordArt 2"/>
          <p:cNvSpPr>
            <a:spLocks noChangeArrowheads="1" noChangeShapeType="1" noTextEdit="1"/>
          </p:cNvSpPr>
          <p:nvPr/>
        </p:nvSpPr>
        <p:spPr bwMode="auto">
          <a:xfrm rot="19580924">
            <a:off x="110641" y="5368600"/>
            <a:ext cx="1162217" cy="1042987"/>
          </a:xfrm>
          <a:prstGeom prst="rect">
            <a:avLst/>
          </a:prstGeom>
        </p:spPr>
        <p:txBody>
          <a:bodyPr wrap="none" fromWordArt="1">
            <a:prstTxWarp prst="textArchUp">
              <a:avLst>
                <a:gd name="adj" fmla="val 12946101"/>
              </a:avLst>
            </a:prstTxWarp>
          </a:bodyPr>
          <a:lstStyle/>
          <a:p>
            <a:pPr algn="ctr" rtl="0"/>
            <a:r>
              <a:rPr lang="en-US" sz="3600" kern="10" spc="0" dirty="0" smtClean="0">
                <a:ln w="9525">
                  <a:solidFill>
                    <a:srgbClr val="000000"/>
                  </a:solidFill>
                  <a:round/>
                  <a:headEnd/>
                  <a:tailEnd/>
                </a:ln>
                <a:solidFill>
                  <a:srgbClr val="009900"/>
                </a:solidFill>
                <a:effectLst/>
                <a:latin typeface="Arial Black"/>
              </a:rPr>
              <a:t>Annual</a:t>
            </a:r>
            <a:endParaRPr lang="en-US" sz="3600" kern="10" spc="0" dirty="0">
              <a:ln w="9525">
                <a:solidFill>
                  <a:srgbClr val="000000"/>
                </a:solidFill>
                <a:round/>
                <a:headEnd/>
                <a:tailEnd/>
              </a:ln>
              <a:solidFill>
                <a:srgbClr val="009900"/>
              </a:solidFill>
              <a:effectLst/>
              <a:latin typeface="Arial Black"/>
            </a:endParaRPr>
          </a:p>
        </p:txBody>
      </p:sp>
      <p:grpSp>
        <p:nvGrpSpPr>
          <p:cNvPr id="17" name="Group 16"/>
          <p:cNvGrpSpPr/>
          <p:nvPr/>
        </p:nvGrpSpPr>
        <p:grpSpPr>
          <a:xfrm>
            <a:off x="3657600" y="5486400"/>
            <a:ext cx="1590266" cy="1147465"/>
            <a:chOff x="3657600" y="5486400"/>
            <a:chExt cx="1590266" cy="1147465"/>
          </a:xfrm>
        </p:grpSpPr>
        <p:pic>
          <p:nvPicPr>
            <p:cNvPr id="18" name="Picture 17" descr="unfccc.jpg"/>
            <p:cNvPicPr>
              <a:picLocks noChangeAspect="1"/>
            </p:cNvPicPr>
            <p:nvPr/>
          </p:nvPicPr>
          <p:blipFill>
            <a:blip r:embed="rId5" cstate="print"/>
            <a:stretch>
              <a:fillRect/>
            </a:stretch>
          </p:blipFill>
          <p:spPr>
            <a:xfrm>
              <a:off x="3657600" y="5486400"/>
              <a:ext cx="1340556" cy="762000"/>
            </a:xfrm>
            <a:prstGeom prst="rect">
              <a:avLst/>
            </a:prstGeom>
          </p:spPr>
        </p:pic>
        <p:sp>
          <p:nvSpPr>
            <p:cNvPr id="19" name="Rectangle 18"/>
            <p:cNvSpPr/>
            <p:nvPr/>
          </p:nvSpPr>
          <p:spPr>
            <a:xfrm>
              <a:off x="4191000" y="5867400"/>
              <a:ext cx="915635" cy="523220"/>
            </a:xfrm>
            <a:prstGeom prst="rect">
              <a:avLst/>
            </a:prstGeom>
            <a:noFill/>
          </p:spPr>
          <p:txBody>
            <a:bodyPr wrap="none" lIns="91440" tIns="45720" rIns="91440" bIns="45720">
              <a:spAutoFit/>
            </a:bodyPr>
            <a:lstStyle/>
            <a:p>
              <a:pPr algn="ctr"/>
              <a:r>
                <a:rPr lang="en-US" sz="2800" b="1" cap="none" spc="0"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CDM</a:t>
              </a:r>
              <a:endParaRPr lang="en-US" sz="2800" b="1" cap="none" spc="0"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
          <p:nvSpPr>
            <p:cNvPr id="20" name="Rectangle 19"/>
            <p:cNvSpPr/>
            <p:nvPr/>
          </p:nvSpPr>
          <p:spPr>
            <a:xfrm>
              <a:off x="4114800" y="6172200"/>
              <a:ext cx="1133066"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Project</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21" name="Group 13"/>
          <p:cNvGrpSpPr>
            <a:grpSpLocks/>
          </p:cNvGrpSpPr>
          <p:nvPr/>
        </p:nvGrpSpPr>
        <p:grpSpPr bwMode="auto">
          <a:xfrm>
            <a:off x="685800" y="1143000"/>
            <a:ext cx="685800" cy="685800"/>
            <a:chOff x="2438400" y="2014538"/>
            <a:chExt cx="685800" cy="685800"/>
          </a:xfrm>
        </p:grpSpPr>
        <p:sp>
          <p:nvSpPr>
            <p:cNvPr id="22"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23"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2</a:t>
              </a:r>
              <a:endParaRPr lang="en-US" sz="2400" dirty="0">
                <a:solidFill>
                  <a:srgbClr val="FEFEFE"/>
                </a:solidFill>
                <a:latin typeface="Arial" pitchFamily="34" charset="0"/>
                <a:cs typeface="Arial" pitchFamily="34" charset="0"/>
              </a:endParaRPr>
            </a:p>
          </p:txBody>
        </p:sp>
      </p:grpSp>
    </p:spTree>
    <p:extLst>
      <p:ext uri="{BB962C8B-B14F-4D97-AF65-F5344CB8AC3E}">
        <p14:creationId xmlns:p14="http://schemas.microsoft.com/office/powerpoint/2010/main" val="2175977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idx="1"/>
          </p:nvPr>
        </p:nvSpPr>
        <p:spPr>
          <a:xfrm>
            <a:off x="838200" y="2209800"/>
            <a:ext cx="8153400" cy="3810000"/>
          </a:xfrm>
          <a:solidFill>
            <a:srgbClr val="FFFFFF"/>
          </a:solidFill>
          <a:ln>
            <a:noFill/>
            <a:miter lim="800000"/>
            <a:headEnd/>
            <a:tailEnd/>
          </a:ln>
        </p:spPr>
        <p:txBody>
          <a:bodyPr/>
          <a:lstStyle/>
          <a:p>
            <a:pPr>
              <a:buClr>
                <a:srgbClr val="CC0066"/>
              </a:buClr>
              <a:buFont typeface="Arial" pitchFamily="34" charset="0"/>
              <a:buChar char="•"/>
            </a:pPr>
            <a:r>
              <a:rPr lang="en-US" sz="2000" dirty="0" smtClean="0">
                <a:cs typeface="Times New Roman" pitchFamily="18" charset="0"/>
              </a:rPr>
              <a:t>SGS </a:t>
            </a:r>
            <a:r>
              <a:rPr lang="en-US" sz="2000" dirty="0" err="1" smtClean="0">
                <a:cs typeface="Times New Roman" pitchFamily="18" charset="0"/>
              </a:rPr>
              <a:t>utilises</a:t>
            </a:r>
            <a:r>
              <a:rPr lang="en-US" sz="2000" dirty="0" smtClean="0">
                <a:cs typeface="Times New Roman" pitchFamily="18" charset="0"/>
              </a:rPr>
              <a:t> total cooling water (CW)  flow to the tune of </a:t>
            </a:r>
            <a:r>
              <a:rPr lang="en-US" sz="2000" b="1" dirty="0" smtClean="0">
                <a:solidFill>
                  <a:srgbClr val="C00000"/>
                </a:solidFill>
                <a:cs typeface="Times New Roman" pitchFamily="18" charset="0"/>
              </a:rPr>
              <a:t>17000 m</a:t>
            </a:r>
            <a:r>
              <a:rPr lang="en-US" sz="2000" b="1" baseline="30000" dirty="0" smtClean="0">
                <a:solidFill>
                  <a:srgbClr val="C00000"/>
                </a:solidFill>
                <a:cs typeface="Times New Roman" pitchFamily="18" charset="0"/>
              </a:rPr>
              <a:t>3</a:t>
            </a:r>
            <a:r>
              <a:rPr lang="en-US" sz="2000" b="1" dirty="0" smtClean="0">
                <a:solidFill>
                  <a:srgbClr val="C00000"/>
                </a:solidFill>
                <a:cs typeface="Times New Roman" pitchFamily="18" charset="0"/>
              </a:rPr>
              <a:t>/hr</a:t>
            </a:r>
            <a:r>
              <a:rPr lang="en-US" sz="2000" dirty="0" smtClean="0">
                <a:cs typeface="Times New Roman" pitchFamily="18" charset="0"/>
              </a:rPr>
              <a:t> to run the condensers of the two existing units. </a:t>
            </a:r>
          </a:p>
          <a:p>
            <a:r>
              <a:rPr lang="en-US" sz="2000" dirty="0" smtClean="0"/>
              <a:t>This water is pumped into the condensers from Ganges and after cooling the steam in condenser, the same water flows out through open channel back to Ganges.   </a:t>
            </a:r>
          </a:p>
          <a:p>
            <a:r>
              <a:rPr lang="en-US" sz="2000" dirty="0" smtClean="0"/>
              <a:t>A project of </a:t>
            </a:r>
            <a:r>
              <a:rPr lang="en-US" sz="2000" b="1" dirty="0" smtClean="0">
                <a:solidFill>
                  <a:srgbClr val="C00000"/>
                </a:solidFill>
              </a:rPr>
              <a:t>installation of Micro Hydel </a:t>
            </a:r>
            <a:r>
              <a:rPr lang="en-US" sz="2000" dirty="0" smtClean="0"/>
              <a:t>unit in the outfall was devised to utilize the energy flowing back to Ganges -   </a:t>
            </a:r>
          </a:p>
          <a:p>
            <a:pPr lvl="1"/>
            <a:r>
              <a:rPr lang="en-US" sz="2000" dirty="0" smtClean="0"/>
              <a:t>3 x 15 KW – power utilization at one of the DM Plant Auxiliary board</a:t>
            </a:r>
          </a:p>
          <a:p>
            <a:pPr lvl="1"/>
            <a:r>
              <a:rPr lang="en-US" sz="2000" dirty="0" smtClean="0"/>
              <a:t>This particular design, </a:t>
            </a:r>
            <a:r>
              <a:rPr lang="en-US" sz="2000" b="1" dirty="0" smtClean="0">
                <a:solidFill>
                  <a:srgbClr val="C00000"/>
                </a:solidFill>
              </a:rPr>
              <a:t>the first of its kind in India</a:t>
            </a:r>
            <a:r>
              <a:rPr lang="en-US" sz="2000" dirty="0" smtClean="0"/>
              <a:t>, was selected as the head was low.</a:t>
            </a:r>
          </a:p>
          <a:p>
            <a:endParaRPr lang="en-US" sz="2000" dirty="0" smtClean="0"/>
          </a:p>
          <a:p>
            <a:pPr>
              <a:buClr>
                <a:srgbClr val="CC0066"/>
              </a:buClr>
              <a:buFont typeface="Arial" pitchFamily="34" charset="0"/>
              <a:buChar char="•"/>
            </a:pPr>
            <a:endParaRPr lang="en-US" sz="2000" dirty="0" smtClean="0">
              <a:cs typeface="Times New Roman" pitchFamily="18" charset="0"/>
            </a:endParaRPr>
          </a:p>
        </p:txBody>
      </p:sp>
      <p:sp>
        <p:nvSpPr>
          <p:cNvPr id="9" name="Rounded Rectangle 8"/>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13" name="Rectangle 2"/>
          <p:cNvSpPr>
            <a:spLocks noGrp="1" noChangeArrowheads="1"/>
          </p:cNvSpPr>
          <p:nvPr>
            <p:ph type="title"/>
          </p:nvPr>
        </p:nvSpPr>
        <p:spPr>
          <a:xfrm>
            <a:off x="0" y="990600"/>
            <a:ext cx="8915400" cy="609600"/>
          </a:xfrm>
          <a:solidFill>
            <a:srgbClr val="FFFFFF"/>
          </a:solidFill>
          <a:ln>
            <a:noFill/>
            <a:miter lim="800000"/>
            <a:headEnd/>
            <a:tailEnd/>
          </a:ln>
        </p:spPr>
        <p:txBody>
          <a:bodyPr rtlCol="0" anchor="t">
            <a:normAutofit/>
          </a:bodyPr>
          <a:lstStyle/>
          <a:p>
            <a:pPr fontAlgn="auto">
              <a:spcAft>
                <a:spcPts val="0"/>
              </a:spcAft>
              <a:defRPr/>
            </a:pPr>
            <a:r>
              <a:rPr lang="en-US" sz="2800" dirty="0" smtClean="0">
                <a:latin typeface="+mn-lt"/>
                <a:cs typeface="Times New Roman" pitchFamily="18" charset="0"/>
              </a:rPr>
              <a:t>Installation of Micro Hydel Unit in CW Outfall</a:t>
            </a:r>
            <a:endParaRPr lang="en-US" sz="2800" dirty="0">
              <a:latin typeface="+mn-lt"/>
              <a:cs typeface="Times New Roman" pitchFamily="18" charset="0"/>
            </a:endParaRPr>
          </a:p>
        </p:txBody>
      </p:sp>
      <p:grpSp>
        <p:nvGrpSpPr>
          <p:cNvPr id="14" name="Group 13"/>
          <p:cNvGrpSpPr>
            <a:grpSpLocks/>
          </p:cNvGrpSpPr>
          <p:nvPr/>
        </p:nvGrpSpPr>
        <p:grpSpPr bwMode="auto">
          <a:xfrm>
            <a:off x="381000" y="914400"/>
            <a:ext cx="685800" cy="685800"/>
            <a:chOff x="2438400" y="2014538"/>
            <a:chExt cx="685800" cy="685800"/>
          </a:xfrm>
        </p:grpSpPr>
        <p:sp>
          <p:nvSpPr>
            <p:cNvPr id="15"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16"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3</a:t>
              </a:r>
              <a:endParaRPr lang="en-US" sz="2400" dirty="0">
                <a:solidFill>
                  <a:srgbClr val="FEFEFE"/>
                </a:solidFill>
                <a:latin typeface="Arial" pitchFamily="34" charset="0"/>
                <a:cs typeface="Arial" pitchFamily="34" charset="0"/>
              </a:endParaRPr>
            </a:p>
          </p:txBody>
        </p:sp>
      </p:grpSp>
    </p:spTree>
    <p:extLst>
      <p:ext uri="{BB962C8B-B14F-4D97-AF65-F5344CB8AC3E}">
        <p14:creationId xmlns:p14="http://schemas.microsoft.com/office/powerpoint/2010/main" val="788664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990600"/>
            <a:ext cx="8915400" cy="609600"/>
          </a:xfrm>
          <a:solidFill>
            <a:srgbClr val="FFFFFF"/>
          </a:solidFill>
          <a:ln>
            <a:noFill/>
            <a:miter lim="800000"/>
            <a:headEnd/>
            <a:tailEnd/>
          </a:ln>
        </p:spPr>
        <p:txBody>
          <a:bodyPr rtlCol="0" anchor="t">
            <a:normAutofit/>
          </a:bodyPr>
          <a:lstStyle/>
          <a:p>
            <a:pPr fontAlgn="auto">
              <a:spcAft>
                <a:spcPts val="0"/>
              </a:spcAft>
              <a:defRPr/>
            </a:pPr>
            <a:r>
              <a:rPr lang="en-US" sz="2800" dirty="0" smtClean="0">
                <a:latin typeface="+mn-lt"/>
                <a:cs typeface="Times New Roman" pitchFamily="18" charset="0"/>
              </a:rPr>
              <a:t>Installation of Micro Hydel Unit in CW Outfall</a:t>
            </a:r>
            <a:endParaRPr lang="en-US" sz="2800" dirty="0">
              <a:latin typeface="+mn-lt"/>
              <a:cs typeface="Times New Roman" pitchFamily="18" charset="0"/>
            </a:endParaRPr>
          </a:p>
        </p:txBody>
      </p:sp>
      <p:sp>
        <p:nvSpPr>
          <p:cNvPr id="5" name="Title 1"/>
          <p:cNvSpPr txBox="1">
            <a:spLocks/>
          </p:cNvSpPr>
          <p:nvPr/>
        </p:nvSpPr>
        <p:spPr>
          <a:xfrm>
            <a:off x="457200" y="762000"/>
            <a:ext cx="8229600" cy="922337"/>
          </a:xfrm>
          <a:prstGeom prst="rect">
            <a:avLst/>
          </a:prstGeom>
        </p:spPr>
        <p:txBody>
          <a:bodyPr rtlCol="0">
            <a:norm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endParaRPr kumimoji="0" lang="en-US" sz="4000" b="1" i="0" u="none" strike="noStrike" kern="1200" cap="small" spc="0" normalizeH="0" baseline="0" noProof="0" dirty="0" smtClean="0">
              <a:ln>
                <a:noFill/>
              </a:ln>
              <a:solidFill>
                <a:srgbClr val="C00000"/>
              </a:solidFill>
              <a:effectLst/>
              <a:uLnTx/>
              <a:uFillTx/>
              <a:latin typeface="+mn-lt"/>
              <a:ea typeface="+mj-ea"/>
              <a:cs typeface="+mj-cs"/>
            </a:endParaRPr>
          </a:p>
        </p:txBody>
      </p:sp>
      <p:sp>
        <p:nvSpPr>
          <p:cNvPr id="7" name="Text Box 12"/>
          <p:cNvSpPr txBox="1">
            <a:spLocks noChangeArrowheads="1"/>
          </p:cNvSpPr>
          <p:nvPr/>
        </p:nvSpPr>
        <p:spPr bwMode="auto">
          <a:xfrm>
            <a:off x="3352800" y="1981200"/>
            <a:ext cx="4572000" cy="369332"/>
          </a:xfrm>
          <a:prstGeom prst="rect">
            <a:avLst/>
          </a:prstGeom>
          <a:noFill/>
          <a:ln w="9525">
            <a:noFill/>
            <a:miter lim="800000"/>
            <a:headEnd/>
            <a:tailEnd/>
          </a:ln>
          <a:effectLst/>
        </p:spPr>
        <p:txBody>
          <a:bodyPr wrap="square">
            <a:spAutoFit/>
          </a:bodyPr>
          <a:lstStyle/>
          <a:p>
            <a:pPr>
              <a:spcBef>
                <a:spcPct val="50000"/>
              </a:spcBef>
            </a:pPr>
            <a:r>
              <a:rPr lang="en-US" b="1" dirty="0"/>
              <a:t> 1</a:t>
            </a:r>
            <a:r>
              <a:rPr lang="en-US" b="1" baseline="30000" dirty="0"/>
              <a:t>st</a:t>
            </a:r>
            <a:r>
              <a:rPr lang="en-US" b="1" dirty="0"/>
              <a:t> Hydel </a:t>
            </a:r>
            <a:r>
              <a:rPr lang="en-US" b="1" dirty="0" smtClean="0"/>
              <a:t>Unit commissioned </a:t>
            </a:r>
            <a:r>
              <a:rPr lang="en-US" b="1" dirty="0"/>
              <a:t>in Mar 2011</a:t>
            </a:r>
          </a:p>
        </p:txBody>
      </p:sp>
      <p:sp>
        <p:nvSpPr>
          <p:cNvPr id="8" name="Text Box 13"/>
          <p:cNvSpPr txBox="1">
            <a:spLocks noChangeArrowheads="1"/>
          </p:cNvSpPr>
          <p:nvPr/>
        </p:nvSpPr>
        <p:spPr bwMode="auto">
          <a:xfrm>
            <a:off x="3352800" y="2438400"/>
            <a:ext cx="3855267" cy="366712"/>
          </a:xfrm>
          <a:prstGeom prst="rect">
            <a:avLst/>
          </a:prstGeom>
          <a:noFill/>
          <a:ln w="9525">
            <a:noFill/>
            <a:miter lim="800000"/>
            <a:headEnd/>
            <a:tailEnd/>
          </a:ln>
          <a:effectLst/>
        </p:spPr>
        <p:txBody>
          <a:bodyPr wrap="square">
            <a:spAutoFit/>
          </a:bodyPr>
          <a:lstStyle/>
          <a:p>
            <a:pPr>
              <a:spcBef>
                <a:spcPct val="50000"/>
              </a:spcBef>
            </a:pPr>
            <a:r>
              <a:rPr lang="en-US" b="1" dirty="0"/>
              <a:t> 2</a:t>
            </a:r>
            <a:r>
              <a:rPr lang="en-US" b="1" baseline="30000" dirty="0"/>
              <a:t>nd</a:t>
            </a:r>
            <a:r>
              <a:rPr lang="en-US" b="1" dirty="0"/>
              <a:t> </a:t>
            </a:r>
            <a:r>
              <a:rPr lang="en-US" b="1" dirty="0" smtClean="0"/>
              <a:t>Unit </a:t>
            </a:r>
            <a:r>
              <a:rPr lang="en-US" b="1" dirty="0"/>
              <a:t>commissioned in Dec 2011</a:t>
            </a:r>
          </a:p>
        </p:txBody>
      </p:sp>
      <p:sp>
        <p:nvSpPr>
          <p:cNvPr id="9" name="Text Box 14"/>
          <p:cNvSpPr txBox="1">
            <a:spLocks noChangeArrowheads="1"/>
          </p:cNvSpPr>
          <p:nvPr/>
        </p:nvSpPr>
        <p:spPr bwMode="auto">
          <a:xfrm>
            <a:off x="3352800" y="2819400"/>
            <a:ext cx="5334000" cy="646331"/>
          </a:xfrm>
          <a:prstGeom prst="rect">
            <a:avLst/>
          </a:prstGeom>
          <a:noFill/>
          <a:ln w="9525">
            <a:noFill/>
            <a:miter lim="800000"/>
            <a:headEnd/>
            <a:tailEnd/>
          </a:ln>
          <a:effectLst/>
        </p:spPr>
        <p:txBody>
          <a:bodyPr wrap="square">
            <a:spAutoFit/>
          </a:bodyPr>
          <a:lstStyle/>
          <a:p>
            <a:pPr>
              <a:spcBef>
                <a:spcPct val="50000"/>
              </a:spcBef>
            </a:pPr>
            <a:r>
              <a:rPr lang="en-US" b="1" dirty="0"/>
              <a:t> 3</a:t>
            </a:r>
            <a:r>
              <a:rPr lang="en-US" b="1" baseline="30000" dirty="0"/>
              <a:t>rd</a:t>
            </a:r>
            <a:r>
              <a:rPr lang="en-US" b="1" dirty="0"/>
              <a:t>  </a:t>
            </a:r>
            <a:r>
              <a:rPr lang="en-US" b="1" dirty="0" smtClean="0"/>
              <a:t>Unit </a:t>
            </a:r>
            <a:r>
              <a:rPr lang="en-US" b="1" dirty="0"/>
              <a:t>planned for FY </a:t>
            </a:r>
            <a:r>
              <a:rPr lang="en-US" b="1" dirty="0" smtClean="0"/>
              <a:t>2012-13</a:t>
            </a:r>
            <a:br>
              <a:rPr lang="en-US" b="1" dirty="0" smtClean="0"/>
            </a:br>
            <a:endParaRPr lang="en-US" b="1" dirty="0"/>
          </a:p>
        </p:txBody>
      </p:sp>
      <p:sp>
        <p:nvSpPr>
          <p:cNvPr id="10" name="Rectangle 19"/>
          <p:cNvSpPr>
            <a:spLocks noChangeArrowheads="1"/>
          </p:cNvSpPr>
          <p:nvPr/>
        </p:nvSpPr>
        <p:spPr bwMode="auto">
          <a:xfrm>
            <a:off x="3124200" y="1563469"/>
            <a:ext cx="1371600" cy="369332"/>
          </a:xfrm>
          <a:prstGeom prst="rect">
            <a:avLst/>
          </a:prstGeom>
          <a:noFill/>
          <a:ln w="9525">
            <a:noFill/>
            <a:miter lim="800000"/>
            <a:headEnd/>
            <a:tailEnd/>
          </a:ln>
          <a:effectLst/>
        </p:spPr>
        <p:txBody>
          <a:bodyPr wrap="square" anchor="ctr">
            <a:spAutoFit/>
          </a:bodyPr>
          <a:lstStyle/>
          <a:p>
            <a:r>
              <a:rPr lang="en-US" b="1" dirty="0">
                <a:solidFill>
                  <a:srgbClr val="C00000"/>
                </a:solidFill>
              </a:rPr>
              <a:t>Timeline - </a:t>
            </a:r>
          </a:p>
        </p:txBody>
      </p:sp>
      <p:pic>
        <p:nvPicPr>
          <p:cNvPr id="11" name="Picture 4" descr="IMG_0585"/>
          <p:cNvPicPr>
            <a:picLocks noGrp="1" noChangeAspect="1" noChangeArrowheads="1"/>
          </p:cNvPicPr>
          <p:nvPr>
            <p:ph/>
          </p:nvPr>
        </p:nvPicPr>
        <p:blipFill>
          <a:blip r:embed="rId3" cstate="print"/>
          <a:srcRect t="4952"/>
          <a:stretch>
            <a:fillRect/>
          </a:stretch>
        </p:blipFill>
        <p:spPr>
          <a:xfrm>
            <a:off x="3200400" y="3352800"/>
            <a:ext cx="5486400" cy="2925233"/>
          </a:xfrm>
          <a:noFill/>
          <a:ln w="38100">
            <a:noFill/>
          </a:ln>
        </p:spPr>
      </p:pic>
      <p:pic>
        <p:nvPicPr>
          <p:cNvPr id="12" name="Picture 4" descr="IMG_0583"/>
          <p:cNvPicPr>
            <a:picLocks noGrp="1" noChangeAspect="1" noChangeArrowheads="1"/>
          </p:cNvPicPr>
          <p:nvPr>
            <p:ph/>
          </p:nvPr>
        </p:nvPicPr>
        <p:blipFill>
          <a:blip r:embed="rId4" cstate="print"/>
          <a:srcRect t="6826" r="52778" b="11268"/>
          <a:stretch>
            <a:fillRect/>
          </a:stretch>
        </p:blipFill>
        <p:spPr>
          <a:xfrm>
            <a:off x="228600" y="1828800"/>
            <a:ext cx="2819400" cy="2743200"/>
          </a:xfrm>
          <a:noFill/>
          <a:ln w="38100">
            <a:noFill/>
          </a:ln>
        </p:spPr>
      </p:pic>
      <p:sp>
        <p:nvSpPr>
          <p:cNvPr id="13" name="Text Box 12"/>
          <p:cNvSpPr txBox="1">
            <a:spLocks noChangeArrowheads="1"/>
          </p:cNvSpPr>
          <p:nvPr/>
        </p:nvSpPr>
        <p:spPr bwMode="auto">
          <a:xfrm>
            <a:off x="685800" y="4648200"/>
            <a:ext cx="1524000" cy="366712"/>
          </a:xfrm>
          <a:prstGeom prst="rect">
            <a:avLst/>
          </a:prstGeom>
          <a:noFill/>
          <a:ln w="9525">
            <a:noFill/>
            <a:miter lim="800000"/>
            <a:headEnd/>
            <a:tailEnd/>
          </a:ln>
          <a:effectLst/>
        </p:spPr>
        <p:txBody>
          <a:bodyPr wrap="square">
            <a:spAutoFit/>
          </a:bodyPr>
          <a:lstStyle/>
          <a:p>
            <a:pPr>
              <a:spcBef>
                <a:spcPct val="50000"/>
              </a:spcBef>
            </a:pPr>
            <a:r>
              <a:rPr lang="en-US" dirty="0" smtClean="0"/>
              <a:t>Upstream </a:t>
            </a:r>
            <a:endParaRPr lang="en-US" dirty="0"/>
          </a:p>
        </p:txBody>
      </p:sp>
      <p:sp>
        <p:nvSpPr>
          <p:cNvPr id="14" name="Text Box 13"/>
          <p:cNvSpPr txBox="1">
            <a:spLocks noChangeArrowheads="1"/>
          </p:cNvSpPr>
          <p:nvPr/>
        </p:nvSpPr>
        <p:spPr bwMode="auto">
          <a:xfrm>
            <a:off x="1447800" y="4953000"/>
            <a:ext cx="1524000" cy="366712"/>
          </a:xfrm>
          <a:prstGeom prst="rect">
            <a:avLst/>
          </a:prstGeom>
          <a:noFill/>
          <a:ln w="9525">
            <a:noFill/>
            <a:miter lim="800000"/>
            <a:headEnd/>
            <a:tailEnd/>
          </a:ln>
          <a:effectLst/>
        </p:spPr>
        <p:txBody>
          <a:bodyPr wrap="square">
            <a:spAutoFit/>
          </a:bodyPr>
          <a:lstStyle/>
          <a:p>
            <a:pPr>
              <a:spcBef>
                <a:spcPct val="50000"/>
              </a:spcBef>
            </a:pPr>
            <a:r>
              <a:rPr lang="en-US" dirty="0"/>
              <a:t> </a:t>
            </a:r>
            <a:r>
              <a:rPr lang="en-US" dirty="0" smtClean="0"/>
              <a:t>Downstream</a:t>
            </a:r>
            <a:endParaRPr lang="en-US" dirty="0"/>
          </a:p>
        </p:txBody>
      </p:sp>
      <p:sp>
        <p:nvSpPr>
          <p:cNvPr id="15" name="Up Arrow 14"/>
          <p:cNvSpPr/>
          <p:nvPr/>
        </p:nvSpPr>
        <p:spPr>
          <a:xfrm>
            <a:off x="457199" y="4572000"/>
            <a:ext cx="304800" cy="38100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5400000">
            <a:off x="2933700" y="4991100"/>
            <a:ext cx="304800" cy="38100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10641" y="5368600"/>
            <a:ext cx="2251559" cy="1184600"/>
            <a:chOff x="110641" y="5368600"/>
            <a:chExt cx="2251559" cy="1184600"/>
          </a:xfrm>
        </p:grpSpPr>
        <p:sp>
          <p:nvSpPr>
            <p:cNvPr id="23" name="Up Ribbon 22"/>
            <p:cNvSpPr/>
            <p:nvPr/>
          </p:nvSpPr>
          <p:spPr>
            <a:xfrm>
              <a:off x="838200" y="5791200"/>
              <a:ext cx="1524000" cy="762000"/>
            </a:xfrm>
            <a:prstGeom prst="ribbon2">
              <a:avLst>
                <a:gd name="adj1" fmla="val 16667"/>
                <a:gd name="adj2" fmla="val 58205"/>
              </a:avLst>
            </a:prstGeom>
            <a:solidFill>
              <a:schemeClr val="accent3">
                <a:lumMod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250</a:t>
              </a:r>
            </a:p>
            <a:p>
              <a:pPr algn="ctr"/>
              <a:r>
                <a:rPr lang="en-US" dirty="0" smtClean="0"/>
                <a:t>Ton</a:t>
              </a:r>
              <a:endParaRPr lang="en-US" dirty="0"/>
            </a:p>
          </p:txBody>
        </p:sp>
        <p:pic>
          <p:nvPicPr>
            <p:cNvPr id="24" name="Picture 23" descr="co2-target-copyright-prooxygen-200w.png"/>
            <p:cNvPicPr>
              <a:picLocks noChangeAspect="1"/>
            </p:cNvPicPr>
            <p:nvPr/>
          </p:nvPicPr>
          <p:blipFill>
            <a:blip r:embed="rId5" cstate="print"/>
            <a:stretch>
              <a:fillRect/>
            </a:stretch>
          </p:blipFill>
          <p:spPr>
            <a:xfrm>
              <a:off x="228600" y="5445443"/>
              <a:ext cx="914400" cy="891540"/>
            </a:xfrm>
            <a:prstGeom prst="rect">
              <a:avLst/>
            </a:prstGeom>
          </p:spPr>
        </p:pic>
        <p:sp>
          <p:nvSpPr>
            <p:cNvPr id="25" name="Rectangle 24"/>
            <p:cNvSpPr/>
            <p:nvPr/>
          </p:nvSpPr>
          <p:spPr>
            <a:xfrm>
              <a:off x="811129" y="5410200"/>
              <a:ext cx="1537922" cy="461665"/>
            </a:xfrm>
            <a:prstGeom prst="rect">
              <a:avLst/>
            </a:prstGeom>
            <a:noFill/>
          </p:spPr>
          <p:txBody>
            <a:bodyPr wrap="none" lIns="91440" tIns="45720" rIns="91440" bIns="45720">
              <a:spAutoFit/>
            </a:bodyPr>
            <a:lstStyle/>
            <a:p>
              <a:pPr algn="ctr"/>
              <a:r>
                <a:rPr lang="en-US" sz="2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Reduction</a:t>
              </a:r>
              <a:endParaRPr lang="en-US" sz="2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
          <p:nvSpPr>
            <p:cNvPr id="26" name="WordArt 2"/>
            <p:cNvSpPr>
              <a:spLocks noChangeArrowheads="1" noChangeShapeType="1" noTextEdit="1"/>
            </p:cNvSpPr>
            <p:nvPr/>
          </p:nvSpPr>
          <p:spPr bwMode="auto">
            <a:xfrm rot="-2019076">
              <a:off x="110641" y="5368600"/>
              <a:ext cx="1162217" cy="1042987"/>
            </a:xfrm>
            <a:prstGeom prst="rect">
              <a:avLst/>
            </a:prstGeom>
          </p:spPr>
          <p:txBody>
            <a:bodyPr wrap="none" fromWordArt="1">
              <a:prstTxWarp prst="textArchUp">
                <a:avLst>
                  <a:gd name="adj" fmla="val 12946101"/>
                </a:avLst>
              </a:prstTxWarp>
            </a:bodyPr>
            <a:lstStyle/>
            <a:p>
              <a:pPr algn="ctr" rtl="0"/>
              <a:r>
                <a:rPr lang="en-US" sz="3600" kern="10" spc="0" dirty="0" smtClean="0">
                  <a:ln w="9525">
                    <a:solidFill>
                      <a:srgbClr val="000000"/>
                    </a:solidFill>
                    <a:round/>
                    <a:headEnd/>
                    <a:tailEnd/>
                  </a:ln>
                  <a:solidFill>
                    <a:srgbClr val="009900"/>
                  </a:solidFill>
                  <a:effectLst/>
                  <a:latin typeface="Arial Black"/>
                </a:rPr>
                <a:t>Annual</a:t>
              </a:r>
              <a:endParaRPr lang="en-US" sz="3600" kern="10" spc="0" dirty="0">
                <a:ln w="9525">
                  <a:solidFill>
                    <a:srgbClr val="000000"/>
                  </a:solidFill>
                  <a:round/>
                  <a:headEnd/>
                  <a:tailEnd/>
                </a:ln>
                <a:solidFill>
                  <a:srgbClr val="009900"/>
                </a:solidFill>
                <a:effectLst/>
                <a:latin typeface="Arial Black"/>
              </a:endParaRPr>
            </a:p>
          </p:txBody>
        </p:sp>
      </p:grpSp>
      <p:sp>
        <p:nvSpPr>
          <p:cNvPr id="27" name="Rounded Rectangle 26"/>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grpSp>
        <p:nvGrpSpPr>
          <p:cNvPr id="20" name="Group 13"/>
          <p:cNvGrpSpPr>
            <a:grpSpLocks/>
          </p:cNvGrpSpPr>
          <p:nvPr/>
        </p:nvGrpSpPr>
        <p:grpSpPr bwMode="auto">
          <a:xfrm>
            <a:off x="381000" y="914400"/>
            <a:ext cx="685800" cy="685800"/>
            <a:chOff x="2438400" y="2014538"/>
            <a:chExt cx="685800" cy="685800"/>
          </a:xfrm>
        </p:grpSpPr>
        <p:sp>
          <p:nvSpPr>
            <p:cNvPr id="21"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28"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3</a:t>
              </a:r>
              <a:endParaRPr lang="en-US" sz="2400" dirty="0">
                <a:solidFill>
                  <a:srgbClr val="FEFEFE"/>
                </a:solidFill>
                <a:latin typeface="Arial" pitchFamily="34" charset="0"/>
                <a:cs typeface="Arial" pitchFamily="34" charset="0"/>
              </a:endParaRPr>
            </a:p>
          </p:txBody>
        </p:sp>
      </p:grpSp>
    </p:spTree>
    <p:extLst>
      <p:ext uri="{BB962C8B-B14F-4D97-AF65-F5344CB8AC3E}">
        <p14:creationId xmlns:p14="http://schemas.microsoft.com/office/powerpoint/2010/main" val="788664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0"/>
          <p:cNvGrpSpPr>
            <a:grpSpLocks/>
          </p:cNvGrpSpPr>
          <p:nvPr/>
        </p:nvGrpSpPr>
        <p:grpSpPr bwMode="auto">
          <a:xfrm>
            <a:off x="457200" y="2895601"/>
            <a:ext cx="1108075" cy="609600"/>
            <a:chOff x="2832" y="2544"/>
            <a:chExt cx="1251" cy="1256"/>
          </a:xfrm>
        </p:grpSpPr>
        <p:sp>
          <p:nvSpPr>
            <p:cNvPr id="40" name="Oval 11"/>
            <p:cNvSpPr>
              <a:spLocks noChangeArrowheads="1"/>
            </p:cNvSpPr>
            <p:nvPr/>
          </p:nvSpPr>
          <p:spPr bwMode="gray">
            <a:xfrm>
              <a:off x="2832" y="2544"/>
              <a:ext cx="1251" cy="125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41" name="Oval 12"/>
            <p:cNvSpPr>
              <a:spLocks noChangeArrowheads="1"/>
            </p:cNvSpPr>
            <p:nvPr/>
          </p:nvSpPr>
          <p:spPr bwMode="gray">
            <a:xfrm>
              <a:off x="2832" y="2544"/>
              <a:ext cx="1251" cy="1256"/>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en-US"/>
            </a:p>
          </p:txBody>
        </p:sp>
        <p:sp>
          <p:nvSpPr>
            <p:cNvPr id="42" name="Oval 13"/>
            <p:cNvSpPr>
              <a:spLocks noChangeArrowheads="1"/>
            </p:cNvSpPr>
            <p:nvPr/>
          </p:nvSpPr>
          <p:spPr bwMode="gray">
            <a:xfrm>
              <a:off x="2914" y="2626"/>
              <a:ext cx="1087" cy="109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43" name="Oval 14"/>
            <p:cNvSpPr>
              <a:spLocks noChangeArrowheads="1"/>
            </p:cNvSpPr>
            <p:nvPr/>
          </p:nvSpPr>
          <p:spPr bwMode="gray">
            <a:xfrm>
              <a:off x="2932" y="2632"/>
              <a:ext cx="1088" cy="109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en-US"/>
            </a:p>
          </p:txBody>
        </p:sp>
        <p:sp>
          <p:nvSpPr>
            <p:cNvPr id="44" name="Oval 15"/>
            <p:cNvSpPr>
              <a:spLocks noChangeArrowheads="1"/>
            </p:cNvSpPr>
            <p:nvPr/>
          </p:nvSpPr>
          <p:spPr bwMode="gray">
            <a:xfrm>
              <a:off x="2972" y="2680"/>
              <a:ext cx="980" cy="983"/>
            </a:xfrm>
            <a:prstGeom prst="ellipse">
              <a:avLst/>
            </a:prstGeom>
            <a:solidFill>
              <a:srgbClr val="333333"/>
            </a:solidFill>
            <a:ln w="38100" algn="ctr">
              <a:noFill/>
              <a:round/>
              <a:headEnd/>
              <a:tailEnd/>
            </a:ln>
          </p:spPr>
          <p:txBody>
            <a:bodyPr anchor="ctr">
              <a:spAutoFit/>
            </a:bodyPr>
            <a:lstStyle/>
            <a:p>
              <a:endParaRPr lang="en-US"/>
            </a:p>
          </p:txBody>
        </p:sp>
        <p:grpSp>
          <p:nvGrpSpPr>
            <p:cNvPr id="3" name="Group 36"/>
            <p:cNvGrpSpPr>
              <a:grpSpLocks/>
            </p:cNvGrpSpPr>
            <p:nvPr/>
          </p:nvGrpSpPr>
          <p:grpSpPr bwMode="auto">
            <a:xfrm>
              <a:off x="2990" y="2691"/>
              <a:ext cx="948" cy="952"/>
              <a:chOff x="4166" y="1706"/>
              <a:chExt cx="1252" cy="1252"/>
            </a:xfrm>
          </p:grpSpPr>
          <p:sp>
            <p:nvSpPr>
              <p:cNvPr id="46" name="Oval 3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47" name="Oval 3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48" name="Oval 3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49" name="Oval 40"/>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grpSp>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grpSp>
        <p:nvGrpSpPr>
          <p:cNvPr id="5" name="Group 20"/>
          <p:cNvGrpSpPr>
            <a:grpSpLocks/>
          </p:cNvGrpSpPr>
          <p:nvPr/>
        </p:nvGrpSpPr>
        <p:grpSpPr bwMode="auto">
          <a:xfrm>
            <a:off x="304800" y="1524000"/>
            <a:ext cx="685800" cy="685800"/>
            <a:chOff x="2438400" y="2014538"/>
            <a:chExt cx="685800" cy="685800"/>
          </a:xfrm>
        </p:grpSpPr>
        <p:sp>
          <p:nvSpPr>
            <p:cNvPr id="20"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21" name="Text Box 26"/>
            <p:cNvSpPr txBox="1">
              <a:spLocks noChangeArrowheads="1"/>
            </p:cNvSpPr>
            <p:nvPr/>
          </p:nvSpPr>
          <p:spPr bwMode="gray">
            <a:xfrm>
              <a:off x="2574469" y="2112963"/>
              <a:ext cx="389850" cy="461665"/>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A</a:t>
              </a:r>
              <a:endParaRPr lang="en-US" sz="2400" dirty="0">
                <a:solidFill>
                  <a:srgbClr val="FEFEFE"/>
                </a:solidFill>
                <a:latin typeface="Arial" pitchFamily="34" charset="0"/>
                <a:cs typeface="Arial" pitchFamily="34" charset="0"/>
              </a:endParaRPr>
            </a:p>
          </p:txBody>
        </p:sp>
      </p:grpSp>
      <p:grpSp>
        <p:nvGrpSpPr>
          <p:cNvPr id="6" name="Group 20"/>
          <p:cNvGrpSpPr>
            <a:grpSpLocks/>
          </p:cNvGrpSpPr>
          <p:nvPr/>
        </p:nvGrpSpPr>
        <p:grpSpPr bwMode="auto">
          <a:xfrm>
            <a:off x="2819400" y="2514600"/>
            <a:ext cx="685800" cy="685800"/>
            <a:chOff x="2438400" y="2014538"/>
            <a:chExt cx="685800" cy="685800"/>
          </a:xfrm>
        </p:grpSpPr>
        <p:sp>
          <p:nvSpPr>
            <p:cNvPr id="26"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27" name="Text Box 26"/>
            <p:cNvSpPr txBox="1">
              <a:spLocks noChangeArrowheads="1"/>
            </p:cNvSpPr>
            <p:nvPr/>
          </p:nvSpPr>
          <p:spPr bwMode="gray">
            <a:xfrm>
              <a:off x="2574469" y="2112963"/>
              <a:ext cx="389850" cy="461665"/>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B</a:t>
              </a:r>
              <a:endParaRPr lang="en-US" sz="2400" dirty="0">
                <a:solidFill>
                  <a:srgbClr val="FEFEFE"/>
                </a:solidFill>
                <a:latin typeface="Arial" pitchFamily="34" charset="0"/>
                <a:cs typeface="Arial" pitchFamily="34" charset="0"/>
              </a:endParaRPr>
            </a:p>
          </p:txBody>
        </p:sp>
      </p:grpSp>
      <p:sp>
        <p:nvSpPr>
          <p:cNvPr id="28" name="Rectangle 30"/>
          <p:cNvSpPr txBox="1">
            <a:spLocks noChangeArrowheads="1"/>
          </p:cNvSpPr>
          <p:nvPr/>
        </p:nvSpPr>
        <p:spPr bwMode="auto">
          <a:xfrm>
            <a:off x="3429000" y="2514600"/>
            <a:ext cx="5715000" cy="34290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b="1" kern="0" dirty="0" smtClean="0">
                <a:latin typeface="Arial" pitchFamily="34" charset="0"/>
                <a:cs typeface="Arial" pitchFamily="34" charset="0"/>
              </a:rPr>
              <a:t>0.93% improvement in Auxiliary Consumption means</a:t>
            </a:r>
          </a:p>
          <a:p>
            <a:pPr marL="519113" lvl="2" indent="-177800">
              <a:spcBef>
                <a:spcPct val="20000"/>
              </a:spcBef>
              <a:buClr>
                <a:schemeClr val="accent2"/>
              </a:buClr>
              <a:buFont typeface="Arial" pitchFamily="34" charset="0"/>
              <a:buChar char="•"/>
              <a:defRPr/>
            </a:pPr>
            <a:r>
              <a:rPr lang="en-US" b="1" kern="0" dirty="0" smtClean="0">
                <a:solidFill>
                  <a:srgbClr val="C00000"/>
                </a:solidFill>
                <a:latin typeface="Arial" pitchFamily="34" charset="0"/>
                <a:cs typeface="Arial" pitchFamily="34" charset="0"/>
              </a:rPr>
              <a:t>43, 498 Tons </a:t>
            </a:r>
            <a:r>
              <a:rPr lang="en-US" b="1" kern="0" dirty="0" smtClean="0">
                <a:latin typeface="Arial" pitchFamily="34" charset="0"/>
                <a:cs typeface="Arial" pitchFamily="34" charset="0"/>
              </a:rPr>
              <a:t>of Coal Saving</a:t>
            </a:r>
            <a:br>
              <a:rPr lang="en-US" b="1" kern="0" dirty="0" smtClean="0">
                <a:latin typeface="Arial" pitchFamily="34" charset="0"/>
                <a:cs typeface="Arial" pitchFamily="34" charset="0"/>
              </a:rPr>
            </a:br>
            <a:r>
              <a:rPr lang="en-US" b="1" kern="0" dirty="0" smtClean="0">
                <a:latin typeface="Arial" pitchFamily="34" charset="0"/>
                <a:cs typeface="Arial" pitchFamily="34" charset="0"/>
              </a:rPr>
              <a:t>( Equivalent  12 Rakes )</a:t>
            </a:r>
          </a:p>
          <a:p>
            <a:pPr marL="519113" lvl="2" indent="-177800">
              <a:spcBef>
                <a:spcPct val="20000"/>
              </a:spcBef>
              <a:buClr>
                <a:schemeClr val="accent2"/>
              </a:buClr>
              <a:buFont typeface="Arial" pitchFamily="34" charset="0"/>
              <a:buChar char="•"/>
              <a:defRPr/>
            </a:pPr>
            <a:endParaRPr lang="en-US" b="1" kern="0" dirty="0" smtClean="0">
              <a:latin typeface="Arial" pitchFamily="34" charset="0"/>
              <a:cs typeface="Arial" pitchFamily="34" charset="0"/>
            </a:endParaRPr>
          </a:p>
          <a:p>
            <a:pPr marL="519113" lvl="2" indent="-177800">
              <a:spcBef>
                <a:spcPct val="20000"/>
              </a:spcBef>
              <a:buClr>
                <a:schemeClr val="accent2"/>
              </a:buClr>
              <a:buFont typeface="Arial" pitchFamily="34" charset="0"/>
              <a:buChar char="•"/>
              <a:defRPr/>
            </a:pPr>
            <a:r>
              <a:rPr lang="en-US" b="1" kern="0" dirty="0" smtClean="0">
                <a:solidFill>
                  <a:srgbClr val="C00000"/>
                </a:solidFill>
                <a:latin typeface="Arial" pitchFamily="34" charset="0"/>
                <a:cs typeface="Arial" pitchFamily="34" charset="0"/>
              </a:rPr>
              <a:t> </a:t>
            </a:r>
            <a:r>
              <a:rPr lang="en-US" b="1" kern="0" dirty="0" smtClean="0">
                <a:latin typeface="Arial" pitchFamily="34" charset="0"/>
                <a:cs typeface="Arial" pitchFamily="34" charset="0"/>
              </a:rPr>
              <a:t>Direct Reduction of  CO</a:t>
            </a:r>
            <a:r>
              <a:rPr lang="en-US" b="1" kern="0" baseline="-25000" dirty="0" smtClean="0">
                <a:latin typeface="Arial" pitchFamily="34" charset="0"/>
                <a:cs typeface="Arial" pitchFamily="34" charset="0"/>
              </a:rPr>
              <a:t>2  </a:t>
            </a:r>
            <a:r>
              <a:rPr lang="en-US" b="1" kern="0" dirty="0" smtClean="0">
                <a:latin typeface="Arial" pitchFamily="34" charset="0"/>
                <a:cs typeface="Arial" pitchFamily="34" charset="0"/>
              </a:rPr>
              <a:t>by</a:t>
            </a:r>
            <a:r>
              <a:rPr lang="en-US" b="1" kern="0" baseline="-25000" dirty="0" smtClean="0">
                <a:latin typeface="Arial" pitchFamily="34" charset="0"/>
                <a:cs typeface="Arial" pitchFamily="34" charset="0"/>
              </a:rPr>
              <a:t> </a:t>
            </a:r>
            <a:r>
              <a:rPr lang="en-US" b="1" kern="0" dirty="0" smtClean="0">
                <a:solidFill>
                  <a:srgbClr val="C00000"/>
                </a:solidFill>
                <a:latin typeface="Arial" pitchFamily="34" charset="0"/>
                <a:cs typeface="Arial" pitchFamily="34" charset="0"/>
              </a:rPr>
              <a:t>80,800 Tons.</a:t>
            </a:r>
          </a:p>
          <a:p>
            <a:pPr marL="519113" lvl="2" indent="-177800">
              <a:spcBef>
                <a:spcPct val="20000"/>
              </a:spcBef>
              <a:buClr>
                <a:schemeClr val="accent2"/>
              </a:buClr>
              <a:buFont typeface="Arial" pitchFamily="34" charset="0"/>
              <a:buChar char="•"/>
              <a:defRPr/>
            </a:pPr>
            <a:endParaRPr lang="en-US" b="1" kern="0" dirty="0" smtClean="0">
              <a:solidFill>
                <a:srgbClr val="C00000"/>
              </a:solidFill>
              <a:latin typeface="Arial" pitchFamily="34" charset="0"/>
              <a:cs typeface="Arial" pitchFamily="34" charset="0"/>
            </a:endParaRPr>
          </a:p>
          <a:p>
            <a:pPr marL="519113" lvl="2" indent="-177800">
              <a:spcBef>
                <a:spcPct val="20000"/>
              </a:spcBef>
              <a:buClr>
                <a:schemeClr val="accent2"/>
              </a:buClr>
              <a:buFont typeface="Arial" pitchFamily="34" charset="0"/>
              <a:buChar char="•"/>
              <a:defRPr/>
            </a:pPr>
            <a:r>
              <a:rPr lang="en-US" b="1" kern="0" dirty="0" smtClean="0">
                <a:latin typeface="Arial" pitchFamily="34" charset="0"/>
                <a:cs typeface="Arial" pitchFamily="34" charset="0"/>
              </a:rPr>
              <a:t>Along with </a:t>
            </a:r>
            <a:r>
              <a:rPr lang="en-US" b="1" kern="0" dirty="0" smtClean="0">
                <a:solidFill>
                  <a:srgbClr val="C00000"/>
                </a:solidFill>
                <a:latin typeface="Arial" pitchFamily="34" charset="0"/>
                <a:cs typeface="Arial" pitchFamily="34" charset="0"/>
              </a:rPr>
              <a:t>substantial indirect reduction </a:t>
            </a:r>
            <a:r>
              <a:rPr lang="en-US" b="1" kern="0" dirty="0" smtClean="0">
                <a:latin typeface="Arial" pitchFamily="34" charset="0"/>
                <a:cs typeface="Arial" pitchFamily="34" charset="0"/>
              </a:rPr>
              <a:t>of CO</a:t>
            </a:r>
            <a:r>
              <a:rPr lang="en-US" b="1" kern="0" baseline="-25000" dirty="0" smtClean="0">
                <a:latin typeface="Arial" pitchFamily="34" charset="0"/>
                <a:cs typeface="Arial" pitchFamily="34" charset="0"/>
              </a:rPr>
              <a:t>2</a:t>
            </a:r>
            <a:r>
              <a:rPr lang="en-US" b="1" kern="0" dirty="0" smtClean="0">
                <a:latin typeface="Arial" pitchFamily="34" charset="0"/>
                <a:cs typeface="Arial" pitchFamily="34" charset="0"/>
              </a:rPr>
              <a:t> due to less rake movement and </a:t>
            </a:r>
            <a:br>
              <a:rPr lang="en-US" b="1" kern="0" dirty="0" smtClean="0">
                <a:latin typeface="Arial" pitchFamily="34" charset="0"/>
                <a:cs typeface="Arial" pitchFamily="34" charset="0"/>
              </a:rPr>
            </a:br>
            <a:r>
              <a:rPr lang="en-US" b="1" kern="0" dirty="0" smtClean="0">
                <a:latin typeface="Arial" pitchFamily="34" charset="0"/>
                <a:cs typeface="Arial" pitchFamily="34" charset="0"/>
              </a:rPr>
              <a:t>less coal handling.</a:t>
            </a:r>
          </a:p>
        </p:txBody>
      </p:sp>
      <p:sp>
        <p:nvSpPr>
          <p:cNvPr id="36" name="Up Ribbon 35"/>
          <p:cNvSpPr/>
          <p:nvPr/>
        </p:nvSpPr>
        <p:spPr>
          <a:xfrm>
            <a:off x="838200" y="5791200"/>
            <a:ext cx="2362200" cy="762000"/>
          </a:xfrm>
          <a:prstGeom prst="ribbon2">
            <a:avLst>
              <a:gd name="adj1" fmla="val 16667"/>
              <a:gd name="adj2" fmla="val 58205"/>
            </a:avLst>
          </a:prstGeom>
          <a:solidFill>
            <a:schemeClr val="accent3">
              <a:lumMod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80,800</a:t>
            </a:r>
          </a:p>
          <a:p>
            <a:pPr algn="ctr"/>
            <a:r>
              <a:rPr lang="en-US" dirty="0" smtClean="0"/>
              <a:t>Ton</a:t>
            </a:r>
            <a:endParaRPr lang="en-US" dirty="0"/>
          </a:p>
        </p:txBody>
      </p:sp>
      <p:pic>
        <p:nvPicPr>
          <p:cNvPr id="37" name="Picture 36" descr="co2-target-copyright-prooxygen-200w.png"/>
          <p:cNvPicPr>
            <a:picLocks noChangeAspect="1"/>
          </p:cNvPicPr>
          <p:nvPr/>
        </p:nvPicPr>
        <p:blipFill>
          <a:blip r:embed="rId2" cstate="print"/>
          <a:stretch>
            <a:fillRect/>
          </a:stretch>
        </p:blipFill>
        <p:spPr>
          <a:xfrm>
            <a:off x="228600" y="5445443"/>
            <a:ext cx="914400" cy="891540"/>
          </a:xfrm>
          <a:prstGeom prst="rect">
            <a:avLst/>
          </a:prstGeom>
        </p:spPr>
      </p:pic>
      <p:sp>
        <p:nvSpPr>
          <p:cNvPr id="38" name="Rectangle 37"/>
          <p:cNvSpPr/>
          <p:nvPr/>
        </p:nvSpPr>
        <p:spPr>
          <a:xfrm>
            <a:off x="811129" y="5410200"/>
            <a:ext cx="1537922" cy="461665"/>
          </a:xfrm>
          <a:prstGeom prst="rect">
            <a:avLst/>
          </a:prstGeom>
          <a:noFill/>
        </p:spPr>
        <p:txBody>
          <a:bodyPr wrap="none" lIns="91440" tIns="45720" rIns="91440" bIns="45720">
            <a:spAutoFit/>
          </a:bodyPr>
          <a:lstStyle/>
          <a:p>
            <a:pPr algn="ctr"/>
            <a:r>
              <a:rPr lang="en-US" sz="2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Reduction</a:t>
            </a:r>
            <a:endParaRPr lang="en-US" sz="2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
        <p:nvSpPr>
          <p:cNvPr id="39" name="WordArt 2"/>
          <p:cNvSpPr>
            <a:spLocks noChangeArrowheads="1" noChangeShapeType="1" noTextEdit="1"/>
          </p:cNvSpPr>
          <p:nvPr/>
        </p:nvSpPr>
        <p:spPr bwMode="auto">
          <a:xfrm rot="19580924">
            <a:off x="110641" y="5368600"/>
            <a:ext cx="1162217" cy="1042987"/>
          </a:xfrm>
          <a:prstGeom prst="rect">
            <a:avLst/>
          </a:prstGeom>
        </p:spPr>
        <p:txBody>
          <a:bodyPr wrap="none" fromWordArt="1">
            <a:prstTxWarp prst="textArchUp">
              <a:avLst>
                <a:gd name="adj" fmla="val 12946101"/>
              </a:avLst>
            </a:prstTxWarp>
          </a:bodyPr>
          <a:lstStyle/>
          <a:p>
            <a:pPr algn="ctr" rtl="0"/>
            <a:r>
              <a:rPr lang="en-US" sz="3600" kern="10" spc="0" dirty="0" smtClean="0">
                <a:ln w="9525">
                  <a:solidFill>
                    <a:srgbClr val="000000"/>
                  </a:solidFill>
                  <a:round/>
                  <a:headEnd/>
                  <a:tailEnd/>
                </a:ln>
                <a:solidFill>
                  <a:srgbClr val="009900"/>
                </a:solidFill>
                <a:effectLst/>
                <a:latin typeface="Arial Black"/>
              </a:rPr>
              <a:t>Annual</a:t>
            </a:r>
            <a:endParaRPr lang="en-US" sz="3600" kern="10" spc="0" dirty="0">
              <a:ln w="9525">
                <a:solidFill>
                  <a:srgbClr val="000000"/>
                </a:solidFill>
                <a:round/>
                <a:headEnd/>
                <a:tailEnd/>
              </a:ln>
              <a:solidFill>
                <a:srgbClr val="009900"/>
              </a:solidFill>
              <a:effectLst/>
              <a:latin typeface="Arial Black"/>
            </a:endParaRPr>
          </a:p>
        </p:txBody>
      </p:sp>
      <p:sp>
        <p:nvSpPr>
          <p:cNvPr id="25" name="Title 1"/>
          <p:cNvSpPr>
            <a:spLocks noGrp="1"/>
          </p:cNvSpPr>
          <p:nvPr>
            <p:ph type="title"/>
          </p:nvPr>
        </p:nvSpPr>
        <p:spPr>
          <a:xfrm>
            <a:off x="1371600" y="914400"/>
            <a:ext cx="73152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Results : Auxiliary Improvement</a:t>
            </a:r>
          </a:p>
        </p:txBody>
      </p:sp>
      <p:sp>
        <p:nvSpPr>
          <p:cNvPr id="29" name="WordArt 35"/>
          <p:cNvSpPr>
            <a:spLocks noChangeArrowheads="1" noChangeShapeType="1" noTextEdit="1"/>
          </p:cNvSpPr>
          <p:nvPr/>
        </p:nvSpPr>
        <p:spPr bwMode="auto">
          <a:xfrm>
            <a:off x="228600" y="2590800"/>
            <a:ext cx="1600200" cy="228600"/>
          </a:xfrm>
          <a:prstGeom prst="rect">
            <a:avLst/>
          </a:prstGeom>
        </p:spPr>
        <p:txBody>
          <a:bodyPr wrap="none" fromWordArt="1">
            <a:prstTxWarp prst="textPlain">
              <a:avLst>
                <a:gd name="adj" fmla="val 50000"/>
              </a:avLst>
            </a:prstTxWarp>
          </a:bodyPr>
          <a:lstStyle/>
          <a:p>
            <a:pPr algn="ctr"/>
            <a:r>
              <a:rPr lang="en-US" sz="3600" kern="10" dirty="0">
                <a:ln w="9525">
                  <a:solidFill>
                    <a:schemeClr val="tx2"/>
                  </a:solidFill>
                  <a:round/>
                  <a:headEnd/>
                  <a:tailEnd/>
                </a:ln>
                <a:solidFill>
                  <a:srgbClr val="FF6600"/>
                </a:solidFill>
                <a:latin typeface="Arial Black"/>
              </a:rPr>
              <a:t>2002-03</a:t>
            </a:r>
          </a:p>
        </p:txBody>
      </p:sp>
      <p:sp>
        <p:nvSpPr>
          <p:cNvPr id="30" name="WordArt 35"/>
          <p:cNvSpPr>
            <a:spLocks noChangeArrowheads="1" noChangeShapeType="1" noTextEdit="1"/>
          </p:cNvSpPr>
          <p:nvPr/>
        </p:nvSpPr>
        <p:spPr bwMode="auto">
          <a:xfrm>
            <a:off x="228600" y="4648200"/>
            <a:ext cx="1600200" cy="228600"/>
          </a:xfrm>
          <a:prstGeom prst="rect">
            <a:avLst/>
          </a:prstGeom>
        </p:spPr>
        <p:txBody>
          <a:bodyPr wrap="none" fromWordArt="1">
            <a:prstTxWarp prst="textPlain">
              <a:avLst>
                <a:gd name="adj" fmla="val 50000"/>
              </a:avLst>
            </a:prstTxWarp>
          </a:bodyPr>
          <a:lstStyle/>
          <a:p>
            <a:pPr algn="ctr"/>
            <a:r>
              <a:rPr lang="en-US" sz="3600" kern="10" dirty="0" smtClean="0">
                <a:ln w="9525">
                  <a:solidFill>
                    <a:schemeClr val="tx2"/>
                  </a:solidFill>
                  <a:round/>
                  <a:headEnd/>
                  <a:tailEnd/>
                </a:ln>
                <a:solidFill>
                  <a:srgbClr val="FF6600"/>
                </a:solidFill>
                <a:latin typeface="Arial Black"/>
              </a:rPr>
              <a:t>2011-12</a:t>
            </a:r>
            <a:endParaRPr lang="en-US" sz="3600" kern="10" dirty="0">
              <a:ln w="9525">
                <a:solidFill>
                  <a:schemeClr val="tx2"/>
                </a:solidFill>
                <a:round/>
                <a:headEnd/>
                <a:tailEnd/>
              </a:ln>
              <a:solidFill>
                <a:srgbClr val="FF6600"/>
              </a:solidFill>
              <a:latin typeface="Arial Black"/>
            </a:endParaRPr>
          </a:p>
        </p:txBody>
      </p:sp>
      <p:grpSp>
        <p:nvGrpSpPr>
          <p:cNvPr id="8" name="Group 79"/>
          <p:cNvGrpSpPr>
            <a:grpSpLocks/>
          </p:cNvGrpSpPr>
          <p:nvPr/>
        </p:nvGrpSpPr>
        <p:grpSpPr bwMode="auto">
          <a:xfrm>
            <a:off x="533400" y="4038600"/>
            <a:ext cx="1066800" cy="533400"/>
            <a:chOff x="240" y="2832"/>
            <a:chExt cx="1008" cy="916"/>
          </a:xfrm>
        </p:grpSpPr>
        <p:sp>
          <p:nvSpPr>
            <p:cNvPr id="51" name="Oval 16"/>
            <p:cNvSpPr>
              <a:spLocks noChangeArrowheads="1"/>
            </p:cNvSpPr>
            <p:nvPr/>
          </p:nvSpPr>
          <p:spPr bwMode="gray">
            <a:xfrm>
              <a:off x="240" y="2832"/>
              <a:ext cx="1008" cy="91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52" name="Oval 17"/>
            <p:cNvSpPr>
              <a:spLocks noChangeArrowheads="1"/>
            </p:cNvSpPr>
            <p:nvPr/>
          </p:nvSpPr>
          <p:spPr bwMode="gray">
            <a:xfrm>
              <a:off x="240" y="2832"/>
              <a:ext cx="1008" cy="916"/>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en-US"/>
            </a:p>
          </p:txBody>
        </p:sp>
        <p:sp>
          <p:nvSpPr>
            <p:cNvPr id="54" name="Oval 18"/>
            <p:cNvSpPr>
              <a:spLocks noChangeArrowheads="1"/>
            </p:cNvSpPr>
            <p:nvPr/>
          </p:nvSpPr>
          <p:spPr bwMode="gray">
            <a:xfrm>
              <a:off x="306" y="2892"/>
              <a:ext cx="875" cy="795"/>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55" name="Oval 19"/>
            <p:cNvSpPr>
              <a:spLocks noChangeArrowheads="1"/>
            </p:cNvSpPr>
            <p:nvPr/>
          </p:nvSpPr>
          <p:spPr bwMode="gray">
            <a:xfrm>
              <a:off x="307" y="2976"/>
              <a:ext cx="893" cy="714"/>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en-US"/>
            </a:p>
          </p:txBody>
        </p:sp>
        <p:sp>
          <p:nvSpPr>
            <p:cNvPr id="56" name="Oval 20"/>
            <p:cNvSpPr>
              <a:spLocks noChangeArrowheads="1"/>
            </p:cNvSpPr>
            <p:nvPr/>
          </p:nvSpPr>
          <p:spPr bwMode="gray">
            <a:xfrm>
              <a:off x="350" y="2932"/>
              <a:ext cx="788" cy="717"/>
            </a:xfrm>
            <a:prstGeom prst="ellipse">
              <a:avLst/>
            </a:prstGeom>
            <a:solidFill>
              <a:srgbClr val="333333"/>
            </a:solidFill>
            <a:ln w="38100" algn="ctr">
              <a:noFill/>
              <a:round/>
              <a:headEnd/>
              <a:tailEnd/>
            </a:ln>
          </p:spPr>
          <p:txBody>
            <a:bodyPr anchor="ctr">
              <a:spAutoFit/>
            </a:bodyPr>
            <a:lstStyle/>
            <a:p>
              <a:endParaRPr lang="en-US"/>
            </a:p>
          </p:txBody>
        </p:sp>
        <p:grpSp>
          <p:nvGrpSpPr>
            <p:cNvPr id="9" name="Group 21"/>
            <p:cNvGrpSpPr>
              <a:grpSpLocks/>
            </p:cNvGrpSpPr>
            <p:nvPr/>
          </p:nvGrpSpPr>
          <p:grpSpPr bwMode="auto">
            <a:xfrm>
              <a:off x="362" y="2942"/>
              <a:ext cx="764" cy="694"/>
              <a:chOff x="4166" y="1706"/>
              <a:chExt cx="1252" cy="1252"/>
            </a:xfrm>
          </p:grpSpPr>
          <p:sp>
            <p:nvSpPr>
              <p:cNvPr id="58" name="Oval 2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59" name="Oval 2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60" name="Oval 2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61" name="Oval 2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grpSp>
      <p:sp>
        <p:nvSpPr>
          <p:cNvPr id="62" name="TextBox 69"/>
          <p:cNvSpPr txBox="1">
            <a:spLocks noChangeArrowheads="1"/>
          </p:cNvSpPr>
          <p:nvPr/>
        </p:nvSpPr>
        <p:spPr bwMode="auto">
          <a:xfrm>
            <a:off x="541380" y="2971802"/>
            <a:ext cx="957313" cy="461665"/>
          </a:xfrm>
          <a:prstGeom prst="rect">
            <a:avLst/>
          </a:prstGeom>
          <a:noFill/>
          <a:ln w="9525">
            <a:noFill/>
            <a:miter lim="800000"/>
            <a:headEnd/>
            <a:tailEnd/>
          </a:ln>
        </p:spPr>
        <p:txBody>
          <a:bodyPr wrap="none">
            <a:spAutoFit/>
          </a:bodyPr>
          <a:lstStyle/>
          <a:p>
            <a:r>
              <a:rPr lang="en-US" sz="2400" b="1" dirty="0" smtClean="0"/>
              <a:t>9.33%</a:t>
            </a:r>
            <a:endParaRPr lang="en-US" sz="2400" b="1" dirty="0"/>
          </a:p>
        </p:txBody>
      </p:sp>
      <p:sp>
        <p:nvSpPr>
          <p:cNvPr id="63" name="TextBox 70"/>
          <p:cNvSpPr txBox="1">
            <a:spLocks noChangeArrowheads="1"/>
          </p:cNvSpPr>
          <p:nvPr/>
        </p:nvSpPr>
        <p:spPr bwMode="auto">
          <a:xfrm>
            <a:off x="609600" y="4038600"/>
            <a:ext cx="957313" cy="461665"/>
          </a:xfrm>
          <a:prstGeom prst="rect">
            <a:avLst/>
          </a:prstGeom>
          <a:noFill/>
          <a:ln w="9525">
            <a:noFill/>
            <a:miter lim="800000"/>
            <a:headEnd/>
            <a:tailEnd/>
          </a:ln>
        </p:spPr>
        <p:txBody>
          <a:bodyPr wrap="none">
            <a:spAutoFit/>
          </a:bodyPr>
          <a:lstStyle/>
          <a:p>
            <a:r>
              <a:rPr lang="en-US" sz="2400" b="1" dirty="0" smtClean="0"/>
              <a:t>8.40%</a:t>
            </a:r>
            <a:endParaRPr lang="en-US" sz="2400" b="1" dirty="0"/>
          </a:p>
        </p:txBody>
      </p:sp>
      <p:sp>
        <p:nvSpPr>
          <p:cNvPr id="64" name="Curved Left Arrow 63"/>
          <p:cNvSpPr/>
          <p:nvPr/>
        </p:nvSpPr>
        <p:spPr>
          <a:xfrm>
            <a:off x="1524000" y="3048000"/>
            <a:ext cx="838200" cy="1447800"/>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Rectangle 30"/>
          <p:cNvSpPr txBox="1">
            <a:spLocks noChangeArrowheads="1"/>
          </p:cNvSpPr>
          <p:nvPr/>
        </p:nvSpPr>
        <p:spPr bwMode="auto">
          <a:xfrm>
            <a:off x="990600" y="1676400"/>
            <a:ext cx="7392988" cy="533400"/>
          </a:xfrm>
          <a:prstGeom prst="rect">
            <a:avLst/>
          </a:prstGeom>
          <a:solidFill>
            <a:schemeClr val="bg1"/>
          </a:solidFill>
          <a:ln w="9525">
            <a:noFill/>
            <a:miter lim="800000"/>
            <a:headEnd/>
            <a:tailEnd/>
          </a:ln>
          <a:effectLst/>
        </p:spPr>
        <p:txBody>
          <a:bodyPr/>
          <a:lstStyle/>
          <a:p>
            <a:pPr marL="342900" indent="-342900">
              <a:spcBef>
                <a:spcPct val="20000"/>
              </a:spcBef>
              <a:buClr>
                <a:schemeClr val="accent2"/>
              </a:buClr>
              <a:defRPr/>
            </a:pPr>
            <a:r>
              <a:rPr lang="en-US" b="1" kern="0" dirty="0" smtClean="0">
                <a:latin typeface="Arial" pitchFamily="34" charset="0"/>
                <a:cs typeface="Arial" pitchFamily="34" charset="0"/>
              </a:rPr>
              <a:t> In last 8 years the combined </a:t>
            </a:r>
            <a:r>
              <a:rPr lang="en-US" b="1" kern="0" dirty="0" smtClean="0">
                <a:solidFill>
                  <a:srgbClr val="C00000"/>
                </a:solidFill>
                <a:latin typeface="Arial" pitchFamily="34" charset="0"/>
                <a:cs typeface="Arial" pitchFamily="34" charset="0"/>
              </a:rPr>
              <a:t>Auxiliary Consumption </a:t>
            </a:r>
            <a:r>
              <a:rPr lang="en-US" b="1" kern="0" dirty="0" smtClean="0">
                <a:latin typeface="Arial" pitchFamily="34" charset="0"/>
                <a:cs typeface="Arial" pitchFamily="34" charset="0"/>
              </a:rPr>
              <a:t>of CESC’s power plants has improved by around </a:t>
            </a:r>
            <a:r>
              <a:rPr lang="en-US" b="1" kern="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11%</a:t>
            </a:r>
            <a:endParaRPr lang="en-US" b="1" kern="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olkata-map-city"/>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447800"/>
            <a:ext cx="27511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4572000" y="838200"/>
            <a:ext cx="4343400" cy="923330"/>
          </a:xfrm>
          <a:prstGeom prst="rect">
            <a:avLst/>
          </a:prstGeom>
          <a:noFill/>
          <a:ln w="76200">
            <a:noFill/>
            <a:miter lim="800000"/>
            <a:headEnd/>
            <a:tailEnd/>
          </a:ln>
          <a:effectLst/>
        </p:spPr>
        <p:txBody>
          <a:bodyPr>
            <a:spAutoFit/>
          </a:bodyPr>
          <a:lstStyle/>
          <a:p>
            <a:pPr>
              <a:defRPr/>
            </a:pPr>
            <a:r>
              <a:rPr lang="en-US" b="1" dirty="0">
                <a:effectLst>
                  <a:outerShdw blurRad="38100" dist="38100" dir="2700000" algn="tl">
                    <a:srgbClr val="C0C0C0"/>
                  </a:outerShdw>
                </a:effectLst>
                <a:latin typeface="Times New Roman" pitchFamily="18" charset="0"/>
                <a:cs typeface="Times New Roman" pitchFamily="18" charset="0"/>
              </a:rPr>
              <a:t>                  is a century old company and</a:t>
            </a:r>
            <a:br>
              <a:rPr lang="en-US" b="1" dirty="0">
                <a:effectLst>
                  <a:outerShdw blurRad="38100" dist="38100" dir="2700000" algn="tl">
                    <a:srgbClr val="C0C0C0"/>
                  </a:outerShdw>
                </a:effectLst>
                <a:latin typeface="Times New Roman" pitchFamily="18" charset="0"/>
                <a:cs typeface="Times New Roman" pitchFamily="18" charset="0"/>
              </a:rPr>
            </a:br>
            <a:endParaRPr lang="en-US" b="1" dirty="0">
              <a:effectLst>
                <a:outerShdw blurRad="38100" dist="38100" dir="2700000" algn="tl">
                  <a:srgbClr val="C0C0C0"/>
                </a:outerShdw>
              </a:effectLst>
              <a:latin typeface="Times New Roman" pitchFamily="18" charset="0"/>
              <a:cs typeface="Times New Roman" pitchFamily="18" charset="0"/>
            </a:endParaRPr>
          </a:p>
          <a:p>
            <a:pPr>
              <a:defRPr/>
            </a:pPr>
            <a:r>
              <a:rPr lang="en-US" b="1" dirty="0">
                <a:effectLst>
                  <a:outerShdw blurRad="38100" dist="38100" dir="2700000" algn="tl">
                    <a:srgbClr val="C0C0C0"/>
                  </a:outerShdw>
                </a:effectLst>
                <a:latin typeface="Times New Roman" pitchFamily="18" charset="0"/>
                <a:cs typeface="Times New Roman" pitchFamily="18" charset="0"/>
              </a:rPr>
              <a:t> currently is a flagship company of </a:t>
            </a:r>
          </a:p>
        </p:txBody>
      </p:sp>
      <p:sp>
        <p:nvSpPr>
          <p:cNvPr id="7" name="Rectangle 5"/>
          <p:cNvSpPr>
            <a:spLocks noChangeArrowheads="1"/>
          </p:cNvSpPr>
          <p:nvPr/>
        </p:nvSpPr>
        <p:spPr bwMode="auto">
          <a:xfrm>
            <a:off x="4572000" y="2514600"/>
            <a:ext cx="3810000" cy="1815882"/>
          </a:xfrm>
          <a:prstGeom prst="rect">
            <a:avLst/>
          </a:prstGeom>
          <a:noFill/>
          <a:ln w="76200">
            <a:noFill/>
            <a:miter lim="800000"/>
            <a:headEnd/>
            <a:tailEnd/>
          </a:ln>
          <a:effectLst/>
        </p:spPr>
        <p:txBody>
          <a:bodyPr>
            <a:spAutoFit/>
          </a:bodyPr>
          <a:lstStyle/>
          <a:p>
            <a:r>
              <a:rPr lang="en-US" sz="2800" b="1" dirty="0">
                <a:effectLst>
                  <a:outerShdw blurRad="38100" dist="38100" dir="2700000" algn="tl">
                    <a:srgbClr val="FFFFFF"/>
                  </a:outerShdw>
                </a:effectLst>
                <a:latin typeface="Times New Roman" pitchFamily="18" charset="0"/>
                <a:cs typeface="Times New Roman" pitchFamily="18" charset="0"/>
              </a:rPr>
              <a:t>T</a:t>
            </a:r>
            <a:r>
              <a:rPr lang="en-US" b="1" dirty="0">
                <a:effectLst>
                  <a:outerShdw blurRad="38100" dist="38100" dir="2700000" algn="tl">
                    <a:srgbClr val="FFFFFF"/>
                  </a:outerShdw>
                </a:effectLst>
                <a:latin typeface="Times New Roman" pitchFamily="18" charset="0"/>
                <a:cs typeface="Times New Roman" pitchFamily="18" charset="0"/>
              </a:rPr>
              <a:t>oday CESC is serving </a:t>
            </a:r>
            <a:r>
              <a:rPr lang="en-US" sz="2400" b="1" dirty="0">
                <a:solidFill>
                  <a:srgbClr val="CC3300"/>
                </a:solidFill>
                <a:effectLst>
                  <a:outerShdw blurRad="38100" dist="38100" dir="2700000" algn="tl">
                    <a:srgbClr val="000000"/>
                  </a:outerShdw>
                </a:effectLst>
                <a:latin typeface="Times New Roman" pitchFamily="18" charset="0"/>
                <a:cs typeface="Times New Roman" pitchFamily="18" charset="0"/>
              </a:rPr>
              <a:t>2.6 million</a:t>
            </a:r>
            <a:r>
              <a:rPr lang="en-US" b="1" dirty="0">
                <a:effectLst>
                  <a:outerShdw blurRad="38100" dist="38100" dir="2700000" algn="tl">
                    <a:srgbClr val="FFFFFF"/>
                  </a:outerShdw>
                </a:effectLst>
                <a:latin typeface="Times New Roman" pitchFamily="18" charset="0"/>
                <a:cs typeface="Times New Roman" pitchFamily="18" charset="0"/>
              </a:rPr>
              <a:t> </a:t>
            </a:r>
            <a:r>
              <a:rPr lang="en-US" b="1" dirty="0" smtClean="0">
                <a:effectLst>
                  <a:outerShdw blurRad="38100" dist="38100" dir="2700000" algn="tl">
                    <a:srgbClr val="FFFFFF"/>
                  </a:outerShdw>
                </a:effectLst>
                <a:latin typeface="Times New Roman" pitchFamily="18" charset="0"/>
                <a:cs typeface="Times New Roman" pitchFamily="18" charset="0"/>
              </a:rPr>
              <a:t>consumers </a:t>
            </a:r>
            <a:r>
              <a:rPr lang="en-US" b="1" dirty="0">
                <a:effectLst>
                  <a:outerShdw blurRad="38100" dist="38100" dir="2700000" algn="tl">
                    <a:srgbClr val="FFFFFF"/>
                  </a:outerShdw>
                </a:effectLst>
                <a:latin typeface="Times New Roman" pitchFamily="18" charset="0"/>
                <a:cs typeface="Times New Roman" pitchFamily="18" charset="0"/>
              </a:rPr>
              <a:t>across its licensed area, spread over 567 sq. km. in and around the city of </a:t>
            </a:r>
            <a:r>
              <a:rPr lang="en-US" sz="2400" b="1" dirty="0">
                <a:solidFill>
                  <a:srgbClr val="CC3300"/>
                </a:solidFill>
                <a:effectLst>
                  <a:outerShdw blurRad="38100" dist="38100" dir="2700000" algn="tl">
                    <a:srgbClr val="000000"/>
                  </a:outerShdw>
                </a:effectLst>
                <a:latin typeface="Times New Roman" pitchFamily="18" charset="0"/>
                <a:cs typeface="Times New Roman" pitchFamily="18" charset="0"/>
              </a:rPr>
              <a:t>Kolkata</a:t>
            </a:r>
            <a:r>
              <a:rPr lang="en-US" sz="2400" b="1" dirty="0">
                <a:effectLst>
                  <a:outerShdw blurRad="38100" dist="38100" dir="2700000" algn="tl">
                    <a:srgbClr val="FFFFFF"/>
                  </a:outerShdw>
                </a:effectLst>
                <a:latin typeface="Times New Roman" pitchFamily="18" charset="0"/>
                <a:cs typeface="Times New Roman" pitchFamily="18" charset="0"/>
              </a:rPr>
              <a:t>.</a:t>
            </a:r>
          </a:p>
        </p:txBody>
      </p:sp>
      <p:sp>
        <p:nvSpPr>
          <p:cNvPr id="8" name="Text Box 6"/>
          <p:cNvSpPr txBox="1">
            <a:spLocks noChangeArrowheads="1"/>
          </p:cNvSpPr>
          <p:nvPr/>
        </p:nvSpPr>
        <p:spPr bwMode="auto">
          <a:xfrm>
            <a:off x="4038600" y="4495800"/>
            <a:ext cx="5257800" cy="1169551"/>
          </a:xfrm>
          <a:prstGeom prst="rect">
            <a:avLst/>
          </a:prstGeom>
          <a:noFill/>
          <a:ln w="76200">
            <a:noFill/>
            <a:miter lim="800000"/>
            <a:headEnd/>
            <a:tailEnd/>
          </a:ln>
          <a:effectLst/>
        </p:spPr>
        <p:txBody>
          <a:bodyPr>
            <a:spAutoFit/>
          </a:bodyPr>
          <a:lstStyle/>
          <a:p>
            <a:pPr>
              <a:defRPr/>
            </a:pPr>
            <a:r>
              <a:rPr lang="en-US" sz="2800" b="1" dirty="0">
                <a:effectLst>
                  <a:outerShdw blurRad="38100" dist="38100" dir="2700000" algn="tl">
                    <a:srgbClr val="C0C0C0"/>
                  </a:outerShdw>
                </a:effectLst>
                <a:latin typeface="Times New Roman" pitchFamily="18" charset="0"/>
                <a:cs typeface="Times New Roman" pitchFamily="18" charset="0"/>
              </a:rPr>
              <a:t>CESC </a:t>
            </a:r>
            <a:r>
              <a:rPr lang="en-US" b="1" dirty="0">
                <a:effectLst>
                  <a:outerShdw blurRad="38100" dist="38100" dir="2700000" algn="tl">
                    <a:srgbClr val="C0C0C0"/>
                  </a:outerShdw>
                </a:effectLst>
                <a:latin typeface="Times New Roman" pitchFamily="18" charset="0"/>
                <a:cs typeface="Times New Roman" pitchFamily="18" charset="0"/>
              </a:rPr>
              <a:t>has</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b="1" dirty="0">
                <a:effectLst>
                  <a:outerShdw blurRad="38100" dist="38100" dir="2700000" algn="tl">
                    <a:srgbClr val="C0C0C0"/>
                  </a:outerShdw>
                </a:effectLst>
                <a:latin typeface="Times New Roman" pitchFamily="18" charset="0"/>
                <a:cs typeface="Times New Roman" pitchFamily="18" charset="0"/>
              </a:rPr>
              <a:t> </a:t>
            </a:r>
            <a:r>
              <a:rPr lang="en-US" sz="2800" b="1" dirty="0">
                <a:solidFill>
                  <a:srgbClr val="CC3300"/>
                </a:solidFill>
                <a:effectLst>
                  <a:outerShdw blurRad="38100" dist="38100" dir="2700000" algn="tl">
                    <a:srgbClr val="C0C0C0"/>
                  </a:outerShdw>
                </a:effectLst>
                <a:latin typeface="Times New Roman" pitchFamily="18" charset="0"/>
                <a:cs typeface="Times New Roman" pitchFamily="18" charset="0"/>
              </a:rPr>
              <a:t>4</a:t>
            </a:r>
            <a:r>
              <a:rPr lang="en-US" b="1" dirty="0">
                <a:effectLst>
                  <a:outerShdw blurRad="38100" dist="38100" dir="2700000" algn="tl">
                    <a:srgbClr val="C0C0C0"/>
                  </a:outerShdw>
                </a:effectLst>
                <a:latin typeface="Times New Roman" pitchFamily="18" charset="0"/>
                <a:cs typeface="Times New Roman" pitchFamily="18" charset="0"/>
              </a:rPr>
              <a:t>  Coal based Thermal Power Generating Stations with a total capacity of </a:t>
            </a:r>
            <a:r>
              <a:rPr lang="en-US" b="1" dirty="0" smtClean="0">
                <a:effectLst>
                  <a:outerShdw blurRad="38100" dist="38100" dir="2700000" algn="tl">
                    <a:srgbClr val="C0C0C0"/>
                  </a:outerShdw>
                </a:effectLst>
                <a:latin typeface="Times New Roman" pitchFamily="18" charset="0"/>
                <a:cs typeface="Times New Roman" pitchFamily="18" charset="0"/>
              </a:rPr>
              <a:t> </a:t>
            </a:r>
            <a:br>
              <a:rPr lang="en-US" b="1" dirty="0" smtClean="0">
                <a:effectLst>
                  <a:outerShdw blurRad="38100" dist="38100" dir="2700000" algn="tl">
                    <a:srgbClr val="C0C0C0"/>
                  </a:outerShdw>
                </a:effectLst>
                <a:latin typeface="Times New Roman" pitchFamily="18" charset="0"/>
                <a:cs typeface="Times New Roman" pitchFamily="18" charset="0"/>
              </a:rPr>
            </a:br>
            <a:r>
              <a:rPr lang="en-US" sz="2400" b="1" dirty="0" smtClean="0">
                <a:solidFill>
                  <a:srgbClr val="CC3300"/>
                </a:solidFill>
                <a:effectLst>
                  <a:outerShdw blurRad="38100" dist="38100" dir="2700000" algn="tl">
                    <a:srgbClr val="C0C0C0"/>
                  </a:outerShdw>
                </a:effectLst>
                <a:latin typeface="Times New Roman" pitchFamily="18" charset="0"/>
                <a:cs typeface="Times New Roman" pitchFamily="18" charset="0"/>
              </a:rPr>
              <a:t>1225 </a:t>
            </a:r>
            <a:r>
              <a:rPr lang="en-US" sz="2400" b="1" dirty="0">
                <a:solidFill>
                  <a:srgbClr val="CC3300"/>
                </a:solidFill>
                <a:effectLst>
                  <a:outerShdw blurRad="38100" dist="38100" dir="2700000" algn="tl">
                    <a:srgbClr val="C0C0C0"/>
                  </a:outerShdw>
                </a:effectLst>
                <a:latin typeface="Times New Roman" pitchFamily="18" charset="0"/>
                <a:cs typeface="Times New Roman" pitchFamily="18" charset="0"/>
              </a:rPr>
              <a:t>MW. </a:t>
            </a:r>
          </a:p>
        </p:txBody>
      </p:sp>
      <p:sp>
        <p:nvSpPr>
          <p:cNvPr id="9" name="Text Box 8"/>
          <p:cNvSpPr txBox="1">
            <a:spLocks noChangeArrowheads="1"/>
          </p:cNvSpPr>
          <p:nvPr/>
        </p:nvSpPr>
        <p:spPr bwMode="auto">
          <a:xfrm>
            <a:off x="2667000" y="1752600"/>
            <a:ext cx="1905000" cy="677108"/>
          </a:xfrm>
          <a:prstGeom prst="rect">
            <a:avLst/>
          </a:prstGeom>
          <a:noFill/>
          <a:ln w="9525">
            <a:noFill/>
            <a:miter lim="800000"/>
            <a:headEnd/>
            <a:tailEnd/>
          </a:ln>
          <a:effectLst/>
        </p:spPr>
        <p:txBody>
          <a:bodyPr wrap="square">
            <a:spAutoFit/>
          </a:bodyPr>
          <a:lstStyle/>
          <a:p>
            <a:pPr algn="ctr" eaLnBrk="0" hangingPunct="0">
              <a:defRPr/>
            </a:pPr>
            <a:r>
              <a:rPr lang="en-US" b="1" dirty="0">
                <a:latin typeface="Times New Roman" pitchFamily="18" charset="0"/>
                <a:cs typeface="Times New Roman" pitchFamily="18" charset="0"/>
              </a:rPr>
              <a:t>New </a:t>
            </a:r>
            <a:r>
              <a:rPr lang="en-US" b="1" dirty="0" err="1">
                <a:latin typeface="Times New Roman" pitchFamily="18" charset="0"/>
                <a:cs typeface="Times New Roman" pitchFamily="18" charset="0"/>
              </a:rPr>
              <a:t>Cossipore</a:t>
            </a:r>
            <a:r>
              <a:rPr lang="en-US" b="1" dirty="0">
                <a:latin typeface="Times New Roman" pitchFamily="18" charset="0"/>
                <a:cs typeface="Times New Roman" pitchFamily="18" charset="0"/>
              </a:rPr>
              <a:t> </a:t>
            </a:r>
            <a:r>
              <a:rPr lang="en-US" sz="2000" b="1" dirty="0">
                <a:solidFill>
                  <a:srgbClr val="CC6600"/>
                </a:solidFill>
                <a:effectLst>
                  <a:outerShdw blurRad="38100" dist="38100" dir="2700000" algn="tl">
                    <a:srgbClr val="C0C0C0"/>
                  </a:outerShdw>
                </a:effectLst>
                <a:latin typeface="Times New Roman" pitchFamily="18" charset="0"/>
                <a:cs typeface="Times New Roman" pitchFamily="18" charset="0"/>
              </a:rPr>
              <a:t>1949</a:t>
            </a:r>
          </a:p>
        </p:txBody>
      </p:sp>
      <p:sp>
        <p:nvSpPr>
          <p:cNvPr id="10" name="Text Box 9"/>
          <p:cNvSpPr txBox="1">
            <a:spLocks noChangeArrowheads="1"/>
          </p:cNvSpPr>
          <p:nvPr/>
        </p:nvSpPr>
        <p:spPr bwMode="auto">
          <a:xfrm>
            <a:off x="2819400" y="3048000"/>
            <a:ext cx="1447800" cy="677108"/>
          </a:xfrm>
          <a:prstGeom prst="rect">
            <a:avLst/>
          </a:prstGeom>
          <a:noFill/>
          <a:ln w="9525">
            <a:noFill/>
            <a:miter lim="800000"/>
            <a:headEnd/>
            <a:tailEnd/>
          </a:ln>
          <a:effectLst/>
        </p:spPr>
        <p:txBody>
          <a:bodyPr>
            <a:spAutoFit/>
          </a:bodyPr>
          <a:lstStyle/>
          <a:p>
            <a:pPr algn="ctr" eaLnBrk="0" hangingPunct="0">
              <a:defRPr/>
            </a:pPr>
            <a:r>
              <a:rPr lang="en-US" b="1">
                <a:latin typeface="Times New Roman" pitchFamily="18" charset="0"/>
                <a:cs typeface="Times New Roman" pitchFamily="18" charset="0"/>
              </a:rPr>
              <a:t>Titagarh  </a:t>
            </a:r>
          </a:p>
          <a:p>
            <a:pPr algn="ctr" eaLnBrk="0" hangingPunct="0">
              <a:defRPr/>
            </a:pPr>
            <a:r>
              <a:rPr lang="en-US" sz="2000" b="1">
                <a:solidFill>
                  <a:srgbClr val="CC6600"/>
                </a:solidFill>
                <a:effectLst>
                  <a:outerShdw blurRad="38100" dist="38100" dir="2700000" algn="tl">
                    <a:srgbClr val="C0C0C0"/>
                  </a:outerShdw>
                </a:effectLst>
                <a:latin typeface="Times New Roman" pitchFamily="18" charset="0"/>
                <a:cs typeface="Times New Roman" pitchFamily="18" charset="0"/>
              </a:rPr>
              <a:t>1982</a:t>
            </a:r>
          </a:p>
        </p:txBody>
      </p:sp>
      <p:sp>
        <p:nvSpPr>
          <p:cNvPr id="11" name="Text Box 10"/>
          <p:cNvSpPr txBox="1">
            <a:spLocks noChangeArrowheads="1"/>
          </p:cNvSpPr>
          <p:nvPr/>
        </p:nvSpPr>
        <p:spPr bwMode="auto">
          <a:xfrm>
            <a:off x="2824779" y="4391025"/>
            <a:ext cx="1152881" cy="677108"/>
          </a:xfrm>
          <a:prstGeom prst="rect">
            <a:avLst/>
          </a:prstGeom>
          <a:noFill/>
          <a:ln w="9525">
            <a:noFill/>
            <a:miter lim="800000"/>
            <a:headEnd/>
            <a:tailEnd/>
          </a:ln>
          <a:effectLst/>
        </p:spPr>
        <p:txBody>
          <a:bodyPr wrap="none">
            <a:spAutoFit/>
          </a:bodyPr>
          <a:lstStyle/>
          <a:p>
            <a:pPr algn="ctr" eaLnBrk="0" hangingPunct="0">
              <a:defRPr/>
            </a:pPr>
            <a:r>
              <a:rPr lang="en-US" b="1">
                <a:latin typeface="Times New Roman" pitchFamily="18" charset="0"/>
                <a:cs typeface="Times New Roman" pitchFamily="18" charset="0"/>
              </a:rPr>
              <a:t>Southern </a:t>
            </a:r>
          </a:p>
          <a:p>
            <a:pPr algn="ctr" eaLnBrk="0" hangingPunct="0">
              <a:defRPr/>
            </a:pPr>
            <a:r>
              <a:rPr lang="en-US" sz="2000" b="1">
                <a:solidFill>
                  <a:srgbClr val="CC6600"/>
                </a:solidFill>
                <a:effectLst>
                  <a:outerShdw blurRad="38100" dist="38100" dir="2700000" algn="tl">
                    <a:srgbClr val="C0C0C0"/>
                  </a:outerShdw>
                </a:effectLst>
                <a:latin typeface="Times New Roman" pitchFamily="18" charset="0"/>
                <a:cs typeface="Times New Roman" pitchFamily="18" charset="0"/>
              </a:rPr>
              <a:t>1990</a:t>
            </a:r>
          </a:p>
        </p:txBody>
      </p:sp>
      <p:sp>
        <p:nvSpPr>
          <p:cNvPr id="12" name="Text Box 11"/>
          <p:cNvSpPr txBox="1">
            <a:spLocks noChangeArrowheads="1"/>
          </p:cNvSpPr>
          <p:nvPr/>
        </p:nvSpPr>
        <p:spPr bwMode="auto">
          <a:xfrm>
            <a:off x="2524464" y="5681663"/>
            <a:ext cx="1524000" cy="677108"/>
          </a:xfrm>
          <a:prstGeom prst="rect">
            <a:avLst/>
          </a:prstGeom>
          <a:noFill/>
          <a:ln w="9525">
            <a:noFill/>
            <a:miter lim="800000"/>
            <a:headEnd/>
            <a:tailEnd/>
          </a:ln>
          <a:effectLst/>
        </p:spPr>
        <p:txBody>
          <a:bodyPr>
            <a:spAutoFit/>
          </a:bodyPr>
          <a:lstStyle/>
          <a:p>
            <a:pPr algn="ctr" eaLnBrk="0" hangingPunct="0">
              <a:defRPr/>
            </a:pPr>
            <a:r>
              <a:rPr lang="en-US" b="1" dirty="0">
                <a:latin typeface="Times New Roman" pitchFamily="18" charset="0"/>
                <a:cs typeface="Times New Roman" pitchFamily="18" charset="0"/>
              </a:rPr>
              <a:t>Budge Budge </a:t>
            </a:r>
          </a:p>
          <a:p>
            <a:pPr algn="ctr" eaLnBrk="0" hangingPunct="0">
              <a:defRPr/>
            </a:pPr>
            <a:r>
              <a:rPr lang="en-US" b="1" dirty="0">
                <a:latin typeface="Times New Roman" pitchFamily="18" charset="0"/>
                <a:cs typeface="Times New Roman" pitchFamily="18" charset="0"/>
              </a:rPr>
              <a:t> </a:t>
            </a:r>
            <a:r>
              <a:rPr lang="en-US" sz="2000" b="1" dirty="0">
                <a:solidFill>
                  <a:srgbClr val="CC6600"/>
                </a:solidFill>
                <a:effectLst>
                  <a:outerShdw blurRad="38100" dist="38100" dir="2700000" algn="tl">
                    <a:srgbClr val="C0C0C0"/>
                  </a:outerShdw>
                </a:effectLst>
                <a:latin typeface="Times New Roman" pitchFamily="18" charset="0"/>
                <a:cs typeface="Times New Roman" pitchFamily="18" charset="0"/>
              </a:rPr>
              <a:t>1997</a:t>
            </a:r>
          </a:p>
        </p:txBody>
      </p:sp>
      <p:sp>
        <p:nvSpPr>
          <p:cNvPr id="13" name="Oval 12"/>
          <p:cNvSpPr>
            <a:spLocks noChangeArrowheads="1"/>
          </p:cNvSpPr>
          <p:nvPr/>
        </p:nvSpPr>
        <p:spPr bwMode="auto">
          <a:xfrm>
            <a:off x="1808163" y="3103563"/>
            <a:ext cx="250825" cy="144462"/>
          </a:xfrm>
          <a:prstGeom prst="ellipse">
            <a:avLst/>
          </a:prstGeom>
          <a:noFill/>
          <a:ln w="28575">
            <a:solidFill>
              <a:srgbClr val="BB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itchFamily="18" charset="0"/>
              <a:cs typeface="Times New Roman" pitchFamily="18" charset="0"/>
            </a:endParaRPr>
          </a:p>
        </p:txBody>
      </p:sp>
      <p:sp>
        <p:nvSpPr>
          <p:cNvPr id="14" name="Oval 13"/>
          <p:cNvSpPr>
            <a:spLocks noChangeArrowheads="1"/>
          </p:cNvSpPr>
          <p:nvPr/>
        </p:nvSpPr>
        <p:spPr bwMode="auto">
          <a:xfrm>
            <a:off x="1808163" y="3103563"/>
            <a:ext cx="250825" cy="144462"/>
          </a:xfrm>
          <a:prstGeom prst="ellipse">
            <a:avLst/>
          </a:prstGeom>
          <a:noFill/>
          <a:ln w="28575">
            <a:solidFill>
              <a:srgbClr val="BB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itchFamily="18" charset="0"/>
              <a:cs typeface="Times New Roman" pitchFamily="18" charset="0"/>
            </a:endParaRPr>
          </a:p>
        </p:txBody>
      </p:sp>
      <p:sp>
        <p:nvSpPr>
          <p:cNvPr id="15" name="Oval 14"/>
          <p:cNvSpPr>
            <a:spLocks noChangeArrowheads="1"/>
          </p:cNvSpPr>
          <p:nvPr/>
        </p:nvSpPr>
        <p:spPr bwMode="auto">
          <a:xfrm>
            <a:off x="1771650" y="3716338"/>
            <a:ext cx="250825" cy="144462"/>
          </a:xfrm>
          <a:prstGeom prst="ellipse">
            <a:avLst/>
          </a:prstGeom>
          <a:noFill/>
          <a:ln w="28575">
            <a:solidFill>
              <a:srgbClr val="BB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itchFamily="18" charset="0"/>
              <a:cs typeface="Times New Roman" pitchFamily="18" charset="0"/>
            </a:endParaRPr>
          </a:p>
        </p:txBody>
      </p:sp>
      <p:sp>
        <p:nvSpPr>
          <p:cNvPr id="16" name="Oval 15"/>
          <p:cNvSpPr>
            <a:spLocks noChangeArrowheads="1"/>
          </p:cNvSpPr>
          <p:nvPr/>
        </p:nvSpPr>
        <p:spPr bwMode="auto">
          <a:xfrm>
            <a:off x="1160463" y="4292600"/>
            <a:ext cx="250825" cy="144463"/>
          </a:xfrm>
          <a:prstGeom prst="ellipse">
            <a:avLst/>
          </a:prstGeom>
          <a:noFill/>
          <a:ln w="28575">
            <a:solidFill>
              <a:srgbClr val="BB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itchFamily="18" charset="0"/>
              <a:cs typeface="Times New Roman" pitchFamily="18" charset="0"/>
            </a:endParaRPr>
          </a:p>
        </p:txBody>
      </p:sp>
      <p:sp>
        <p:nvSpPr>
          <p:cNvPr id="17" name="Oval 16"/>
          <p:cNvSpPr>
            <a:spLocks noChangeArrowheads="1"/>
          </p:cNvSpPr>
          <p:nvPr/>
        </p:nvSpPr>
        <p:spPr bwMode="auto">
          <a:xfrm>
            <a:off x="836613" y="4652963"/>
            <a:ext cx="250825" cy="144462"/>
          </a:xfrm>
          <a:prstGeom prst="ellipse">
            <a:avLst/>
          </a:prstGeom>
          <a:noFill/>
          <a:ln w="28575">
            <a:solidFill>
              <a:srgbClr val="BB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itchFamily="18" charset="0"/>
              <a:cs typeface="Times New Roman" pitchFamily="18" charset="0"/>
            </a:endParaRPr>
          </a:p>
        </p:txBody>
      </p:sp>
      <p:sp>
        <p:nvSpPr>
          <p:cNvPr id="18" name="Line 17"/>
          <p:cNvSpPr>
            <a:spLocks noChangeShapeType="1"/>
          </p:cNvSpPr>
          <p:nvPr/>
        </p:nvSpPr>
        <p:spPr bwMode="auto">
          <a:xfrm flipV="1">
            <a:off x="2060575" y="2590800"/>
            <a:ext cx="987425" cy="585788"/>
          </a:xfrm>
          <a:prstGeom prst="line">
            <a:avLst/>
          </a:prstGeom>
          <a:noFill/>
          <a:ln w="38100">
            <a:solidFill>
              <a:srgbClr val="BB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9" name="Line 18"/>
          <p:cNvSpPr>
            <a:spLocks noChangeShapeType="1"/>
          </p:cNvSpPr>
          <p:nvPr/>
        </p:nvSpPr>
        <p:spPr bwMode="auto">
          <a:xfrm flipV="1">
            <a:off x="1987550" y="1828800"/>
            <a:ext cx="755650" cy="1924050"/>
          </a:xfrm>
          <a:prstGeom prst="line">
            <a:avLst/>
          </a:prstGeom>
          <a:noFill/>
          <a:ln w="38100">
            <a:solidFill>
              <a:srgbClr val="BB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0" name="Line 19"/>
          <p:cNvSpPr>
            <a:spLocks noChangeShapeType="1"/>
          </p:cNvSpPr>
          <p:nvPr/>
        </p:nvSpPr>
        <p:spPr bwMode="auto">
          <a:xfrm flipV="1">
            <a:off x="1447800" y="4256088"/>
            <a:ext cx="1655763" cy="107950"/>
          </a:xfrm>
          <a:prstGeom prst="line">
            <a:avLst/>
          </a:prstGeom>
          <a:noFill/>
          <a:ln w="38100">
            <a:solidFill>
              <a:srgbClr val="BB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1" name="Line 20"/>
          <p:cNvSpPr>
            <a:spLocks noChangeShapeType="1"/>
          </p:cNvSpPr>
          <p:nvPr/>
        </p:nvSpPr>
        <p:spPr bwMode="auto">
          <a:xfrm>
            <a:off x="1087438" y="4760913"/>
            <a:ext cx="1960562" cy="877887"/>
          </a:xfrm>
          <a:prstGeom prst="line">
            <a:avLst/>
          </a:prstGeom>
          <a:noFill/>
          <a:ln w="38100">
            <a:solidFill>
              <a:srgbClr val="BB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pic>
        <p:nvPicPr>
          <p:cNvPr id="22" name="Picture 21"/>
          <p:cNvPicPr>
            <a:picLocks noChangeAspect="1" noChangeArrowheads="1"/>
          </p:cNvPicPr>
          <p:nvPr/>
        </p:nvPicPr>
        <p:blipFill>
          <a:blip r:embed="rId3" cstate="print"/>
          <a:srcRect/>
          <a:stretch>
            <a:fillRect/>
          </a:stretch>
        </p:blipFill>
        <p:spPr bwMode="auto">
          <a:xfrm>
            <a:off x="2895600" y="5105400"/>
            <a:ext cx="838200" cy="595313"/>
          </a:xfrm>
          <a:prstGeom prst="rect">
            <a:avLst/>
          </a:prstGeom>
          <a:noFill/>
          <a:ln w="9525" algn="in">
            <a:solidFill>
              <a:srgbClr val="9999CC"/>
            </a:solidFill>
            <a:miter lim="800000"/>
            <a:headEnd/>
            <a:tailEnd/>
          </a:ln>
          <a:effectLst>
            <a:outerShdw dist="107763" dir="2700000" algn="ctr" rotWithShape="0">
              <a:srgbClr val="CCCCCC">
                <a:alpha val="50000"/>
              </a:srgbClr>
            </a:outerShdw>
          </a:effectLst>
        </p:spPr>
      </p:pic>
      <p:pic>
        <p:nvPicPr>
          <p:cNvPr id="23" name="Picture 22" descr="NCGS_Picture"/>
          <p:cNvPicPr>
            <a:picLocks noChangeAspect="1" noChangeArrowheads="1"/>
          </p:cNvPicPr>
          <p:nvPr/>
        </p:nvPicPr>
        <p:blipFill>
          <a:blip r:embed="rId4" cstate="print"/>
          <a:srcRect/>
          <a:stretch>
            <a:fillRect/>
          </a:stretch>
        </p:blipFill>
        <p:spPr bwMode="auto">
          <a:xfrm>
            <a:off x="2590800" y="990600"/>
            <a:ext cx="1066800" cy="719138"/>
          </a:xfrm>
          <a:prstGeom prst="rect">
            <a:avLst/>
          </a:prstGeom>
          <a:noFill/>
          <a:ln w="9525">
            <a:solidFill>
              <a:srgbClr val="9999CC"/>
            </a:solidFill>
            <a:miter lim="800000"/>
            <a:headEnd/>
            <a:tailEnd/>
          </a:ln>
          <a:effectLst>
            <a:outerShdw dist="107763" dir="2700000" algn="ctr" rotWithShape="0">
              <a:srgbClr val="808080">
                <a:alpha val="50000"/>
              </a:srgbClr>
            </a:outerShdw>
          </a:effectLst>
        </p:spPr>
      </p:pic>
      <p:pic>
        <p:nvPicPr>
          <p:cNvPr id="24" name="Picture 23"/>
          <p:cNvPicPr>
            <a:picLocks noChangeAspect="1" noChangeArrowheads="1"/>
          </p:cNvPicPr>
          <p:nvPr/>
        </p:nvPicPr>
        <p:blipFill>
          <a:blip r:embed="rId5" cstate="print"/>
          <a:srcRect/>
          <a:stretch>
            <a:fillRect/>
          </a:stretch>
        </p:blipFill>
        <p:spPr bwMode="auto">
          <a:xfrm>
            <a:off x="3048000" y="2362200"/>
            <a:ext cx="914400" cy="687388"/>
          </a:xfrm>
          <a:prstGeom prst="rect">
            <a:avLst/>
          </a:prstGeom>
          <a:solidFill>
            <a:srgbClr val="9999CC"/>
          </a:solidFill>
          <a:ln w="9525" algn="in">
            <a:solidFill>
              <a:srgbClr val="9999CC"/>
            </a:solidFill>
            <a:miter lim="800000"/>
            <a:headEnd/>
            <a:tailEnd/>
          </a:ln>
          <a:effectLst>
            <a:outerShdw dist="107763" dir="2700000" algn="ctr" rotWithShape="0">
              <a:srgbClr val="CCCCCC">
                <a:alpha val="50000"/>
              </a:srgbClr>
            </a:outerShdw>
          </a:effectLst>
        </p:spPr>
      </p:pic>
      <p:pic>
        <p:nvPicPr>
          <p:cNvPr id="25" name="Picture 24"/>
          <p:cNvPicPr>
            <a:picLocks noChangeAspect="1" noChangeArrowheads="1"/>
          </p:cNvPicPr>
          <p:nvPr/>
        </p:nvPicPr>
        <p:blipFill>
          <a:blip r:embed="rId6" cstate="print"/>
          <a:srcRect/>
          <a:stretch>
            <a:fillRect/>
          </a:stretch>
        </p:blipFill>
        <p:spPr bwMode="auto">
          <a:xfrm>
            <a:off x="2895600" y="3733800"/>
            <a:ext cx="990600" cy="636588"/>
          </a:xfrm>
          <a:prstGeom prst="rect">
            <a:avLst/>
          </a:prstGeom>
          <a:noFill/>
          <a:ln w="9525" algn="in">
            <a:noFill/>
            <a:miter lim="800000"/>
            <a:headEnd/>
            <a:tailEnd/>
          </a:ln>
          <a:effectLst>
            <a:outerShdw dist="107763" dir="2700000" algn="ctr" rotWithShape="0">
              <a:srgbClr val="CCCCCC">
                <a:alpha val="50000"/>
              </a:srgbClr>
            </a:outerShdw>
          </a:effectLst>
        </p:spPr>
      </p:pic>
      <p:pic>
        <p:nvPicPr>
          <p:cNvPr id="26" name="Picture 25" descr="india"/>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2300" y="280988"/>
            <a:ext cx="119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ine 26"/>
          <p:cNvSpPr>
            <a:spLocks noChangeShapeType="1"/>
          </p:cNvSpPr>
          <p:nvPr/>
        </p:nvSpPr>
        <p:spPr bwMode="auto">
          <a:xfrm>
            <a:off x="1384300" y="966788"/>
            <a:ext cx="431800" cy="533400"/>
          </a:xfrm>
          <a:prstGeom prst="line">
            <a:avLst/>
          </a:prstGeom>
          <a:noFill/>
          <a:ln w="38100">
            <a:solidFill>
              <a:srgbClr val="B8AB48"/>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8" name="Rectangle 29"/>
          <p:cNvSpPr>
            <a:spLocks noChangeArrowheads="1"/>
          </p:cNvSpPr>
          <p:nvPr/>
        </p:nvSpPr>
        <p:spPr bwMode="auto">
          <a:xfrm>
            <a:off x="152400" y="5562600"/>
            <a:ext cx="1066800" cy="228600"/>
          </a:xfrm>
          <a:prstGeom prst="rect">
            <a:avLst/>
          </a:prstGeom>
          <a:solidFill>
            <a:schemeClr val="bg1"/>
          </a:solidFill>
          <a:ln w="9525">
            <a:solidFill>
              <a:schemeClr val="bg1"/>
            </a:solidFill>
            <a:miter lim="800000"/>
            <a:headEnd/>
            <a:tailEnd/>
          </a:ln>
        </p:spPr>
        <p:txBody>
          <a:bodyPr wrap="none" anchor="ctr"/>
          <a:lstStyle/>
          <a:p>
            <a:endParaRPr lang="en-US">
              <a:latin typeface="Times New Roman" pitchFamily="18" charset="0"/>
              <a:cs typeface="Times New Roman" pitchFamily="18" charset="0"/>
            </a:endParaRPr>
          </a:p>
        </p:txBody>
      </p:sp>
      <p:pic>
        <p:nvPicPr>
          <p:cNvPr id="29" name="Picture 30" descr="cesc"/>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647700"/>
            <a:ext cx="14366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CESC Limited.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71680" b="85556"/>
          <a:stretch>
            <a:fillRect/>
          </a:stretch>
        </p:blipFill>
        <p:spPr bwMode="auto">
          <a:xfrm>
            <a:off x="5030788" y="1504734"/>
            <a:ext cx="25892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880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ChangeArrowheads="1"/>
          </p:cNvSpPr>
          <p:nvPr/>
        </p:nvSpPr>
        <p:spPr bwMode="auto">
          <a:xfrm>
            <a:off x="304800" y="2667000"/>
            <a:ext cx="8610600" cy="2862322"/>
          </a:xfrm>
          <a:prstGeom prst="rect">
            <a:avLst/>
          </a:prstGeom>
          <a:noFill/>
          <a:ln w="9525">
            <a:noFill/>
            <a:miter lim="800000"/>
            <a:headEnd/>
            <a:tailEnd/>
          </a:ln>
          <a:effectLst/>
        </p:spPr>
        <p:txBody>
          <a:bodyPr wrap="square" anchor="ctr">
            <a:spAutoFit/>
          </a:bodyPr>
          <a:lstStyle/>
          <a:p>
            <a:r>
              <a:rPr lang="en-US" b="1" u="sng" dirty="0">
                <a:solidFill>
                  <a:srgbClr val="CC3300"/>
                </a:solidFill>
                <a:latin typeface="Arial" charset="0"/>
              </a:rPr>
              <a:t>Project 2</a:t>
            </a:r>
            <a:r>
              <a:rPr lang="en-US" b="1" dirty="0">
                <a:solidFill>
                  <a:srgbClr val="CC3300"/>
                </a:solidFill>
                <a:latin typeface="Arial" charset="0"/>
              </a:rPr>
              <a:t>: Energy Efficiency thro’ Alteration of Fuel Oil Atomizing Media at </a:t>
            </a:r>
            <a:r>
              <a:rPr lang="en-US" b="1" dirty="0" smtClean="0">
                <a:solidFill>
                  <a:srgbClr val="CC3300"/>
                </a:solidFill>
                <a:latin typeface="Arial" charset="0"/>
              </a:rPr>
              <a:t>Titagarh Generating Station.</a:t>
            </a:r>
            <a:r>
              <a:rPr lang="en-US" dirty="0">
                <a:latin typeface="Arial" charset="0"/>
              </a:rPr>
              <a:t/>
            </a:r>
            <a:br>
              <a:rPr lang="en-US" dirty="0">
                <a:latin typeface="Arial" charset="0"/>
              </a:rPr>
            </a:br>
            <a:r>
              <a:rPr lang="en-US" dirty="0">
                <a:latin typeface="Arial" charset="0"/>
              </a:rPr>
              <a:t>Registered by </a:t>
            </a:r>
            <a:r>
              <a:rPr lang="en-US" dirty="0" smtClean="0">
                <a:latin typeface="Arial" charset="0"/>
              </a:rPr>
              <a:t>UNFCCC (Registration No. </a:t>
            </a:r>
            <a:r>
              <a:rPr lang="en-US" dirty="0">
                <a:latin typeface="Arial" charset="0"/>
              </a:rPr>
              <a:t>0987). </a:t>
            </a:r>
            <a:br>
              <a:rPr lang="en-US" dirty="0">
                <a:latin typeface="Arial" charset="0"/>
              </a:rPr>
            </a:br>
            <a:r>
              <a:rPr lang="en-US" b="1" dirty="0" smtClean="0">
                <a:latin typeface="Arial" charset="0"/>
              </a:rPr>
              <a:t> Total CER issued till date : 1,87,745</a:t>
            </a:r>
          </a:p>
          <a:p>
            <a:r>
              <a:rPr lang="en-US" dirty="0">
                <a:latin typeface="Arial" charset="0"/>
              </a:rPr>
              <a:t/>
            </a:r>
            <a:br>
              <a:rPr lang="en-US" dirty="0">
                <a:latin typeface="Arial" charset="0"/>
              </a:rPr>
            </a:br>
            <a:r>
              <a:rPr lang="en-US" b="1" u="sng" dirty="0">
                <a:solidFill>
                  <a:srgbClr val="CC3300"/>
                </a:solidFill>
                <a:latin typeface="Arial" charset="0"/>
              </a:rPr>
              <a:t>Project 3</a:t>
            </a:r>
            <a:r>
              <a:rPr lang="en-US" b="1" dirty="0">
                <a:solidFill>
                  <a:srgbClr val="CC3300"/>
                </a:solidFill>
                <a:latin typeface="Arial" charset="0"/>
              </a:rPr>
              <a:t>: Optimization of Electrical Energy Consumption in Furnace Draft Control System thro’ installation of </a:t>
            </a:r>
            <a:r>
              <a:rPr lang="en-US" b="1" dirty="0" smtClean="0">
                <a:solidFill>
                  <a:srgbClr val="CC3300"/>
                </a:solidFill>
                <a:latin typeface="Arial" charset="0"/>
              </a:rPr>
              <a:t>VFD </a:t>
            </a:r>
            <a:r>
              <a:rPr lang="en-US" b="1" dirty="0">
                <a:solidFill>
                  <a:srgbClr val="CC3300"/>
                </a:solidFill>
                <a:latin typeface="Arial" charset="0"/>
              </a:rPr>
              <a:t>and Installation of Cooling Tower for Auxiliary Cooling Water System at </a:t>
            </a:r>
            <a:r>
              <a:rPr lang="en-US" b="1" dirty="0" smtClean="0">
                <a:solidFill>
                  <a:srgbClr val="CC3300"/>
                </a:solidFill>
                <a:latin typeface="Arial" charset="0"/>
              </a:rPr>
              <a:t>Titagarh Generating Station. </a:t>
            </a:r>
            <a:r>
              <a:rPr lang="en-US" b="1" dirty="0">
                <a:solidFill>
                  <a:srgbClr val="CC3300"/>
                </a:solidFill>
                <a:effectLst>
                  <a:outerShdw blurRad="38100" dist="38100" dir="2700000" algn="tl">
                    <a:srgbClr val="C0C0C0"/>
                  </a:outerShdw>
                </a:effectLst>
                <a:latin typeface="Arial" charset="0"/>
              </a:rPr>
              <a:t/>
            </a:r>
            <a:br>
              <a:rPr lang="en-US" b="1" dirty="0">
                <a:solidFill>
                  <a:srgbClr val="CC3300"/>
                </a:solidFill>
                <a:effectLst>
                  <a:outerShdw blurRad="38100" dist="38100" dir="2700000" algn="tl">
                    <a:srgbClr val="C0C0C0"/>
                  </a:outerShdw>
                </a:effectLst>
                <a:latin typeface="Arial" charset="0"/>
              </a:rPr>
            </a:br>
            <a:r>
              <a:rPr lang="en-US" dirty="0" smtClean="0">
                <a:latin typeface="Arial" charset="0"/>
              </a:rPr>
              <a:t> Registered by UNFCCC (Registration No. 1087). </a:t>
            </a:r>
            <a:br>
              <a:rPr lang="en-US" dirty="0" smtClean="0">
                <a:latin typeface="Arial" charset="0"/>
              </a:rPr>
            </a:br>
            <a:r>
              <a:rPr lang="en-US" b="1" dirty="0" smtClean="0">
                <a:latin typeface="Arial" charset="0"/>
              </a:rPr>
              <a:t> Estimated CER 4046/Year</a:t>
            </a:r>
            <a:endParaRPr lang="en-US" dirty="0">
              <a:latin typeface="Arial" charset="0"/>
            </a:endParaRPr>
          </a:p>
        </p:txBody>
      </p:sp>
      <p:sp>
        <p:nvSpPr>
          <p:cNvPr id="63495" name="Rectangle 7"/>
          <p:cNvSpPr>
            <a:spLocks noChangeArrowheads="1"/>
          </p:cNvSpPr>
          <p:nvPr/>
        </p:nvSpPr>
        <p:spPr bwMode="auto">
          <a:xfrm>
            <a:off x="381000" y="1295400"/>
            <a:ext cx="8458200" cy="1477328"/>
          </a:xfrm>
          <a:prstGeom prst="rect">
            <a:avLst/>
          </a:prstGeom>
          <a:noFill/>
          <a:ln w="9525">
            <a:noFill/>
            <a:miter lim="800000"/>
            <a:headEnd/>
            <a:tailEnd/>
          </a:ln>
          <a:effectLst/>
        </p:spPr>
        <p:txBody>
          <a:bodyPr wrap="square">
            <a:spAutoFit/>
          </a:bodyPr>
          <a:lstStyle/>
          <a:p>
            <a:r>
              <a:rPr lang="en-US" b="1" u="sng" dirty="0">
                <a:solidFill>
                  <a:srgbClr val="CC3300"/>
                </a:solidFill>
                <a:latin typeface="Arial" charset="0"/>
              </a:rPr>
              <a:t>Project 1</a:t>
            </a:r>
            <a:r>
              <a:rPr lang="en-US" b="1" dirty="0">
                <a:solidFill>
                  <a:srgbClr val="CC3300"/>
                </a:solidFill>
                <a:latin typeface="Arial" charset="0"/>
              </a:rPr>
              <a:t>: Energy Efficiency thro’ change of Power Cycle Chemistry &amp; Modification in Furnace Draft Control at </a:t>
            </a:r>
            <a:r>
              <a:rPr lang="en-US" b="1" dirty="0" smtClean="0">
                <a:solidFill>
                  <a:srgbClr val="CC3300"/>
                </a:solidFill>
                <a:latin typeface="Arial" charset="0"/>
              </a:rPr>
              <a:t>Budge Budge Generating Station.</a:t>
            </a:r>
            <a:r>
              <a:rPr lang="en-US" dirty="0" smtClean="0">
                <a:latin typeface="Arial" charset="0"/>
              </a:rPr>
              <a:t> </a:t>
            </a:r>
            <a:r>
              <a:rPr lang="en-US" dirty="0">
                <a:latin typeface="Arial" charset="0"/>
              </a:rPr>
              <a:t/>
            </a:r>
            <a:br>
              <a:rPr lang="en-US" dirty="0">
                <a:latin typeface="Arial" charset="0"/>
              </a:rPr>
            </a:br>
            <a:r>
              <a:rPr lang="en-US" dirty="0">
                <a:latin typeface="Arial" charset="0"/>
              </a:rPr>
              <a:t>Registered by </a:t>
            </a:r>
            <a:r>
              <a:rPr lang="en-US" dirty="0" smtClean="0">
                <a:latin typeface="Arial" charset="0"/>
              </a:rPr>
              <a:t>UNFCCC </a:t>
            </a:r>
            <a:r>
              <a:rPr lang="en-US" dirty="0">
                <a:latin typeface="Arial" charset="0"/>
              </a:rPr>
              <a:t>(</a:t>
            </a:r>
            <a:r>
              <a:rPr lang="en-US" dirty="0" smtClean="0">
                <a:latin typeface="Arial" charset="0"/>
              </a:rPr>
              <a:t>Registration No. </a:t>
            </a:r>
            <a:r>
              <a:rPr lang="en-US" dirty="0">
                <a:latin typeface="Arial" charset="0"/>
              </a:rPr>
              <a:t>0479</a:t>
            </a:r>
            <a:r>
              <a:rPr lang="en-US" dirty="0" smtClean="0">
                <a:latin typeface="Arial" charset="0"/>
              </a:rPr>
              <a:t>) </a:t>
            </a:r>
            <a:br>
              <a:rPr lang="en-US" dirty="0" smtClean="0">
                <a:latin typeface="Arial" charset="0"/>
              </a:rPr>
            </a:br>
            <a:r>
              <a:rPr lang="en-US" b="1" dirty="0" smtClean="0">
                <a:latin typeface="Arial" charset="0"/>
              </a:rPr>
              <a:t>Total </a:t>
            </a:r>
            <a:r>
              <a:rPr lang="en-US" b="1" dirty="0">
                <a:latin typeface="Arial" charset="0"/>
              </a:rPr>
              <a:t>CER </a:t>
            </a:r>
            <a:r>
              <a:rPr lang="en-US" b="1" dirty="0" smtClean="0">
                <a:latin typeface="Arial" charset="0"/>
              </a:rPr>
              <a:t>issued till date : 29,913</a:t>
            </a:r>
            <a:r>
              <a:rPr lang="en-US" dirty="0">
                <a:latin typeface="Arial" charset="0"/>
              </a:rPr>
              <a:t/>
            </a:r>
            <a:br>
              <a:rPr lang="en-US" dirty="0">
                <a:latin typeface="Arial" charset="0"/>
              </a:rPr>
            </a:br>
            <a:endParaRPr lang="en-US" dirty="0">
              <a:latin typeface="Arial" charset="0"/>
            </a:endParaRPr>
          </a:p>
        </p:txBody>
      </p:sp>
      <p:sp>
        <p:nvSpPr>
          <p:cNvPr id="63496" name="Rectangle 8"/>
          <p:cNvSpPr>
            <a:spLocks noChangeArrowheads="1"/>
          </p:cNvSpPr>
          <p:nvPr/>
        </p:nvSpPr>
        <p:spPr bwMode="auto">
          <a:xfrm>
            <a:off x="457200" y="5715000"/>
            <a:ext cx="8153400" cy="707886"/>
          </a:xfrm>
          <a:prstGeom prst="rect">
            <a:avLst/>
          </a:prstGeom>
          <a:solidFill>
            <a:srgbClr val="FFFF99"/>
          </a:solidFill>
          <a:ln w="9525">
            <a:noFill/>
            <a:miter lim="800000"/>
            <a:headEnd/>
            <a:tailEnd/>
          </a:ln>
          <a:effectLst/>
        </p:spPr>
        <p:txBody>
          <a:bodyPr wrap="square">
            <a:spAutoFit/>
          </a:bodyPr>
          <a:lstStyle/>
          <a:p>
            <a:pPr algn="ctr"/>
            <a:r>
              <a:rPr lang="en-US" sz="2000" b="1" dirty="0">
                <a:solidFill>
                  <a:srgbClr val="FF3300"/>
                </a:solidFill>
                <a:latin typeface="Arial" charset="0"/>
              </a:rPr>
              <a:t>Budge Budge Generating Station is the first </a:t>
            </a:r>
            <a:r>
              <a:rPr lang="en-US" sz="2000" b="1" dirty="0" smtClean="0">
                <a:solidFill>
                  <a:srgbClr val="FF3300"/>
                </a:solidFill>
                <a:latin typeface="Arial" charset="0"/>
              </a:rPr>
              <a:t>coal based thermal </a:t>
            </a:r>
            <a:r>
              <a:rPr lang="en-US" sz="2000" b="1" dirty="0">
                <a:solidFill>
                  <a:srgbClr val="FF3300"/>
                </a:solidFill>
                <a:latin typeface="Arial" charset="0"/>
              </a:rPr>
              <a:t>power station in the world to have registered a CDM project.</a:t>
            </a:r>
          </a:p>
        </p:txBody>
      </p:sp>
      <p:sp>
        <p:nvSpPr>
          <p:cNvPr id="11" name="Title 1"/>
          <p:cNvSpPr txBox="1">
            <a:spLocks/>
          </p:cNvSpPr>
          <p:nvPr/>
        </p:nvSpPr>
        <p:spPr>
          <a:xfrm>
            <a:off x="457200" y="762000"/>
            <a:ext cx="8229600" cy="922337"/>
          </a:xfrm>
          <a:prstGeom prst="rect">
            <a:avLst/>
          </a:prstGeom>
        </p:spPr>
        <p:txBody>
          <a:bodyPr rtlCol="0">
            <a:norm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sz="4000" b="1" i="0" u="none" strike="noStrike" kern="1200" cap="small" spc="0" normalizeH="0" baseline="0" noProof="0" dirty="0" err="1" smtClean="0">
                <a:ln>
                  <a:noFill/>
                </a:ln>
                <a:solidFill>
                  <a:srgbClr val="C00000"/>
                </a:solidFill>
                <a:effectLst/>
                <a:uLnTx/>
                <a:uFillTx/>
                <a:latin typeface="+mn-lt"/>
                <a:ea typeface="+mj-ea"/>
                <a:cs typeface="+mj-cs"/>
              </a:rPr>
              <a:t>Cdm</a:t>
            </a:r>
            <a:r>
              <a:rPr kumimoji="0" lang="en-US" sz="4000" b="1" i="0" u="none" strike="noStrike" kern="1200" cap="small" spc="0" normalizeH="0" baseline="0" noProof="0" dirty="0" smtClean="0">
                <a:ln>
                  <a:noFill/>
                </a:ln>
                <a:solidFill>
                  <a:srgbClr val="C00000"/>
                </a:solidFill>
                <a:effectLst/>
                <a:uLnTx/>
                <a:uFillTx/>
                <a:latin typeface="+mn-lt"/>
                <a:ea typeface="+mj-ea"/>
                <a:cs typeface="+mj-cs"/>
              </a:rPr>
              <a:t> Benefits </a:t>
            </a:r>
          </a:p>
        </p:txBody>
      </p:sp>
      <p:sp>
        <p:nvSpPr>
          <p:cNvPr id="7" name="Rounded Rectangle 6"/>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5181600" y="2971800"/>
            <a:ext cx="0" cy="38100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 name="Rounded Rectangle 4"/>
          <p:cNvSpPr/>
          <p:nvPr/>
        </p:nvSpPr>
        <p:spPr>
          <a:xfrm>
            <a:off x="15240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Air</a:t>
            </a:r>
            <a:endParaRPr lang="en-US" sz="2400" b="1" dirty="0">
              <a:effectLst>
                <a:outerShdw blurRad="38100" dist="38100" dir="2700000" algn="tl">
                  <a:srgbClr val="000000">
                    <a:alpha val="43137"/>
                  </a:srgbClr>
                </a:outerShdw>
              </a:effectLst>
            </a:endParaRPr>
          </a:p>
        </p:txBody>
      </p:sp>
      <p:sp>
        <p:nvSpPr>
          <p:cNvPr id="6" name="Rounded Rectangle 5"/>
          <p:cNvSpPr/>
          <p:nvPr/>
        </p:nvSpPr>
        <p:spPr>
          <a:xfrm>
            <a:off x="34290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Water</a:t>
            </a:r>
            <a:endParaRPr lang="en-US" sz="2400" b="1" dirty="0">
              <a:effectLst>
                <a:outerShdw blurRad="38100" dist="38100" dir="2700000" algn="tl">
                  <a:srgbClr val="000000">
                    <a:alpha val="43137"/>
                  </a:srgbClr>
                </a:outerShdw>
              </a:effectLst>
            </a:endParaRPr>
          </a:p>
        </p:txBody>
      </p:sp>
      <p:sp>
        <p:nvSpPr>
          <p:cNvPr id="7" name="Rounded Rectangle 6"/>
          <p:cNvSpPr/>
          <p:nvPr/>
        </p:nvSpPr>
        <p:spPr>
          <a:xfrm>
            <a:off x="52578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Coal</a:t>
            </a:r>
            <a:endParaRPr lang="en-US" sz="2400" b="1" dirty="0">
              <a:effectLst>
                <a:outerShdw blurRad="38100" dist="38100" dir="2700000" algn="tl">
                  <a:srgbClr val="000000">
                    <a:alpha val="43137"/>
                  </a:srgbClr>
                </a:outerShdw>
              </a:effectLst>
            </a:endParaRPr>
          </a:p>
        </p:txBody>
      </p:sp>
      <p:sp>
        <p:nvSpPr>
          <p:cNvPr id="11" name="TextBox 10"/>
          <p:cNvSpPr txBox="1"/>
          <p:nvPr/>
        </p:nvSpPr>
        <p:spPr>
          <a:xfrm>
            <a:off x="0" y="1447800"/>
            <a:ext cx="1095172"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Input</a:t>
            </a:r>
            <a:endParaRPr lang="en-US" sz="3200" b="1" dirty="0">
              <a:effectLst>
                <a:outerShdw blurRad="38100" dist="38100" dir="2700000" algn="tl">
                  <a:srgbClr val="000000">
                    <a:alpha val="43137"/>
                  </a:srgbClr>
                </a:outerShdw>
              </a:effectLst>
            </a:endParaRPr>
          </a:p>
        </p:txBody>
      </p:sp>
      <p:sp>
        <p:nvSpPr>
          <p:cNvPr id="37" name="Rounded Rectangle 36"/>
          <p:cNvSpPr/>
          <p:nvPr/>
        </p:nvSpPr>
        <p:spPr>
          <a:xfrm>
            <a:off x="1600200" y="914400"/>
            <a:ext cx="51816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Understanding the Basic Model</a:t>
            </a:r>
            <a:endParaRPr lang="en-US" sz="2400" dirty="0">
              <a:latin typeface="Arial" pitchFamily="34" charset="0"/>
              <a:cs typeface="Arial" pitchFamily="34" charset="0"/>
            </a:endParaRPr>
          </a:p>
        </p:txBody>
      </p:sp>
      <p:pic>
        <p:nvPicPr>
          <p:cNvPr id="39" name="Picture 38" descr="lrg_FACTORY.png"/>
          <p:cNvPicPr>
            <a:picLocks noChangeAspect="1"/>
          </p:cNvPicPr>
          <p:nvPr/>
        </p:nvPicPr>
        <p:blipFill>
          <a:blip r:embed="rId2" cstate="print">
            <a:clrChange>
              <a:clrFrom>
                <a:srgbClr val="FFFFFF"/>
              </a:clrFrom>
              <a:clrTo>
                <a:srgbClr val="FFFFFF">
                  <a:alpha val="0"/>
                </a:srgbClr>
              </a:clrTo>
            </a:clrChange>
          </a:blip>
          <a:srcRect t="20671" b="23337"/>
          <a:stretch>
            <a:fillRect/>
          </a:stretch>
        </p:blipFill>
        <p:spPr>
          <a:xfrm flipH="1">
            <a:off x="2286000" y="2286000"/>
            <a:ext cx="3505200" cy="2213986"/>
          </a:xfrm>
          <a:prstGeom prst="rect">
            <a:avLst/>
          </a:prstGeom>
        </p:spPr>
      </p:pic>
      <p:sp>
        <p:nvSpPr>
          <p:cNvPr id="49" name="TextBox 48"/>
          <p:cNvSpPr txBox="1"/>
          <p:nvPr/>
        </p:nvSpPr>
        <p:spPr>
          <a:xfrm>
            <a:off x="0" y="5334000"/>
            <a:ext cx="1406154"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Output</a:t>
            </a:r>
            <a:endParaRPr lang="en-US" sz="3200" b="1" dirty="0">
              <a:effectLst>
                <a:outerShdw blurRad="38100" dist="38100" dir="2700000" algn="tl">
                  <a:srgbClr val="000000">
                    <a:alpha val="43137"/>
                  </a:srgbClr>
                </a:outerShdw>
              </a:effectLst>
            </a:endParaRPr>
          </a:p>
        </p:txBody>
      </p:sp>
      <p:sp>
        <p:nvSpPr>
          <p:cNvPr id="50" name="Rounded Rectangle 49"/>
          <p:cNvSpPr/>
          <p:nvPr/>
        </p:nvSpPr>
        <p:spPr>
          <a:xfrm>
            <a:off x="3352800" y="5715000"/>
            <a:ext cx="1828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Electricity</a:t>
            </a:r>
            <a:endParaRPr lang="en-US" sz="2400" b="1" dirty="0">
              <a:effectLst>
                <a:outerShdw blurRad="38100" dist="38100" dir="2700000" algn="tl">
                  <a:srgbClr val="000000">
                    <a:alpha val="43137"/>
                  </a:srgbClr>
                </a:outerShdw>
              </a:effectLst>
            </a:endParaRPr>
          </a:p>
        </p:txBody>
      </p:sp>
      <p:sp>
        <p:nvSpPr>
          <p:cNvPr id="46" name="Lightning Bolt 45"/>
          <p:cNvSpPr/>
          <p:nvPr/>
        </p:nvSpPr>
        <p:spPr>
          <a:xfrm rot="17704406">
            <a:off x="3060181" y="5553050"/>
            <a:ext cx="944093" cy="459245"/>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4114800" y="20574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Isosceles Triangle 51"/>
          <p:cNvSpPr/>
          <p:nvPr/>
        </p:nvSpPr>
        <p:spPr>
          <a:xfrm rot="10800000">
            <a:off x="4024312" y="25146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5486400" y="1981200"/>
            <a:ext cx="0" cy="838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4" name="Isosceles Triangle 53"/>
          <p:cNvSpPr/>
          <p:nvPr/>
        </p:nvSpPr>
        <p:spPr>
          <a:xfrm rot="10800000">
            <a:off x="5410200" y="24384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2438400" y="20574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Isosceles Triangle 55"/>
          <p:cNvSpPr/>
          <p:nvPr/>
        </p:nvSpPr>
        <p:spPr>
          <a:xfrm rot="10800000">
            <a:off x="2362200" y="25146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2438400" y="2819400"/>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14800" y="4343400"/>
            <a:ext cx="0" cy="1143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rot="10800000">
            <a:off x="4038600" y="50292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a:off x="3962400" y="2819400"/>
            <a:ext cx="0" cy="533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0" name="Isosceles Triangle 79"/>
          <p:cNvSpPr/>
          <p:nvPr/>
        </p:nvSpPr>
        <p:spPr>
          <a:xfrm rot="10800000">
            <a:off x="3886200" y="30480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5257800" y="4267200"/>
            <a:ext cx="0" cy="3810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flipH="1">
            <a:off x="5257800" y="4648200"/>
            <a:ext cx="1371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4876800" y="4267200"/>
            <a:ext cx="0" cy="9906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flipH="1">
            <a:off x="4876800" y="5257800"/>
            <a:ext cx="35052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flipH="1">
            <a:off x="5181600" y="2971800"/>
            <a:ext cx="13716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4" name="Isosceles Triangle 33"/>
          <p:cNvSpPr/>
          <p:nvPr/>
        </p:nvSpPr>
        <p:spPr>
          <a:xfrm rot="5400000">
            <a:off x="5791200" y="4572000"/>
            <a:ext cx="285750" cy="13335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Isosceles Triangle 34"/>
          <p:cNvSpPr/>
          <p:nvPr/>
        </p:nvSpPr>
        <p:spPr>
          <a:xfrm rot="5400000">
            <a:off x="5791200" y="2895600"/>
            <a:ext cx="285750" cy="13335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Isosceles Triangle 35"/>
          <p:cNvSpPr/>
          <p:nvPr/>
        </p:nvSpPr>
        <p:spPr>
          <a:xfrm rot="5400000">
            <a:off x="5791200" y="5181600"/>
            <a:ext cx="285750" cy="13335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Isosceles Triangle 37"/>
          <p:cNvSpPr/>
          <p:nvPr/>
        </p:nvSpPr>
        <p:spPr>
          <a:xfrm rot="10800000">
            <a:off x="5181600" y="4343400"/>
            <a:ext cx="190500" cy="1905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1" name="Isosceles Triangle 40"/>
          <p:cNvSpPr/>
          <p:nvPr/>
        </p:nvSpPr>
        <p:spPr>
          <a:xfrm rot="10800000">
            <a:off x="4781553" y="4572000"/>
            <a:ext cx="190500" cy="1905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2" name="TextBox 41"/>
          <p:cNvSpPr txBox="1"/>
          <p:nvPr/>
        </p:nvSpPr>
        <p:spPr>
          <a:xfrm>
            <a:off x="7010400" y="1752600"/>
            <a:ext cx="1994457"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Pollutants </a:t>
            </a:r>
            <a:endParaRPr lang="en-US" sz="3200" b="1" dirty="0">
              <a:effectLst>
                <a:outerShdw blurRad="38100" dist="38100" dir="2700000" algn="tl">
                  <a:srgbClr val="000000">
                    <a:alpha val="43137"/>
                  </a:srgbClr>
                </a:outerShdw>
              </a:effectLst>
            </a:endParaRPr>
          </a:p>
        </p:txBody>
      </p:sp>
      <p:sp>
        <p:nvSpPr>
          <p:cNvPr id="43" name="TextBox 42"/>
          <p:cNvSpPr txBox="1"/>
          <p:nvPr/>
        </p:nvSpPr>
        <p:spPr>
          <a:xfrm>
            <a:off x="6629400" y="2590800"/>
            <a:ext cx="2129301" cy="707886"/>
          </a:xfrm>
          <a:prstGeom prst="rect">
            <a:avLst/>
          </a:prstGeom>
          <a:noFill/>
        </p:spPr>
        <p:txBody>
          <a:bodyPr wrap="none" rtlCol="0">
            <a:spAutoFit/>
          </a:bodyPr>
          <a:lstStyle/>
          <a:p>
            <a:r>
              <a:rPr lang="en-US" sz="2000" b="1" dirty="0" smtClean="0"/>
              <a:t>Particulate Matter</a:t>
            </a:r>
          </a:p>
          <a:p>
            <a:pPr algn="ctr"/>
            <a:r>
              <a:rPr lang="en-US" sz="2000" b="1" dirty="0" smtClean="0"/>
              <a:t>CO</a:t>
            </a:r>
            <a:r>
              <a:rPr lang="en-US" sz="2000" b="1" baseline="-25000" dirty="0" smtClean="0"/>
              <a:t>2</a:t>
            </a:r>
            <a:endParaRPr lang="en-US" sz="2000" b="1" baseline="-25000" dirty="0"/>
          </a:p>
        </p:txBody>
      </p:sp>
      <p:sp>
        <p:nvSpPr>
          <p:cNvPr id="44" name="Cloud 43"/>
          <p:cNvSpPr/>
          <p:nvPr/>
        </p:nvSpPr>
        <p:spPr>
          <a:xfrm>
            <a:off x="6477000" y="2514600"/>
            <a:ext cx="2438400" cy="9144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truck_clipart_4.gif"/>
          <p:cNvPicPr>
            <a:picLocks noChangeAspect="1"/>
          </p:cNvPicPr>
          <p:nvPr/>
        </p:nvPicPr>
        <p:blipFill>
          <a:blip r:embed="rId3" cstate="print"/>
          <a:stretch>
            <a:fillRect/>
          </a:stretch>
        </p:blipFill>
        <p:spPr>
          <a:xfrm flipH="1">
            <a:off x="6629400" y="4038600"/>
            <a:ext cx="1219200" cy="1016000"/>
          </a:xfrm>
          <a:prstGeom prst="rect">
            <a:avLst/>
          </a:prstGeom>
        </p:spPr>
      </p:pic>
      <p:sp>
        <p:nvSpPr>
          <p:cNvPr id="47" name="TextBox 46"/>
          <p:cNvSpPr txBox="1"/>
          <p:nvPr/>
        </p:nvSpPr>
        <p:spPr>
          <a:xfrm>
            <a:off x="5791200" y="3733800"/>
            <a:ext cx="1600200" cy="707886"/>
          </a:xfrm>
          <a:prstGeom prst="rect">
            <a:avLst/>
          </a:prstGeom>
          <a:noFill/>
        </p:spPr>
        <p:txBody>
          <a:bodyPr wrap="square" rtlCol="0">
            <a:spAutoFit/>
          </a:bodyPr>
          <a:lstStyle/>
          <a:p>
            <a:r>
              <a:rPr lang="en-US" sz="2000" b="1" dirty="0" smtClean="0"/>
              <a:t>Solid Waste (Ash)</a:t>
            </a:r>
            <a:endParaRPr lang="en-US" sz="2000" b="1" dirty="0"/>
          </a:p>
        </p:txBody>
      </p:sp>
      <p:sp>
        <p:nvSpPr>
          <p:cNvPr id="48" name="Freeform 47"/>
          <p:cNvSpPr/>
          <p:nvPr/>
        </p:nvSpPr>
        <p:spPr>
          <a:xfrm>
            <a:off x="8250842" y="4129088"/>
            <a:ext cx="207358" cy="2328862"/>
          </a:xfrm>
          <a:custGeom>
            <a:avLst/>
            <a:gdLst>
              <a:gd name="connsiteX0" fmla="*/ 64483 w 207358"/>
              <a:gd name="connsiteY0" fmla="*/ 0 h 2328862"/>
              <a:gd name="connsiteX1" fmla="*/ 107346 w 207358"/>
              <a:gd name="connsiteY1" fmla="*/ 42862 h 2328862"/>
              <a:gd name="connsiteX2" fmla="*/ 135921 w 207358"/>
              <a:gd name="connsiteY2" fmla="*/ 128587 h 2328862"/>
              <a:gd name="connsiteX3" fmla="*/ 121633 w 207358"/>
              <a:gd name="connsiteY3" fmla="*/ 328612 h 2328862"/>
              <a:gd name="connsiteX4" fmla="*/ 93058 w 207358"/>
              <a:gd name="connsiteY4" fmla="*/ 414337 h 2328862"/>
              <a:gd name="connsiteX5" fmla="*/ 50196 w 207358"/>
              <a:gd name="connsiteY5" fmla="*/ 428625 h 2328862"/>
              <a:gd name="connsiteX6" fmla="*/ 35908 w 207358"/>
              <a:gd name="connsiteY6" fmla="*/ 471487 h 2328862"/>
              <a:gd name="connsiteX7" fmla="*/ 7333 w 207358"/>
              <a:gd name="connsiteY7" fmla="*/ 514350 h 2328862"/>
              <a:gd name="connsiteX8" fmla="*/ 50196 w 207358"/>
              <a:gd name="connsiteY8" fmla="*/ 642937 h 2328862"/>
              <a:gd name="connsiteX9" fmla="*/ 78771 w 207358"/>
              <a:gd name="connsiteY9" fmla="*/ 742950 h 2328862"/>
              <a:gd name="connsiteX10" fmla="*/ 135921 w 207358"/>
              <a:gd name="connsiteY10" fmla="*/ 828675 h 2328862"/>
              <a:gd name="connsiteX11" fmla="*/ 150208 w 207358"/>
              <a:gd name="connsiteY11" fmla="*/ 871537 h 2328862"/>
              <a:gd name="connsiteX12" fmla="*/ 107346 w 207358"/>
              <a:gd name="connsiteY12" fmla="*/ 1057275 h 2328862"/>
              <a:gd name="connsiteX13" fmla="*/ 64483 w 207358"/>
              <a:gd name="connsiteY13" fmla="*/ 1085850 h 2328862"/>
              <a:gd name="connsiteX14" fmla="*/ 78771 w 207358"/>
              <a:gd name="connsiteY14" fmla="*/ 1357312 h 2328862"/>
              <a:gd name="connsiteX15" fmla="*/ 93058 w 207358"/>
              <a:gd name="connsiteY15" fmla="*/ 1400175 h 2328862"/>
              <a:gd name="connsiteX16" fmla="*/ 135921 w 207358"/>
              <a:gd name="connsiteY16" fmla="*/ 1414462 h 2328862"/>
              <a:gd name="connsiteX17" fmla="*/ 150208 w 207358"/>
              <a:gd name="connsiteY17" fmla="*/ 1543050 h 2328862"/>
              <a:gd name="connsiteX18" fmla="*/ 121633 w 207358"/>
              <a:gd name="connsiteY18" fmla="*/ 1585912 h 2328862"/>
              <a:gd name="connsiteX19" fmla="*/ 107346 w 207358"/>
              <a:gd name="connsiteY19" fmla="*/ 1628775 h 2328862"/>
              <a:gd name="connsiteX20" fmla="*/ 107346 w 207358"/>
              <a:gd name="connsiteY20" fmla="*/ 1943100 h 2328862"/>
              <a:gd name="connsiteX21" fmla="*/ 193071 w 207358"/>
              <a:gd name="connsiteY21" fmla="*/ 1985962 h 2328862"/>
              <a:gd name="connsiteX22" fmla="*/ 207358 w 207358"/>
              <a:gd name="connsiteY22" fmla="*/ 2028825 h 2328862"/>
              <a:gd name="connsiteX23" fmla="*/ 178783 w 207358"/>
              <a:gd name="connsiteY23" fmla="*/ 2228850 h 2328862"/>
              <a:gd name="connsiteX24" fmla="*/ 164496 w 207358"/>
              <a:gd name="connsiteY24" fmla="*/ 2271712 h 2328862"/>
              <a:gd name="connsiteX25" fmla="*/ 164496 w 207358"/>
              <a:gd name="connsiteY25" fmla="*/ 2328862 h 232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358" h="2328862">
                <a:moveTo>
                  <a:pt x="64483" y="0"/>
                </a:moveTo>
                <a:cubicBezTo>
                  <a:pt x="78771" y="14287"/>
                  <a:pt x="97533" y="25199"/>
                  <a:pt x="107346" y="42862"/>
                </a:cubicBezTo>
                <a:cubicBezTo>
                  <a:pt x="121974" y="69192"/>
                  <a:pt x="135921" y="128587"/>
                  <a:pt x="135921" y="128587"/>
                </a:cubicBezTo>
                <a:cubicBezTo>
                  <a:pt x="131158" y="195262"/>
                  <a:pt x="131549" y="262507"/>
                  <a:pt x="121633" y="328612"/>
                </a:cubicBezTo>
                <a:cubicBezTo>
                  <a:pt x="117165" y="358399"/>
                  <a:pt x="121633" y="404812"/>
                  <a:pt x="93058" y="414337"/>
                </a:cubicBezTo>
                <a:lnTo>
                  <a:pt x="50196" y="428625"/>
                </a:lnTo>
                <a:cubicBezTo>
                  <a:pt x="45433" y="442912"/>
                  <a:pt x="42643" y="458017"/>
                  <a:pt x="35908" y="471487"/>
                </a:cubicBezTo>
                <a:cubicBezTo>
                  <a:pt x="28229" y="486846"/>
                  <a:pt x="9229" y="497283"/>
                  <a:pt x="7333" y="514350"/>
                </a:cubicBezTo>
                <a:cubicBezTo>
                  <a:pt x="0" y="580347"/>
                  <a:pt x="20041" y="597704"/>
                  <a:pt x="50196" y="642937"/>
                </a:cubicBezTo>
                <a:cubicBezTo>
                  <a:pt x="53560" y="656393"/>
                  <a:pt x="69453" y="726177"/>
                  <a:pt x="78771" y="742950"/>
                </a:cubicBezTo>
                <a:cubicBezTo>
                  <a:pt x="95449" y="772971"/>
                  <a:pt x="135921" y="828675"/>
                  <a:pt x="135921" y="828675"/>
                </a:cubicBezTo>
                <a:cubicBezTo>
                  <a:pt x="140683" y="842962"/>
                  <a:pt x="150208" y="856477"/>
                  <a:pt x="150208" y="871537"/>
                </a:cubicBezTo>
                <a:cubicBezTo>
                  <a:pt x="150208" y="938676"/>
                  <a:pt x="156731" y="1007890"/>
                  <a:pt x="107346" y="1057275"/>
                </a:cubicBezTo>
                <a:cubicBezTo>
                  <a:pt x="95204" y="1069417"/>
                  <a:pt x="78771" y="1076325"/>
                  <a:pt x="64483" y="1085850"/>
                </a:cubicBezTo>
                <a:cubicBezTo>
                  <a:pt x="69246" y="1176337"/>
                  <a:pt x="70567" y="1267072"/>
                  <a:pt x="78771" y="1357312"/>
                </a:cubicBezTo>
                <a:cubicBezTo>
                  <a:pt x="80135" y="1372311"/>
                  <a:pt x="82409" y="1389526"/>
                  <a:pt x="93058" y="1400175"/>
                </a:cubicBezTo>
                <a:cubicBezTo>
                  <a:pt x="103707" y="1410824"/>
                  <a:pt x="121633" y="1409700"/>
                  <a:pt x="135921" y="1414462"/>
                </a:cubicBezTo>
                <a:cubicBezTo>
                  <a:pt x="159734" y="1485900"/>
                  <a:pt x="178784" y="1485899"/>
                  <a:pt x="150208" y="1543050"/>
                </a:cubicBezTo>
                <a:cubicBezTo>
                  <a:pt x="142529" y="1558408"/>
                  <a:pt x="131158" y="1571625"/>
                  <a:pt x="121633" y="1585912"/>
                </a:cubicBezTo>
                <a:cubicBezTo>
                  <a:pt x="116871" y="1600200"/>
                  <a:pt x="111483" y="1614294"/>
                  <a:pt x="107346" y="1628775"/>
                </a:cubicBezTo>
                <a:cubicBezTo>
                  <a:pt x="75548" y="1740070"/>
                  <a:pt x="77480" y="1793768"/>
                  <a:pt x="107346" y="1943100"/>
                </a:cubicBezTo>
                <a:cubicBezTo>
                  <a:pt x="111303" y="1962885"/>
                  <a:pt x="179031" y="1981282"/>
                  <a:pt x="193071" y="1985962"/>
                </a:cubicBezTo>
                <a:cubicBezTo>
                  <a:pt x="197833" y="2000250"/>
                  <a:pt x="207358" y="2013765"/>
                  <a:pt x="207358" y="2028825"/>
                </a:cubicBezTo>
                <a:cubicBezTo>
                  <a:pt x="207358" y="2073285"/>
                  <a:pt x="191974" y="2176086"/>
                  <a:pt x="178783" y="2228850"/>
                </a:cubicBezTo>
                <a:cubicBezTo>
                  <a:pt x="175130" y="2243460"/>
                  <a:pt x="166626" y="2256803"/>
                  <a:pt x="164496" y="2271712"/>
                </a:cubicBezTo>
                <a:cubicBezTo>
                  <a:pt x="161802" y="2290571"/>
                  <a:pt x="164496" y="2309812"/>
                  <a:pt x="164496" y="232886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57" name="Freeform 56"/>
          <p:cNvSpPr/>
          <p:nvPr/>
        </p:nvSpPr>
        <p:spPr>
          <a:xfrm>
            <a:off x="8763000" y="4038600"/>
            <a:ext cx="207358" cy="2328862"/>
          </a:xfrm>
          <a:custGeom>
            <a:avLst/>
            <a:gdLst>
              <a:gd name="connsiteX0" fmla="*/ 64483 w 207358"/>
              <a:gd name="connsiteY0" fmla="*/ 0 h 2328862"/>
              <a:gd name="connsiteX1" fmla="*/ 107346 w 207358"/>
              <a:gd name="connsiteY1" fmla="*/ 42862 h 2328862"/>
              <a:gd name="connsiteX2" fmla="*/ 135921 w 207358"/>
              <a:gd name="connsiteY2" fmla="*/ 128587 h 2328862"/>
              <a:gd name="connsiteX3" fmla="*/ 121633 w 207358"/>
              <a:gd name="connsiteY3" fmla="*/ 328612 h 2328862"/>
              <a:gd name="connsiteX4" fmla="*/ 93058 w 207358"/>
              <a:gd name="connsiteY4" fmla="*/ 414337 h 2328862"/>
              <a:gd name="connsiteX5" fmla="*/ 50196 w 207358"/>
              <a:gd name="connsiteY5" fmla="*/ 428625 h 2328862"/>
              <a:gd name="connsiteX6" fmla="*/ 35908 w 207358"/>
              <a:gd name="connsiteY6" fmla="*/ 471487 h 2328862"/>
              <a:gd name="connsiteX7" fmla="*/ 7333 w 207358"/>
              <a:gd name="connsiteY7" fmla="*/ 514350 h 2328862"/>
              <a:gd name="connsiteX8" fmla="*/ 50196 w 207358"/>
              <a:gd name="connsiteY8" fmla="*/ 642937 h 2328862"/>
              <a:gd name="connsiteX9" fmla="*/ 78771 w 207358"/>
              <a:gd name="connsiteY9" fmla="*/ 742950 h 2328862"/>
              <a:gd name="connsiteX10" fmla="*/ 135921 w 207358"/>
              <a:gd name="connsiteY10" fmla="*/ 828675 h 2328862"/>
              <a:gd name="connsiteX11" fmla="*/ 150208 w 207358"/>
              <a:gd name="connsiteY11" fmla="*/ 871537 h 2328862"/>
              <a:gd name="connsiteX12" fmla="*/ 107346 w 207358"/>
              <a:gd name="connsiteY12" fmla="*/ 1057275 h 2328862"/>
              <a:gd name="connsiteX13" fmla="*/ 64483 w 207358"/>
              <a:gd name="connsiteY13" fmla="*/ 1085850 h 2328862"/>
              <a:gd name="connsiteX14" fmla="*/ 78771 w 207358"/>
              <a:gd name="connsiteY14" fmla="*/ 1357312 h 2328862"/>
              <a:gd name="connsiteX15" fmla="*/ 93058 w 207358"/>
              <a:gd name="connsiteY15" fmla="*/ 1400175 h 2328862"/>
              <a:gd name="connsiteX16" fmla="*/ 135921 w 207358"/>
              <a:gd name="connsiteY16" fmla="*/ 1414462 h 2328862"/>
              <a:gd name="connsiteX17" fmla="*/ 150208 w 207358"/>
              <a:gd name="connsiteY17" fmla="*/ 1543050 h 2328862"/>
              <a:gd name="connsiteX18" fmla="*/ 121633 w 207358"/>
              <a:gd name="connsiteY18" fmla="*/ 1585912 h 2328862"/>
              <a:gd name="connsiteX19" fmla="*/ 107346 w 207358"/>
              <a:gd name="connsiteY19" fmla="*/ 1628775 h 2328862"/>
              <a:gd name="connsiteX20" fmla="*/ 107346 w 207358"/>
              <a:gd name="connsiteY20" fmla="*/ 1943100 h 2328862"/>
              <a:gd name="connsiteX21" fmla="*/ 193071 w 207358"/>
              <a:gd name="connsiteY21" fmla="*/ 1985962 h 2328862"/>
              <a:gd name="connsiteX22" fmla="*/ 207358 w 207358"/>
              <a:gd name="connsiteY22" fmla="*/ 2028825 h 2328862"/>
              <a:gd name="connsiteX23" fmla="*/ 178783 w 207358"/>
              <a:gd name="connsiteY23" fmla="*/ 2228850 h 2328862"/>
              <a:gd name="connsiteX24" fmla="*/ 164496 w 207358"/>
              <a:gd name="connsiteY24" fmla="*/ 2271712 h 2328862"/>
              <a:gd name="connsiteX25" fmla="*/ 164496 w 207358"/>
              <a:gd name="connsiteY25" fmla="*/ 2328862 h 232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358" h="2328862">
                <a:moveTo>
                  <a:pt x="64483" y="0"/>
                </a:moveTo>
                <a:cubicBezTo>
                  <a:pt x="78771" y="14287"/>
                  <a:pt x="97533" y="25199"/>
                  <a:pt x="107346" y="42862"/>
                </a:cubicBezTo>
                <a:cubicBezTo>
                  <a:pt x="121974" y="69192"/>
                  <a:pt x="135921" y="128587"/>
                  <a:pt x="135921" y="128587"/>
                </a:cubicBezTo>
                <a:cubicBezTo>
                  <a:pt x="131158" y="195262"/>
                  <a:pt x="131549" y="262507"/>
                  <a:pt x="121633" y="328612"/>
                </a:cubicBezTo>
                <a:cubicBezTo>
                  <a:pt x="117165" y="358399"/>
                  <a:pt x="121633" y="404812"/>
                  <a:pt x="93058" y="414337"/>
                </a:cubicBezTo>
                <a:lnTo>
                  <a:pt x="50196" y="428625"/>
                </a:lnTo>
                <a:cubicBezTo>
                  <a:pt x="45433" y="442912"/>
                  <a:pt x="42643" y="458017"/>
                  <a:pt x="35908" y="471487"/>
                </a:cubicBezTo>
                <a:cubicBezTo>
                  <a:pt x="28229" y="486846"/>
                  <a:pt x="9229" y="497283"/>
                  <a:pt x="7333" y="514350"/>
                </a:cubicBezTo>
                <a:cubicBezTo>
                  <a:pt x="0" y="580347"/>
                  <a:pt x="20041" y="597704"/>
                  <a:pt x="50196" y="642937"/>
                </a:cubicBezTo>
                <a:cubicBezTo>
                  <a:pt x="53560" y="656393"/>
                  <a:pt x="69453" y="726177"/>
                  <a:pt x="78771" y="742950"/>
                </a:cubicBezTo>
                <a:cubicBezTo>
                  <a:pt x="95449" y="772971"/>
                  <a:pt x="135921" y="828675"/>
                  <a:pt x="135921" y="828675"/>
                </a:cubicBezTo>
                <a:cubicBezTo>
                  <a:pt x="140683" y="842962"/>
                  <a:pt x="150208" y="856477"/>
                  <a:pt x="150208" y="871537"/>
                </a:cubicBezTo>
                <a:cubicBezTo>
                  <a:pt x="150208" y="938676"/>
                  <a:pt x="156731" y="1007890"/>
                  <a:pt x="107346" y="1057275"/>
                </a:cubicBezTo>
                <a:cubicBezTo>
                  <a:pt x="95204" y="1069417"/>
                  <a:pt x="78771" y="1076325"/>
                  <a:pt x="64483" y="1085850"/>
                </a:cubicBezTo>
                <a:cubicBezTo>
                  <a:pt x="69246" y="1176337"/>
                  <a:pt x="70567" y="1267072"/>
                  <a:pt x="78771" y="1357312"/>
                </a:cubicBezTo>
                <a:cubicBezTo>
                  <a:pt x="80135" y="1372311"/>
                  <a:pt x="82409" y="1389526"/>
                  <a:pt x="93058" y="1400175"/>
                </a:cubicBezTo>
                <a:cubicBezTo>
                  <a:pt x="103707" y="1410824"/>
                  <a:pt x="121633" y="1409700"/>
                  <a:pt x="135921" y="1414462"/>
                </a:cubicBezTo>
                <a:cubicBezTo>
                  <a:pt x="159734" y="1485900"/>
                  <a:pt x="178784" y="1485899"/>
                  <a:pt x="150208" y="1543050"/>
                </a:cubicBezTo>
                <a:cubicBezTo>
                  <a:pt x="142529" y="1558408"/>
                  <a:pt x="131158" y="1571625"/>
                  <a:pt x="121633" y="1585912"/>
                </a:cubicBezTo>
                <a:cubicBezTo>
                  <a:pt x="116871" y="1600200"/>
                  <a:pt x="111483" y="1614294"/>
                  <a:pt x="107346" y="1628775"/>
                </a:cubicBezTo>
                <a:cubicBezTo>
                  <a:pt x="75548" y="1740070"/>
                  <a:pt x="77480" y="1793768"/>
                  <a:pt x="107346" y="1943100"/>
                </a:cubicBezTo>
                <a:cubicBezTo>
                  <a:pt x="111303" y="1962885"/>
                  <a:pt x="179031" y="1981282"/>
                  <a:pt x="193071" y="1985962"/>
                </a:cubicBezTo>
                <a:cubicBezTo>
                  <a:pt x="197833" y="2000250"/>
                  <a:pt x="207358" y="2013765"/>
                  <a:pt x="207358" y="2028825"/>
                </a:cubicBezTo>
                <a:cubicBezTo>
                  <a:pt x="207358" y="2073285"/>
                  <a:pt x="191974" y="2176086"/>
                  <a:pt x="178783" y="2228850"/>
                </a:cubicBezTo>
                <a:cubicBezTo>
                  <a:pt x="175130" y="2243460"/>
                  <a:pt x="166626" y="2256803"/>
                  <a:pt x="164496" y="2271712"/>
                </a:cubicBezTo>
                <a:cubicBezTo>
                  <a:pt x="161802" y="2290571"/>
                  <a:pt x="164496" y="2309812"/>
                  <a:pt x="164496" y="232886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59" name="TextBox 58"/>
          <p:cNvSpPr txBox="1"/>
          <p:nvPr/>
        </p:nvSpPr>
        <p:spPr>
          <a:xfrm rot="5400000">
            <a:off x="7781955" y="5248245"/>
            <a:ext cx="1600200" cy="400110"/>
          </a:xfrm>
          <a:prstGeom prst="rect">
            <a:avLst/>
          </a:prstGeom>
          <a:noFill/>
        </p:spPr>
        <p:txBody>
          <a:bodyPr wrap="square" rtlCol="0">
            <a:spAutoFit/>
          </a:bodyPr>
          <a:lstStyle/>
          <a:p>
            <a:r>
              <a:rPr lang="en-US" sz="2000" b="1" dirty="0" smtClean="0"/>
              <a:t>RIVER</a:t>
            </a:r>
            <a:endParaRPr lang="en-US" sz="2000" b="1" dirty="0"/>
          </a:p>
        </p:txBody>
      </p:sp>
      <p:sp>
        <p:nvSpPr>
          <p:cNvPr id="62" name="TextBox 61"/>
          <p:cNvSpPr txBox="1"/>
          <p:nvPr/>
        </p:nvSpPr>
        <p:spPr>
          <a:xfrm>
            <a:off x="6705600" y="5257800"/>
            <a:ext cx="1600200" cy="400110"/>
          </a:xfrm>
          <a:prstGeom prst="rect">
            <a:avLst/>
          </a:prstGeom>
          <a:noFill/>
        </p:spPr>
        <p:txBody>
          <a:bodyPr wrap="square" rtlCol="0">
            <a:spAutoFit/>
          </a:bodyPr>
          <a:lstStyle/>
          <a:p>
            <a:r>
              <a:rPr lang="en-US" sz="2000" b="1" dirty="0" smtClean="0"/>
              <a:t>Effluent</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graphicFrame>
        <p:nvGraphicFramePr>
          <p:cNvPr id="49" name="Diagram 48"/>
          <p:cNvGraphicFramePr/>
          <p:nvPr/>
        </p:nvGraphicFramePr>
        <p:xfrm>
          <a:off x="152400" y="1066800"/>
          <a:ext cx="8763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Rectangle 52"/>
          <p:cNvSpPr/>
          <p:nvPr/>
        </p:nvSpPr>
        <p:spPr>
          <a:xfrm>
            <a:off x="2438400" y="5334000"/>
            <a:ext cx="3251199" cy="863600"/>
          </a:xfrm>
          <a:prstGeom prst="rect">
            <a:avLst/>
          </a:prstGeom>
          <a:noFill/>
          <a:ln>
            <a:noFill/>
          </a:ln>
          <a:scene3d>
            <a:camera prst="orthographicFront"/>
            <a:lightRig rig="flat" dir="t"/>
          </a:scene3d>
          <a:sp3d/>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54" name="Rectangle 25"/>
          <p:cNvSpPr>
            <a:spLocks noChangeArrowheads="1"/>
          </p:cNvSpPr>
          <p:nvPr/>
        </p:nvSpPr>
        <p:spPr bwMode="auto">
          <a:xfrm>
            <a:off x="228600" y="3886200"/>
            <a:ext cx="2057400" cy="2308324"/>
          </a:xfrm>
          <a:prstGeom prst="rect">
            <a:avLst/>
          </a:prstGeom>
          <a:noFill/>
          <a:ln w="9525">
            <a:noFill/>
            <a:miter lim="800000"/>
            <a:headEnd/>
            <a:tailEnd/>
          </a:ln>
        </p:spPr>
        <p:txBody>
          <a:bodyPr>
            <a:spAutoFit/>
          </a:bodyPr>
          <a:lstStyle/>
          <a:p>
            <a:pPr marL="228600" lvl="1" indent="-228600" defTabSz="889000">
              <a:lnSpc>
                <a:spcPct val="90000"/>
              </a:lnSpc>
              <a:spcAft>
                <a:spcPct val="15000"/>
              </a:spcAft>
              <a:buFontTx/>
              <a:buChar char="•"/>
            </a:pPr>
            <a:r>
              <a:rPr lang="en-US" sz="2000" dirty="0" smtClean="0"/>
              <a:t>Reduce </a:t>
            </a:r>
            <a:r>
              <a:rPr lang="en-US" sz="2000" dirty="0" err="1" smtClean="0"/>
              <a:t>pariculate</a:t>
            </a:r>
            <a:r>
              <a:rPr lang="en-US" sz="2000" dirty="0" smtClean="0"/>
              <a:t> emission by innovative technology &amp; strict target and continuous monitoring</a:t>
            </a:r>
            <a:endParaRPr lang="en-US" sz="2000" dirty="0"/>
          </a:p>
        </p:txBody>
      </p:sp>
      <p:sp>
        <p:nvSpPr>
          <p:cNvPr id="55" name="Rectangle 26"/>
          <p:cNvSpPr>
            <a:spLocks noChangeArrowheads="1"/>
          </p:cNvSpPr>
          <p:nvPr/>
        </p:nvSpPr>
        <p:spPr bwMode="auto">
          <a:xfrm>
            <a:off x="2514600" y="3962400"/>
            <a:ext cx="1905000" cy="923330"/>
          </a:xfrm>
          <a:prstGeom prst="rect">
            <a:avLst/>
          </a:prstGeom>
          <a:noFill/>
          <a:ln w="9525">
            <a:noFill/>
            <a:miter lim="800000"/>
            <a:headEnd/>
            <a:tailEnd/>
          </a:ln>
        </p:spPr>
        <p:txBody>
          <a:bodyPr>
            <a:spAutoFit/>
          </a:bodyPr>
          <a:lstStyle/>
          <a:p>
            <a:pPr marL="228600" lvl="1" indent="-228600" defTabSz="889000">
              <a:lnSpc>
                <a:spcPct val="90000"/>
              </a:lnSpc>
              <a:spcAft>
                <a:spcPct val="15000"/>
              </a:spcAft>
              <a:buFontTx/>
              <a:buChar char="•"/>
            </a:pPr>
            <a:r>
              <a:rPr lang="en-US" sz="2000" dirty="0"/>
              <a:t>100% </a:t>
            </a:r>
            <a:r>
              <a:rPr lang="en-US" sz="2000" dirty="0" smtClean="0"/>
              <a:t>Recycling of effluent</a:t>
            </a:r>
            <a:endParaRPr lang="en-US" sz="2000" dirty="0"/>
          </a:p>
        </p:txBody>
      </p:sp>
      <p:sp>
        <p:nvSpPr>
          <p:cNvPr id="56" name="Rectangle 27"/>
          <p:cNvSpPr>
            <a:spLocks noChangeArrowheads="1"/>
          </p:cNvSpPr>
          <p:nvPr/>
        </p:nvSpPr>
        <p:spPr bwMode="auto">
          <a:xfrm>
            <a:off x="6934200" y="3962400"/>
            <a:ext cx="1828800" cy="1523494"/>
          </a:xfrm>
          <a:prstGeom prst="rect">
            <a:avLst/>
          </a:prstGeom>
          <a:noFill/>
          <a:ln w="9525">
            <a:noFill/>
            <a:miter lim="800000"/>
            <a:headEnd/>
            <a:tailEnd/>
          </a:ln>
        </p:spPr>
        <p:txBody>
          <a:bodyPr>
            <a:spAutoFit/>
          </a:bodyPr>
          <a:lstStyle/>
          <a:p>
            <a:pPr marL="228600" lvl="1" indent="-228600" defTabSz="889000">
              <a:lnSpc>
                <a:spcPct val="90000"/>
              </a:lnSpc>
              <a:spcAft>
                <a:spcPct val="15000"/>
              </a:spcAft>
              <a:buFontTx/>
              <a:buChar char="•"/>
            </a:pPr>
            <a:r>
              <a:rPr lang="en-US" sz="2000" dirty="0"/>
              <a:t>Green Belt</a:t>
            </a:r>
          </a:p>
          <a:p>
            <a:pPr marL="228600" lvl="1" indent="-228600" defTabSz="889000">
              <a:lnSpc>
                <a:spcPct val="90000"/>
              </a:lnSpc>
              <a:spcAft>
                <a:spcPct val="15000"/>
              </a:spcAft>
              <a:buFontTx/>
              <a:buChar char="•"/>
            </a:pPr>
            <a:r>
              <a:rPr lang="en-US" sz="2000" dirty="0" smtClean="0"/>
              <a:t>Planted more than 1,15,000 </a:t>
            </a:r>
            <a:r>
              <a:rPr lang="en-US" sz="2000" dirty="0"/>
              <a:t>Trees</a:t>
            </a:r>
          </a:p>
        </p:txBody>
      </p:sp>
      <p:sp>
        <p:nvSpPr>
          <p:cNvPr id="57" name="Rectangle 28"/>
          <p:cNvSpPr>
            <a:spLocks noChangeArrowheads="1"/>
          </p:cNvSpPr>
          <p:nvPr/>
        </p:nvSpPr>
        <p:spPr bwMode="auto">
          <a:xfrm>
            <a:off x="4724400" y="4267200"/>
            <a:ext cx="1905000" cy="1800493"/>
          </a:xfrm>
          <a:prstGeom prst="rect">
            <a:avLst/>
          </a:prstGeom>
          <a:noFill/>
          <a:ln w="9525">
            <a:noFill/>
            <a:miter lim="800000"/>
            <a:headEnd/>
            <a:tailEnd/>
          </a:ln>
        </p:spPr>
        <p:txBody>
          <a:bodyPr>
            <a:spAutoFit/>
          </a:bodyPr>
          <a:lstStyle/>
          <a:p>
            <a:pPr marL="228600" lvl="1" indent="-228600" defTabSz="889000">
              <a:lnSpc>
                <a:spcPct val="90000"/>
              </a:lnSpc>
              <a:spcAft>
                <a:spcPct val="15000"/>
              </a:spcAft>
              <a:buFontTx/>
              <a:buChar char="•"/>
            </a:pPr>
            <a:r>
              <a:rPr lang="en-US" sz="2000" dirty="0"/>
              <a:t>100% Utilization of Ash</a:t>
            </a:r>
          </a:p>
          <a:p>
            <a:pPr marL="228600" lvl="1" indent="-228600" defTabSz="889000">
              <a:lnSpc>
                <a:spcPct val="90000"/>
              </a:lnSpc>
              <a:spcAft>
                <a:spcPct val="15000"/>
              </a:spcAft>
              <a:buFontTx/>
              <a:buChar char="•"/>
            </a:pPr>
            <a:r>
              <a:rPr lang="en-US" sz="2000" dirty="0" smtClean="0"/>
              <a:t>Increase Value added Utilization</a:t>
            </a:r>
            <a:endParaRPr lang="en-US" sz="2000" dirty="0"/>
          </a:p>
        </p:txBody>
      </p:sp>
      <p:sp>
        <p:nvSpPr>
          <p:cNvPr id="58" name="TextBox 57"/>
          <p:cNvSpPr txBox="1"/>
          <p:nvPr/>
        </p:nvSpPr>
        <p:spPr>
          <a:xfrm>
            <a:off x="304800" y="3200400"/>
            <a:ext cx="1847850" cy="584200"/>
          </a:xfrm>
          <a:prstGeom prst="rect">
            <a:avLst/>
          </a:prstGeom>
          <a:noFill/>
        </p:spPr>
        <p:txBody>
          <a:bodyPr wrap="none">
            <a:spAutoFit/>
          </a:bodyPr>
          <a:lstStyle/>
          <a:p>
            <a:pPr>
              <a:defRPr/>
            </a:pPr>
            <a:r>
              <a:rPr lang="en-US" sz="3200" dirty="0">
                <a:effectLst>
                  <a:outerShdw blurRad="38100" dist="38100" dir="2700000" algn="tl">
                    <a:srgbClr val="000000">
                      <a:alpha val="43137"/>
                    </a:srgbClr>
                  </a:outerShdw>
                </a:effectLst>
              </a:rPr>
              <a:t>Emission</a:t>
            </a:r>
          </a:p>
        </p:txBody>
      </p:sp>
      <p:sp>
        <p:nvSpPr>
          <p:cNvPr id="59" name="TextBox 58"/>
          <p:cNvSpPr txBox="1"/>
          <p:nvPr/>
        </p:nvSpPr>
        <p:spPr>
          <a:xfrm>
            <a:off x="2590800" y="3200400"/>
            <a:ext cx="1566863" cy="584200"/>
          </a:xfrm>
          <a:prstGeom prst="rect">
            <a:avLst/>
          </a:prstGeom>
          <a:noFill/>
        </p:spPr>
        <p:txBody>
          <a:bodyPr wrap="none">
            <a:spAutoFit/>
          </a:bodyPr>
          <a:lstStyle/>
          <a:p>
            <a:pPr>
              <a:defRPr/>
            </a:pPr>
            <a:r>
              <a:rPr lang="en-US" sz="3200" dirty="0">
                <a:effectLst>
                  <a:outerShdw blurRad="38100" dist="38100" dir="2700000" algn="tl">
                    <a:srgbClr val="000000">
                      <a:alpha val="43137"/>
                    </a:srgbClr>
                  </a:outerShdw>
                </a:effectLst>
              </a:rPr>
              <a:t>Effluent</a:t>
            </a:r>
          </a:p>
        </p:txBody>
      </p:sp>
      <p:sp>
        <p:nvSpPr>
          <p:cNvPr id="60" name="TextBox 59"/>
          <p:cNvSpPr txBox="1"/>
          <p:nvPr/>
        </p:nvSpPr>
        <p:spPr>
          <a:xfrm>
            <a:off x="5029200" y="3124200"/>
            <a:ext cx="1331913" cy="1077913"/>
          </a:xfrm>
          <a:prstGeom prst="rect">
            <a:avLst/>
          </a:prstGeom>
          <a:noFill/>
        </p:spPr>
        <p:txBody>
          <a:bodyPr wrap="none">
            <a:spAutoFit/>
          </a:bodyPr>
          <a:lstStyle/>
          <a:p>
            <a:pPr algn="ctr">
              <a:defRPr/>
            </a:pPr>
            <a:r>
              <a:rPr lang="en-US" sz="3200" dirty="0">
                <a:effectLst>
                  <a:outerShdw blurRad="38100" dist="38100" dir="2700000" algn="tl">
                    <a:srgbClr val="000000">
                      <a:alpha val="43137"/>
                    </a:srgbClr>
                  </a:outerShdw>
                </a:effectLst>
              </a:rPr>
              <a:t>Solid</a:t>
            </a:r>
          </a:p>
          <a:p>
            <a:pPr algn="ctr">
              <a:defRPr/>
            </a:pPr>
            <a:r>
              <a:rPr lang="en-US" sz="3200" dirty="0">
                <a:effectLst>
                  <a:outerShdw blurRad="38100" dist="38100" dir="2700000" algn="tl">
                    <a:srgbClr val="000000">
                      <a:alpha val="43137"/>
                    </a:srgbClr>
                  </a:outerShdw>
                </a:effectLst>
              </a:rPr>
              <a:t>Waste</a:t>
            </a:r>
          </a:p>
        </p:txBody>
      </p:sp>
      <p:sp>
        <p:nvSpPr>
          <p:cNvPr id="61" name="TextBox 60"/>
          <p:cNvSpPr txBox="1"/>
          <p:nvPr/>
        </p:nvSpPr>
        <p:spPr>
          <a:xfrm>
            <a:off x="6858000" y="3200400"/>
            <a:ext cx="2006600" cy="584200"/>
          </a:xfrm>
          <a:prstGeom prst="rect">
            <a:avLst/>
          </a:prstGeom>
          <a:noFill/>
        </p:spPr>
        <p:txBody>
          <a:bodyPr wrap="none">
            <a:spAutoFit/>
          </a:bodyPr>
          <a:lstStyle/>
          <a:p>
            <a:pPr>
              <a:defRPr/>
            </a:pPr>
            <a:r>
              <a:rPr lang="en-US" sz="3200" dirty="0">
                <a:effectLst>
                  <a:outerShdw blurRad="38100" dist="38100" dir="2700000" algn="tl">
                    <a:srgbClr val="000000">
                      <a:alpha val="43137"/>
                    </a:srgbClr>
                  </a:outerShdw>
                </a:effectLst>
              </a:rPr>
              <a:t>Plantation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grpSp>
        <p:nvGrpSpPr>
          <p:cNvPr id="2" name="Group 13"/>
          <p:cNvGrpSpPr>
            <a:grpSpLocks/>
          </p:cNvGrpSpPr>
          <p:nvPr/>
        </p:nvGrpSpPr>
        <p:grpSpPr bwMode="auto">
          <a:xfrm>
            <a:off x="457200" y="1447800"/>
            <a:ext cx="685800" cy="685800"/>
            <a:chOff x="2438400" y="2014538"/>
            <a:chExt cx="685800" cy="685800"/>
          </a:xfrm>
        </p:grpSpPr>
        <p:sp>
          <p:nvSpPr>
            <p:cNvPr id="50"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52"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1</a:t>
              </a:r>
            </a:p>
          </p:txBody>
        </p:sp>
      </p:grpSp>
      <p:grpSp>
        <p:nvGrpSpPr>
          <p:cNvPr id="3" name="Group 20"/>
          <p:cNvGrpSpPr>
            <a:grpSpLocks/>
          </p:cNvGrpSpPr>
          <p:nvPr/>
        </p:nvGrpSpPr>
        <p:grpSpPr bwMode="auto">
          <a:xfrm>
            <a:off x="2743200" y="2819400"/>
            <a:ext cx="685800" cy="685800"/>
            <a:chOff x="2438400" y="2014538"/>
            <a:chExt cx="685800" cy="685800"/>
          </a:xfrm>
        </p:grpSpPr>
        <p:sp>
          <p:nvSpPr>
            <p:cNvPr id="55"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56"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2</a:t>
              </a:r>
            </a:p>
          </p:txBody>
        </p:sp>
      </p:grpSp>
      <p:sp>
        <p:nvSpPr>
          <p:cNvPr id="57" name="Rectangle 30"/>
          <p:cNvSpPr txBox="1">
            <a:spLocks noChangeArrowheads="1"/>
          </p:cNvSpPr>
          <p:nvPr/>
        </p:nvSpPr>
        <p:spPr bwMode="auto">
          <a:xfrm>
            <a:off x="1219200" y="1524000"/>
            <a:ext cx="7392988" cy="835025"/>
          </a:xfrm>
          <a:prstGeom prst="rect">
            <a:avLst/>
          </a:prstGeom>
          <a:noFill/>
          <a:ln w="9525">
            <a:noFill/>
            <a:miter lim="800000"/>
            <a:headEnd/>
            <a:tailEnd/>
          </a:ln>
          <a:effectLst/>
        </p:spPr>
        <p:txBody>
          <a:bodyPr/>
          <a:lstStyle/>
          <a:p>
            <a:pPr>
              <a:spcBef>
                <a:spcPct val="20000"/>
              </a:spcBef>
              <a:buClr>
                <a:schemeClr val="accent2"/>
              </a:buClr>
              <a:defRPr/>
            </a:pPr>
            <a:r>
              <a:rPr lang="en-US" b="1" kern="0" dirty="0" smtClean="0">
                <a:latin typeface="Arial" pitchFamily="34" charset="0"/>
                <a:cs typeface="Arial" pitchFamily="34" charset="0"/>
              </a:rPr>
              <a:t>CESC continuously explore ways and means by which pollutants like Suspended Particulate Matter (SPM) emission from the </a:t>
            </a:r>
            <a:r>
              <a:rPr lang="en-US" b="1" kern="0" dirty="0" err="1" smtClean="0">
                <a:latin typeface="Arial" pitchFamily="34" charset="0"/>
                <a:cs typeface="Arial" pitchFamily="34" charset="0"/>
              </a:rPr>
              <a:t>pulverised</a:t>
            </a:r>
            <a:r>
              <a:rPr lang="en-US" b="1" kern="0" dirty="0" smtClean="0">
                <a:latin typeface="Arial" pitchFamily="34" charset="0"/>
                <a:cs typeface="Arial" pitchFamily="34" charset="0"/>
              </a:rPr>
              <a:t> fuel stations can be reduced and maintained well below the statutory limits. </a:t>
            </a:r>
            <a:endParaRPr lang="en-US" b="1" kern="0" dirty="0">
              <a:solidFill>
                <a:srgbClr val="C00000"/>
              </a:solidFill>
              <a:latin typeface="Arial" pitchFamily="34" charset="0"/>
              <a:cs typeface="Arial" pitchFamily="34" charset="0"/>
            </a:endParaRPr>
          </a:p>
        </p:txBody>
      </p:sp>
      <p:sp>
        <p:nvSpPr>
          <p:cNvPr id="62"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Reduce Particulate Matter</a:t>
            </a:r>
          </a:p>
        </p:txBody>
      </p:sp>
      <p:sp>
        <p:nvSpPr>
          <p:cNvPr id="16" name="Rectangle 30"/>
          <p:cNvSpPr txBox="1">
            <a:spLocks noChangeArrowheads="1"/>
          </p:cNvSpPr>
          <p:nvPr/>
        </p:nvSpPr>
        <p:spPr bwMode="auto">
          <a:xfrm>
            <a:off x="3686658" y="2971800"/>
            <a:ext cx="5609742" cy="2057400"/>
          </a:xfrm>
          <a:prstGeom prst="rect">
            <a:avLst/>
          </a:prstGeom>
          <a:noFill/>
          <a:ln w="9525">
            <a:noFill/>
            <a:miter lim="800000"/>
            <a:headEnd/>
            <a:tailEnd/>
          </a:ln>
          <a:effectLst/>
        </p:spPr>
        <p:txBody>
          <a:bodyPr/>
          <a:lstStyle/>
          <a:p>
            <a:pPr>
              <a:spcBef>
                <a:spcPct val="20000"/>
              </a:spcBef>
              <a:buClr>
                <a:schemeClr val="accent2"/>
              </a:buClr>
              <a:defRPr/>
            </a:pPr>
            <a:r>
              <a:rPr lang="en-US" sz="2000" b="1" kern="0" dirty="0" smtClean="0">
                <a:solidFill>
                  <a:srgbClr val="C00000"/>
                </a:solidFill>
                <a:latin typeface="Arial" pitchFamily="34" charset="0"/>
                <a:cs typeface="Arial" pitchFamily="34" charset="0"/>
              </a:rPr>
              <a:t>Actions </a:t>
            </a:r>
          </a:p>
          <a:p>
            <a:pPr>
              <a:spcBef>
                <a:spcPct val="20000"/>
              </a:spcBef>
              <a:buClr>
                <a:schemeClr val="accent2"/>
              </a:buClr>
              <a:buFont typeface="Wingdings" pitchFamily="2" charset="2"/>
              <a:buChar char="ü"/>
              <a:defRPr/>
            </a:pPr>
            <a:r>
              <a:rPr lang="en-US" b="1" kern="0" dirty="0" smtClean="0">
                <a:latin typeface="Arial" pitchFamily="34" charset="0"/>
                <a:cs typeface="Arial" pitchFamily="34" charset="0"/>
              </a:rPr>
              <a:t>Our internal target is far below the statute.</a:t>
            </a:r>
          </a:p>
          <a:p>
            <a:pPr>
              <a:spcBef>
                <a:spcPct val="20000"/>
              </a:spcBef>
              <a:buClr>
                <a:schemeClr val="accent2"/>
              </a:buClr>
              <a:buFont typeface="Wingdings" pitchFamily="2" charset="2"/>
              <a:buChar char="ü"/>
              <a:defRPr/>
            </a:pPr>
            <a:r>
              <a:rPr lang="en-US" b="1" kern="0" dirty="0" smtClean="0">
                <a:latin typeface="Arial" pitchFamily="34" charset="0"/>
                <a:cs typeface="Arial" pitchFamily="34" charset="0"/>
              </a:rPr>
              <a:t>Ammonia dozing  ( innovative technology) brought down the figure to 50 </a:t>
            </a:r>
            <a:r>
              <a:rPr lang="en-US" b="1" dirty="0" smtClean="0"/>
              <a:t>mg/Nm</a:t>
            </a:r>
            <a:r>
              <a:rPr lang="en-US" b="1" baseline="30000" dirty="0" smtClean="0"/>
              <a:t>3</a:t>
            </a:r>
            <a:r>
              <a:rPr lang="en-US" b="1" kern="0" dirty="0" smtClean="0">
                <a:latin typeface="Arial" pitchFamily="34" charset="0"/>
                <a:cs typeface="Arial" pitchFamily="34" charset="0"/>
              </a:rPr>
              <a:t>)</a:t>
            </a:r>
            <a:endParaRPr lang="en-US" b="1" kern="0" dirty="0" smtClean="0">
              <a:latin typeface="Arial" pitchFamily="34" charset="0"/>
              <a:cs typeface="Arial" pitchFamily="34" charset="0"/>
            </a:endParaRPr>
          </a:p>
          <a:p>
            <a:pPr>
              <a:spcBef>
                <a:spcPct val="20000"/>
              </a:spcBef>
              <a:buClr>
                <a:schemeClr val="accent2"/>
              </a:buClr>
              <a:buFont typeface="Wingdings" pitchFamily="2" charset="2"/>
              <a:buChar char="ü"/>
              <a:defRPr/>
            </a:pPr>
            <a:r>
              <a:rPr lang="en-US" b="1" kern="0" dirty="0" smtClean="0">
                <a:latin typeface="Arial" pitchFamily="34" charset="0"/>
                <a:cs typeface="Arial" pitchFamily="34" charset="0"/>
              </a:rPr>
              <a:t>Stringent Target over years - now 40 </a:t>
            </a:r>
            <a:r>
              <a:rPr lang="en-US" b="1" dirty="0" smtClean="0"/>
              <a:t>mg/Nm</a:t>
            </a:r>
            <a:r>
              <a:rPr lang="en-US" b="1" baseline="30000" dirty="0" smtClean="0"/>
              <a:t>3 </a:t>
            </a:r>
          </a:p>
          <a:p>
            <a:pPr>
              <a:spcBef>
                <a:spcPct val="20000"/>
              </a:spcBef>
              <a:buClr>
                <a:schemeClr val="accent2"/>
              </a:buClr>
              <a:buFont typeface="Wingdings" pitchFamily="2" charset="2"/>
              <a:buChar char="ü"/>
              <a:defRPr/>
            </a:pPr>
            <a:r>
              <a:rPr lang="en-US" b="1" kern="0" dirty="0" smtClean="0">
                <a:latin typeface="Arial" pitchFamily="34" charset="0"/>
                <a:cs typeface="Arial" pitchFamily="34" charset="0"/>
              </a:rPr>
              <a:t>24 </a:t>
            </a:r>
            <a:r>
              <a:rPr lang="en-US" b="1" kern="0" dirty="0" smtClean="0">
                <a:latin typeface="Arial" pitchFamily="34" charset="0"/>
                <a:cs typeface="Arial" pitchFamily="34" charset="0"/>
              </a:rPr>
              <a:t>x 7 monitoring through in- house integrated software and Company's Intranet</a:t>
            </a:r>
          </a:p>
          <a:p>
            <a:pPr>
              <a:spcBef>
                <a:spcPct val="20000"/>
              </a:spcBef>
              <a:buClr>
                <a:schemeClr val="accent2"/>
              </a:buClr>
              <a:defRPr/>
            </a:pPr>
            <a:endParaRPr lang="en-US" sz="2000" b="1" kern="0" dirty="0" smtClean="0">
              <a:latin typeface="Arial" pitchFamily="34" charset="0"/>
              <a:cs typeface="Arial" pitchFamily="34" charset="0"/>
            </a:endParaRPr>
          </a:p>
        </p:txBody>
      </p:sp>
      <p:grpSp>
        <p:nvGrpSpPr>
          <p:cNvPr id="7" name="Group 6"/>
          <p:cNvGrpSpPr/>
          <p:nvPr/>
        </p:nvGrpSpPr>
        <p:grpSpPr>
          <a:xfrm>
            <a:off x="228600" y="3505200"/>
            <a:ext cx="3571762" cy="1752845"/>
            <a:chOff x="228600" y="3505200"/>
            <a:chExt cx="3571762" cy="175284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505200"/>
              <a:ext cx="3458058" cy="1752845"/>
            </a:xfrm>
            <a:prstGeom prst="rect">
              <a:avLst/>
            </a:prstGeom>
          </p:spPr>
        </p:pic>
        <p:sp>
          <p:nvSpPr>
            <p:cNvPr id="6" name="Rectangle 5"/>
            <p:cNvSpPr/>
            <p:nvPr/>
          </p:nvSpPr>
          <p:spPr>
            <a:xfrm>
              <a:off x="2671289" y="3843901"/>
              <a:ext cx="1129073" cy="261610"/>
            </a:xfrm>
            <a:prstGeom prst="rect">
              <a:avLst/>
            </a:prstGeom>
            <a:noFill/>
          </p:spPr>
          <p:txBody>
            <a:bodyPr wrap="square" lIns="91440" tIns="45720" rIns="91440" bIns="45720">
              <a:spAutoFit/>
            </a:bodyPr>
            <a:lstStyle/>
            <a:p>
              <a:pPr algn="ctr"/>
              <a:r>
                <a:rPr lang="en-US" sz="1050" b="1" dirty="0" smtClean="0"/>
                <a:t>mg/Nm</a:t>
              </a:r>
              <a:r>
                <a:rPr lang="en-US" sz="1050" b="1" baseline="30000" dirty="0" smtClean="0"/>
                <a:t>3</a:t>
              </a:r>
              <a:endParaRPr lang="en-US" sz="105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a:off x="2209800" y="4261996"/>
              <a:ext cx="1129073" cy="261610"/>
            </a:xfrm>
            <a:prstGeom prst="rect">
              <a:avLst/>
            </a:prstGeom>
            <a:noFill/>
          </p:spPr>
          <p:txBody>
            <a:bodyPr wrap="square" lIns="91440" tIns="45720" rIns="91440" bIns="45720">
              <a:spAutoFit/>
            </a:bodyPr>
            <a:lstStyle/>
            <a:p>
              <a:pPr algn="ctr"/>
              <a:r>
                <a:rPr lang="en-US" sz="1050" b="1" dirty="0" smtClean="0"/>
                <a:t>mg/Nm</a:t>
              </a:r>
              <a:r>
                <a:rPr lang="en-US" sz="1050" b="1" baseline="30000" dirty="0" smtClean="0"/>
                <a:t>3</a:t>
              </a:r>
              <a:endParaRPr lang="en-US" sz="105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Rectangle 16"/>
            <p:cNvSpPr/>
            <p:nvPr/>
          </p:nvSpPr>
          <p:spPr>
            <a:xfrm>
              <a:off x="1828800" y="4767590"/>
              <a:ext cx="1129073" cy="261610"/>
            </a:xfrm>
            <a:prstGeom prst="rect">
              <a:avLst/>
            </a:prstGeom>
            <a:noFill/>
          </p:spPr>
          <p:txBody>
            <a:bodyPr wrap="square" lIns="91440" tIns="45720" rIns="91440" bIns="45720">
              <a:spAutoFit/>
            </a:bodyPr>
            <a:lstStyle/>
            <a:p>
              <a:pPr algn="ctr"/>
              <a:r>
                <a:rPr lang="en-US" sz="1050" b="1" dirty="0" smtClean="0"/>
                <a:t>mg/Nm</a:t>
              </a:r>
              <a:r>
                <a:rPr lang="en-US" sz="1050" b="1" baseline="30000" dirty="0" smtClean="0"/>
                <a:t>3</a:t>
              </a:r>
              <a:endParaRPr lang="en-US" sz="105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4"/>
          <p:cNvSpPr>
            <a:spLocks noChangeArrowheads="1"/>
          </p:cNvSpPr>
          <p:nvPr/>
        </p:nvSpPr>
        <p:spPr bwMode="auto">
          <a:xfrm rot="3150571" flipH="1">
            <a:off x="5500177" y="4889895"/>
            <a:ext cx="381000" cy="1282181"/>
          </a:xfrm>
          <a:prstGeom prst="downArrow">
            <a:avLst>
              <a:gd name="adj1" fmla="val 50000"/>
              <a:gd name="adj2" fmla="val 33854"/>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vert="eaVert" wrap="none" anchor="ctr"/>
          <a:lstStyle/>
          <a:p>
            <a:pPr>
              <a:defRPr/>
            </a:pPr>
            <a:endParaRPr lang="en-US" sz="1800"/>
          </a:p>
        </p:txBody>
      </p:sp>
      <p:sp>
        <p:nvSpPr>
          <p:cNvPr id="20" name="AutoShape 13"/>
          <p:cNvSpPr>
            <a:spLocks noChangeArrowheads="1"/>
          </p:cNvSpPr>
          <p:nvPr/>
        </p:nvSpPr>
        <p:spPr bwMode="auto">
          <a:xfrm>
            <a:off x="7162800" y="2971800"/>
            <a:ext cx="304800" cy="412750"/>
          </a:xfrm>
          <a:prstGeom prst="downArrow">
            <a:avLst>
              <a:gd name="adj1" fmla="val 50000"/>
              <a:gd name="adj2" fmla="val 33854"/>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vert="eaVert" wrap="none" anchor="ctr"/>
          <a:lstStyle/>
          <a:p>
            <a:pPr>
              <a:defRPr/>
            </a:pPr>
            <a:endParaRPr lang="en-US" sz="1800"/>
          </a:p>
        </p:txBody>
      </p:sp>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62"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Ammonia Dozing</a:t>
            </a:r>
          </a:p>
        </p:txBody>
      </p:sp>
      <p:sp>
        <p:nvSpPr>
          <p:cNvPr id="14" name="Rectangle 20"/>
          <p:cNvSpPr txBox="1">
            <a:spLocks noChangeArrowheads="1"/>
          </p:cNvSpPr>
          <p:nvPr/>
        </p:nvSpPr>
        <p:spPr bwMode="auto">
          <a:xfrm>
            <a:off x="1752600" y="1828800"/>
            <a:ext cx="42672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81000" marR="0" lvl="0" indent="-381000" algn="l" defTabSz="914400" rtl="0" eaLnBrk="1" fontAlgn="base" latinLnBrk="0" hangingPunct="1">
              <a:lnSpc>
                <a:spcPct val="70000"/>
              </a:lnSpc>
              <a:spcBef>
                <a:spcPct val="20000"/>
              </a:spcBef>
              <a:spcAft>
                <a:spcPct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Ammonia helps to reduce resistivity of fly ash resulting better ionization of the particles </a:t>
            </a:r>
          </a:p>
          <a:p>
            <a:pPr marL="381000" marR="0" lvl="0" indent="-381000" algn="l" defTabSz="914400" rtl="0" eaLnBrk="1" fontAlgn="base" latinLnBrk="0" hangingPunct="1">
              <a:lnSpc>
                <a:spcPct val="70000"/>
              </a:lnSpc>
              <a:spcBef>
                <a:spcPct val="20000"/>
              </a:spcBef>
              <a:spcAft>
                <a:spcPct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81000" marR="0" lvl="0" indent="-381000" algn="l" defTabSz="914400" rtl="0" eaLnBrk="1" fontAlgn="base" latinLnBrk="0" hangingPunct="1">
              <a:lnSpc>
                <a:spcPct val="70000"/>
              </a:lnSpc>
              <a:spcBef>
                <a:spcPct val="20000"/>
              </a:spcBef>
              <a:spcAft>
                <a:spcPct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Thus it increase in collection efficiency of ESP fields.</a:t>
            </a:r>
            <a:endParaRPr kumimoji="0" lang="en-US" sz="18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pic>
        <p:nvPicPr>
          <p:cNvPr id="15" name="Picture 9" descr="NH31109060006"/>
          <p:cNvPicPr>
            <a:picLocks noGrp="1" noChangeAspect="1" noChangeArrowheads="1"/>
          </p:cNvPicPr>
          <p:nvPr>
            <p:ph sz="half" idx="4294967295"/>
          </p:nvPr>
        </p:nvPicPr>
        <p:blipFill>
          <a:blip r:embed="rId2" cstate="print"/>
          <a:srcRect/>
          <a:stretch>
            <a:fillRect/>
          </a:stretch>
        </p:blipFill>
        <p:spPr>
          <a:xfrm>
            <a:off x="6934200" y="1295400"/>
            <a:ext cx="1762125" cy="1731962"/>
          </a:xfrm>
          <a:prstGeom prst="rect">
            <a:avLst/>
          </a:prstGeom>
          <a:effectLst>
            <a:outerShdw dist="107763" dir="2700000" algn="ctr" rotWithShape="0">
              <a:srgbClr val="808080">
                <a:alpha val="50000"/>
              </a:srgbClr>
            </a:outerShdw>
          </a:effectLst>
        </p:spPr>
      </p:pic>
      <p:sp>
        <p:nvSpPr>
          <p:cNvPr id="17" name="Rectangle 10"/>
          <p:cNvSpPr>
            <a:spLocks noChangeArrowheads="1"/>
          </p:cNvSpPr>
          <p:nvPr/>
        </p:nvSpPr>
        <p:spPr bwMode="auto">
          <a:xfrm>
            <a:off x="6934200" y="1295400"/>
            <a:ext cx="1762125" cy="366712"/>
          </a:xfrm>
          <a:prstGeom prst="rect">
            <a:avLst/>
          </a:prstGeom>
          <a:solidFill>
            <a:srgbClr val="FFFF00"/>
          </a:solidFill>
          <a:ln w="9525">
            <a:noFill/>
            <a:miter lim="800000"/>
            <a:headEnd/>
            <a:tailEnd/>
          </a:ln>
          <a:effectLst>
            <a:outerShdw dist="107763" dir="2700000" algn="ctr" rotWithShape="0">
              <a:schemeClr val="bg2">
                <a:alpha val="50000"/>
              </a:schemeClr>
            </a:outerShdw>
          </a:effectLst>
        </p:spPr>
        <p:txBody>
          <a:bodyPr>
            <a:spAutoFit/>
          </a:bodyPr>
          <a:lstStyle/>
          <a:p>
            <a:pPr algn="ctr">
              <a:defRPr/>
            </a:pPr>
            <a:r>
              <a:rPr lang="en-US" sz="1800" b="1" dirty="0"/>
              <a:t>Dozing</a:t>
            </a:r>
          </a:p>
        </p:txBody>
      </p:sp>
      <p:pic>
        <p:nvPicPr>
          <p:cNvPr id="18" name="Picture 11" descr="NH31109060009"/>
          <p:cNvPicPr>
            <a:picLocks noChangeAspect="1" noChangeArrowheads="1"/>
          </p:cNvPicPr>
          <p:nvPr/>
        </p:nvPicPr>
        <p:blipFill>
          <a:blip r:embed="rId3" cstate="print"/>
          <a:srcRect/>
          <a:stretch>
            <a:fillRect/>
          </a:stretch>
        </p:blipFill>
        <p:spPr bwMode="auto">
          <a:xfrm>
            <a:off x="6172200" y="3635375"/>
            <a:ext cx="1762125" cy="1568450"/>
          </a:xfrm>
          <a:prstGeom prst="rect">
            <a:avLst/>
          </a:prstGeom>
          <a:noFill/>
          <a:ln w="9525">
            <a:noFill/>
            <a:miter lim="800000"/>
            <a:headEnd/>
            <a:tailEnd/>
          </a:ln>
        </p:spPr>
      </p:pic>
      <p:sp>
        <p:nvSpPr>
          <p:cNvPr id="19" name="Rectangle 12"/>
          <p:cNvSpPr>
            <a:spLocks noChangeArrowheads="1"/>
          </p:cNvSpPr>
          <p:nvPr/>
        </p:nvSpPr>
        <p:spPr bwMode="auto">
          <a:xfrm>
            <a:off x="6172200" y="3429000"/>
            <a:ext cx="1762125" cy="366713"/>
          </a:xfrm>
          <a:prstGeom prst="rect">
            <a:avLst/>
          </a:prstGeom>
          <a:solidFill>
            <a:srgbClr val="FFFF00"/>
          </a:solidFill>
          <a:ln w="9525">
            <a:noFill/>
            <a:miter lim="800000"/>
            <a:headEnd/>
            <a:tailEnd/>
          </a:ln>
          <a:effectLst>
            <a:outerShdw dist="107763" dir="2700000" algn="ctr" rotWithShape="0">
              <a:schemeClr val="bg2">
                <a:alpha val="50000"/>
              </a:schemeClr>
            </a:outerShdw>
          </a:effectLst>
        </p:spPr>
        <p:txBody>
          <a:bodyPr>
            <a:spAutoFit/>
          </a:bodyPr>
          <a:lstStyle/>
          <a:p>
            <a:pPr algn="ctr">
              <a:defRPr/>
            </a:pPr>
            <a:r>
              <a:rPr lang="en-US" sz="1800" b="1" dirty="0"/>
              <a:t>Control</a:t>
            </a:r>
          </a:p>
        </p:txBody>
      </p:sp>
      <p:pic>
        <p:nvPicPr>
          <p:cNvPr id="22" name="Picture 15" descr="NH31109060012"/>
          <p:cNvPicPr>
            <a:picLocks noChangeAspect="1" noChangeArrowheads="1"/>
          </p:cNvPicPr>
          <p:nvPr/>
        </p:nvPicPr>
        <p:blipFill>
          <a:blip r:embed="rId4" cstate="print"/>
          <a:srcRect/>
          <a:stretch>
            <a:fillRect/>
          </a:stretch>
        </p:blipFill>
        <p:spPr bwMode="auto">
          <a:xfrm>
            <a:off x="685800" y="4876800"/>
            <a:ext cx="1762125" cy="1450975"/>
          </a:xfrm>
          <a:prstGeom prst="rect">
            <a:avLst/>
          </a:prstGeom>
          <a:noFill/>
          <a:ln w="9525">
            <a:noFill/>
            <a:miter lim="800000"/>
            <a:headEnd/>
            <a:tailEnd/>
          </a:ln>
          <a:effectLst>
            <a:outerShdw dist="107763" dir="2700000" algn="ctr" rotWithShape="0">
              <a:srgbClr val="808080">
                <a:alpha val="50000"/>
              </a:srgbClr>
            </a:outerShdw>
          </a:effectLst>
        </p:spPr>
      </p:pic>
      <p:sp>
        <p:nvSpPr>
          <p:cNvPr id="23" name="Rectangle 16"/>
          <p:cNvSpPr>
            <a:spLocks noChangeArrowheads="1"/>
          </p:cNvSpPr>
          <p:nvPr/>
        </p:nvSpPr>
        <p:spPr bwMode="auto">
          <a:xfrm>
            <a:off x="685800" y="4860925"/>
            <a:ext cx="1762125" cy="368300"/>
          </a:xfrm>
          <a:prstGeom prst="rect">
            <a:avLst/>
          </a:prstGeom>
          <a:solidFill>
            <a:srgbClr val="FFFF00"/>
          </a:solidFill>
          <a:ln w="9525">
            <a:noFill/>
            <a:miter lim="800000"/>
            <a:headEnd/>
            <a:tailEnd/>
          </a:ln>
          <a:effectLst>
            <a:outerShdw dist="107763" dir="2700000" algn="ctr" rotWithShape="0">
              <a:schemeClr val="bg2">
                <a:alpha val="50000"/>
              </a:schemeClr>
            </a:outerShdw>
          </a:effectLst>
        </p:spPr>
        <p:txBody>
          <a:bodyPr>
            <a:spAutoFit/>
          </a:bodyPr>
          <a:lstStyle/>
          <a:p>
            <a:pPr algn="ctr">
              <a:defRPr/>
            </a:pPr>
            <a:r>
              <a:rPr lang="en-US" sz="1800" b="1" dirty="0"/>
              <a:t>Effect</a:t>
            </a:r>
          </a:p>
        </p:txBody>
      </p:sp>
      <p:pic>
        <p:nvPicPr>
          <p:cNvPr id="24" name="Picture 17" descr="NH31109060004"/>
          <p:cNvPicPr>
            <a:picLocks noChangeAspect="1" noChangeArrowheads="1"/>
          </p:cNvPicPr>
          <p:nvPr/>
        </p:nvPicPr>
        <p:blipFill>
          <a:blip r:embed="rId5" cstate="print"/>
          <a:srcRect/>
          <a:stretch>
            <a:fillRect/>
          </a:stretch>
        </p:blipFill>
        <p:spPr bwMode="auto">
          <a:xfrm>
            <a:off x="3352800" y="5000625"/>
            <a:ext cx="1762125" cy="1327150"/>
          </a:xfrm>
          <a:prstGeom prst="rect">
            <a:avLst/>
          </a:prstGeom>
          <a:noFill/>
          <a:ln w="9525">
            <a:noFill/>
            <a:miter lim="800000"/>
            <a:headEnd/>
            <a:tailEnd/>
          </a:ln>
          <a:effectLst>
            <a:outerShdw dist="107763" dir="2700000" algn="ctr" rotWithShape="0">
              <a:srgbClr val="808080">
                <a:alpha val="50000"/>
              </a:srgbClr>
            </a:outerShdw>
          </a:effectLst>
        </p:spPr>
      </p:pic>
      <p:sp>
        <p:nvSpPr>
          <p:cNvPr id="25" name="Rectangle 18"/>
          <p:cNvSpPr>
            <a:spLocks noChangeArrowheads="1"/>
          </p:cNvSpPr>
          <p:nvPr/>
        </p:nvSpPr>
        <p:spPr bwMode="auto">
          <a:xfrm>
            <a:off x="3352800" y="4876800"/>
            <a:ext cx="1762125" cy="366713"/>
          </a:xfrm>
          <a:prstGeom prst="rect">
            <a:avLst/>
          </a:prstGeom>
          <a:solidFill>
            <a:srgbClr val="FFFF00"/>
          </a:solidFill>
          <a:ln w="9525">
            <a:noFill/>
            <a:miter lim="800000"/>
            <a:headEnd/>
            <a:tailEnd/>
          </a:ln>
          <a:effectLst>
            <a:outerShdw dist="107763" dir="2700000" algn="ctr" rotWithShape="0">
              <a:schemeClr val="bg2">
                <a:alpha val="50000"/>
              </a:schemeClr>
            </a:outerShdw>
          </a:effectLst>
        </p:spPr>
        <p:txBody>
          <a:bodyPr>
            <a:spAutoFit/>
          </a:bodyPr>
          <a:lstStyle/>
          <a:p>
            <a:pPr algn="ctr">
              <a:defRPr/>
            </a:pPr>
            <a:r>
              <a:rPr lang="en-US" sz="1800" b="1" dirty="0"/>
              <a:t>Monitoring</a:t>
            </a:r>
          </a:p>
        </p:txBody>
      </p:sp>
      <p:sp>
        <p:nvSpPr>
          <p:cNvPr id="26" name="AutoShape 19"/>
          <p:cNvSpPr>
            <a:spLocks noChangeArrowheads="1"/>
          </p:cNvSpPr>
          <p:nvPr/>
        </p:nvSpPr>
        <p:spPr bwMode="auto">
          <a:xfrm>
            <a:off x="2447925" y="5257800"/>
            <a:ext cx="904875" cy="381000"/>
          </a:xfrm>
          <a:prstGeom prst="leftArrow">
            <a:avLst>
              <a:gd name="adj1" fmla="val 40907"/>
              <a:gd name="adj2" fmla="val 112835"/>
            </a:avLst>
          </a:prstGeom>
          <a:solidFill>
            <a:srgbClr val="FFFF00"/>
          </a:solidFill>
          <a:ln w="9525">
            <a:solidFill>
              <a:schemeClr val="tx1"/>
            </a:solidFill>
            <a:miter lim="800000"/>
            <a:headEnd/>
            <a:tailEnd/>
          </a:ln>
        </p:spPr>
        <p:txBody>
          <a:bodyPr wrap="none" anchor="ctr"/>
          <a:lstStyle/>
          <a:p>
            <a:endParaRPr lang="en-US" sz="1800"/>
          </a:p>
        </p:txBody>
      </p:sp>
      <p:grpSp>
        <p:nvGrpSpPr>
          <p:cNvPr id="28" name="Group 13"/>
          <p:cNvGrpSpPr>
            <a:grpSpLocks/>
          </p:cNvGrpSpPr>
          <p:nvPr/>
        </p:nvGrpSpPr>
        <p:grpSpPr bwMode="auto">
          <a:xfrm>
            <a:off x="990600" y="1752600"/>
            <a:ext cx="685800" cy="685800"/>
            <a:chOff x="2438400" y="2014538"/>
            <a:chExt cx="685800" cy="685800"/>
          </a:xfrm>
        </p:grpSpPr>
        <p:sp>
          <p:nvSpPr>
            <p:cNvPr id="29"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30" name="Text Box 26"/>
            <p:cNvSpPr txBox="1">
              <a:spLocks noChangeArrowheads="1"/>
            </p:cNvSpPr>
            <p:nvPr/>
          </p:nvSpPr>
          <p:spPr bwMode="gray">
            <a:xfrm>
              <a:off x="2574469" y="2112963"/>
              <a:ext cx="389850" cy="461665"/>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A</a:t>
              </a:r>
              <a:endParaRPr lang="en-US" sz="2400" dirty="0">
                <a:solidFill>
                  <a:srgbClr val="FEFEFE"/>
                </a:solidFill>
                <a:latin typeface="Arial" pitchFamily="34" charset="0"/>
                <a:cs typeface="Arial" pitchFamily="34" charset="0"/>
              </a:endParaRPr>
            </a:p>
          </p:txBody>
        </p:sp>
      </p:grpSp>
      <p:grpSp>
        <p:nvGrpSpPr>
          <p:cNvPr id="31" name="Group 20"/>
          <p:cNvGrpSpPr>
            <a:grpSpLocks/>
          </p:cNvGrpSpPr>
          <p:nvPr/>
        </p:nvGrpSpPr>
        <p:grpSpPr bwMode="auto">
          <a:xfrm>
            <a:off x="990600" y="2743200"/>
            <a:ext cx="685800" cy="685800"/>
            <a:chOff x="2438400" y="2014538"/>
            <a:chExt cx="685800" cy="685800"/>
          </a:xfrm>
        </p:grpSpPr>
        <p:sp>
          <p:nvSpPr>
            <p:cNvPr id="32"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33" name="Text Box 26"/>
            <p:cNvSpPr txBox="1">
              <a:spLocks noChangeArrowheads="1"/>
            </p:cNvSpPr>
            <p:nvPr/>
          </p:nvSpPr>
          <p:spPr bwMode="gray">
            <a:xfrm>
              <a:off x="2574469" y="2112963"/>
              <a:ext cx="389850" cy="461665"/>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B</a:t>
              </a:r>
              <a:endParaRPr lang="en-US" sz="2400" dirty="0">
                <a:solidFill>
                  <a:srgbClr val="FEFEFE"/>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62"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Reduce Particulate Matter</a:t>
            </a:r>
          </a:p>
        </p:txBody>
      </p:sp>
      <p:sp>
        <p:nvSpPr>
          <p:cNvPr id="16" name="Rectangle 30"/>
          <p:cNvSpPr txBox="1">
            <a:spLocks noChangeArrowheads="1"/>
          </p:cNvSpPr>
          <p:nvPr/>
        </p:nvSpPr>
        <p:spPr bwMode="auto">
          <a:xfrm>
            <a:off x="457200" y="1447800"/>
            <a:ext cx="5259388" cy="381000"/>
          </a:xfrm>
          <a:prstGeom prst="rect">
            <a:avLst/>
          </a:prstGeom>
          <a:noFill/>
          <a:ln w="9525">
            <a:noFill/>
            <a:miter lim="800000"/>
            <a:headEnd/>
            <a:tailEnd/>
          </a:ln>
          <a:effectLst/>
        </p:spPr>
        <p:txBody>
          <a:bodyPr/>
          <a:lstStyle/>
          <a:p>
            <a:pPr>
              <a:spcBef>
                <a:spcPct val="20000"/>
              </a:spcBef>
              <a:buClr>
                <a:schemeClr val="accent2"/>
              </a:buClr>
              <a:defRPr/>
            </a:pPr>
            <a:r>
              <a:rPr lang="en-US" sz="2000" b="1" kern="0" dirty="0" smtClean="0">
                <a:solidFill>
                  <a:srgbClr val="C00000"/>
                </a:solidFill>
                <a:latin typeface="Arial" pitchFamily="34" charset="0"/>
                <a:cs typeface="Arial" pitchFamily="34" charset="0"/>
              </a:rPr>
              <a:t>Continuous Monitoring</a:t>
            </a:r>
            <a:endParaRPr lang="en-US" sz="2000" b="1" kern="0" dirty="0" smtClean="0">
              <a:latin typeface="Arial" pitchFamily="34" charset="0"/>
              <a:cs typeface="Arial" pitchFamily="34" charset="0"/>
            </a:endParaRPr>
          </a:p>
        </p:txBody>
      </p:sp>
      <p:pic>
        <p:nvPicPr>
          <p:cNvPr id="14" name="Picture 9" descr="untitled.JPG"/>
          <p:cNvPicPr>
            <a:picLocks noChangeAspect="1"/>
          </p:cNvPicPr>
          <p:nvPr/>
        </p:nvPicPr>
        <p:blipFill>
          <a:blip r:embed="rId2" cstate="print"/>
          <a:srcRect/>
          <a:stretch>
            <a:fillRect/>
          </a:stretch>
        </p:blipFill>
        <p:spPr bwMode="auto">
          <a:xfrm>
            <a:off x="3733800" y="1524000"/>
            <a:ext cx="3986212" cy="2989263"/>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1676400" y="3505200"/>
            <a:ext cx="4389120" cy="2743200"/>
          </a:xfrm>
          <a:prstGeom prst="rect">
            <a:avLst/>
          </a:prstGeom>
          <a:noFill/>
          <a:ln w="9525">
            <a:noFill/>
            <a:miter lim="800000"/>
            <a:headEnd/>
            <a:tailEnd/>
          </a:ln>
        </p:spPr>
      </p:pic>
      <p:sp>
        <p:nvSpPr>
          <p:cNvPr id="17" name="Rectangle 11"/>
          <p:cNvSpPr>
            <a:spLocks noChangeArrowheads="1"/>
          </p:cNvSpPr>
          <p:nvPr/>
        </p:nvSpPr>
        <p:spPr bwMode="auto">
          <a:xfrm>
            <a:off x="1676400" y="6172200"/>
            <a:ext cx="4049712" cy="342900"/>
          </a:xfrm>
          <a:prstGeom prst="rect">
            <a:avLst/>
          </a:prstGeom>
          <a:solidFill>
            <a:srgbClr val="FFFFCC"/>
          </a:solidFill>
          <a:ln w="9525">
            <a:solidFill>
              <a:srgbClr val="000080"/>
            </a:solidFill>
            <a:miter lim="800000"/>
            <a:headEnd/>
            <a:tailEnd/>
          </a:ln>
          <a:effectLst>
            <a:outerShdw dist="107763" dir="2700000" algn="ctr" rotWithShape="0">
              <a:srgbClr val="996633">
                <a:alpha val="50000"/>
              </a:srgbClr>
            </a:outerShdw>
          </a:effectLst>
        </p:spPr>
        <p:txBody>
          <a:bodyPr/>
          <a:lstStyle/>
          <a:p>
            <a:pPr algn="r">
              <a:defRPr/>
            </a:pPr>
            <a:r>
              <a:rPr lang="en-US" sz="1200" b="1" dirty="0">
                <a:solidFill>
                  <a:srgbClr val="000000"/>
                </a:solidFill>
                <a:latin typeface="Tahoma" pitchFamily="34" charset="0"/>
              </a:rPr>
              <a:t>Live CAM view of stacks through web pages</a:t>
            </a:r>
          </a:p>
          <a:p>
            <a:pPr algn="r">
              <a:defRPr/>
            </a:pPr>
            <a:endParaRPr lang="en-US" sz="1000" b="1" dirty="0">
              <a:solidFill>
                <a:schemeClr val="bg1"/>
              </a:solidFill>
            </a:endParaRPr>
          </a:p>
        </p:txBody>
      </p:sp>
      <p:sp>
        <p:nvSpPr>
          <p:cNvPr id="18" name="Rectangle 11"/>
          <p:cNvSpPr>
            <a:spLocks noChangeArrowheads="1"/>
          </p:cNvSpPr>
          <p:nvPr/>
        </p:nvSpPr>
        <p:spPr bwMode="auto">
          <a:xfrm>
            <a:off x="6096000" y="4495800"/>
            <a:ext cx="2449512" cy="533400"/>
          </a:xfrm>
          <a:prstGeom prst="rect">
            <a:avLst/>
          </a:prstGeom>
          <a:solidFill>
            <a:srgbClr val="FFFFCC"/>
          </a:solidFill>
          <a:ln w="9525">
            <a:solidFill>
              <a:srgbClr val="000080"/>
            </a:solidFill>
            <a:miter lim="800000"/>
            <a:headEnd/>
            <a:tailEnd/>
          </a:ln>
          <a:effectLst>
            <a:outerShdw dist="107763" dir="2700000" algn="ctr" rotWithShape="0">
              <a:srgbClr val="996633">
                <a:alpha val="50000"/>
              </a:srgbClr>
            </a:outerShdw>
          </a:effectLst>
        </p:spPr>
        <p:txBody>
          <a:bodyPr/>
          <a:lstStyle/>
          <a:p>
            <a:pPr algn="r">
              <a:defRPr/>
            </a:pPr>
            <a:r>
              <a:rPr lang="en-US" sz="1200" b="1">
                <a:solidFill>
                  <a:srgbClr val="000000"/>
                </a:solidFill>
                <a:latin typeface="Tahoma" pitchFamily="34" charset="0"/>
              </a:rPr>
              <a:t>Real-time values as seen through web pages</a:t>
            </a:r>
          </a:p>
          <a:p>
            <a:pPr algn="r">
              <a:defRPr/>
            </a:pPr>
            <a:endParaRPr lang="en-US" sz="1000" b="1">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grpSp>
        <p:nvGrpSpPr>
          <p:cNvPr id="2" name="Group 13"/>
          <p:cNvGrpSpPr>
            <a:grpSpLocks/>
          </p:cNvGrpSpPr>
          <p:nvPr/>
        </p:nvGrpSpPr>
        <p:grpSpPr bwMode="auto">
          <a:xfrm>
            <a:off x="457200" y="1679575"/>
            <a:ext cx="685800" cy="685800"/>
            <a:chOff x="2438400" y="2014538"/>
            <a:chExt cx="685800" cy="685800"/>
          </a:xfrm>
        </p:grpSpPr>
        <p:sp>
          <p:nvSpPr>
            <p:cNvPr id="50"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52"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3</a:t>
              </a:r>
              <a:endParaRPr lang="en-US" sz="2400" dirty="0">
                <a:solidFill>
                  <a:srgbClr val="FEFEFE"/>
                </a:solidFill>
                <a:latin typeface="Arial" pitchFamily="34" charset="0"/>
                <a:cs typeface="Arial" pitchFamily="34" charset="0"/>
              </a:endParaRPr>
            </a:p>
          </p:txBody>
        </p:sp>
      </p:grpSp>
      <p:sp>
        <p:nvSpPr>
          <p:cNvPr id="57" name="Rectangle 30"/>
          <p:cNvSpPr txBox="1">
            <a:spLocks noChangeArrowheads="1"/>
          </p:cNvSpPr>
          <p:nvPr/>
        </p:nvSpPr>
        <p:spPr bwMode="auto">
          <a:xfrm>
            <a:off x="1219200" y="1755775"/>
            <a:ext cx="3657600" cy="835025"/>
          </a:xfrm>
          <a:prstGeom prst="rect">
            <a:avLst/>
          </a:prstGeom>
          <a:noFill/>
          <a:ln w="9525">
            <a:noFill/>
            <a:miter lim="800000"/>
            <a:headEnd/>
            <a:tailEnd/>
          </a:ln>
          <a:effectLst/>
        </p:spPr>
        <p:txBody>
          <a:bodyPr/>
          <a:lstStyle/>
          <a:p>
            <a:pPr>
              <a:spcBef>
                <a:spcPct val="20000"/>
              </a:spcBef>
              <a:buClr>
                <a:schemeClr val="accent2"/>
              </a:buClr>
              <a:defRPr/>
            </a:pPr>
            <a:r>
              <a:rPr lang="en-US" b="1" kern="0" dirty="0" smtClean="0">
                <a:latin typeface="Arial" pitchFamily="34" charset="0"/>
                <a:cs typeface="Arial" pitchFamily="34" charset="0"/>
              </a:rPr>
              <a:t>In the age old New </a:t>
            </a:r>
            <a:r>
              <a:rPr lang="en-US" b="1" kern="0" dirty="0" err="1" smtClean="0">
                <a:latin typeface="Arial" pitchFamily="34" charset="0"/>
                <a:cs typeface="Arial" pitchFamily="34" charset="0"/>
              </a:rPr>
              <a:t>Cossipore</a:t>
            </a:r>
            <a:r>
              <a:rPr lang="en-US" b="1" kern="0" dirty="0" smtClean="0">
                <a:latin typeface="Arial" pitchFamily="34" charset="0"/>
                <a:cs typeface="Arial" pitchFamily="34" charset="0"/>
              </a:rPr>
              <a:t> Generating Station, to bring down the SPM level, Wet ESPs has been installed in the roof of the plant. Such installation is first of its kind in any power plant in the world</a:t>
            </a:r>
            <a:endParaRPr lang="en-US" b="1" kern="0" dirty="0">
              <a:solidFill>
                <a:srgbClr val="C00000"/>
              </a:solidFill>
              <a:latin typeface="Arial" pitchFamily="34" charset="0"/>
              <a:cs typeface="Arial" pitchFamily="34" charset="0"/>
            </a:endParaRPr>
          </a:p>
        </p:txBody>
      </p:sp>
      <p:sp>
        <p:nvSpPr>
          <p:cNvPr id="62"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Reduce Particulate Matter (Wet ESP)</a:t>
            </a:r>
          </a:p>
        </p:txBody>
      </p:sp>
      <p:pic>
        <p:nvPicPr>
          <p:cNvPr id="13" name="Picture 7"/>
          <p:cNvPicPr>
            <a:picLocks noChangeAspect="1" noChangeArrowheads="1"/>
          </p:cNvPicPr>
          <p:nvPr/>
        </p:nvPicPr>
        <p:blipFill>
          <a:blip r:embed="rId2" cstate="print"/>
          <a:srcRect/>
          <a:stretch>
            <a:fillRect/>
          </a:stretch>
        </p:blipFill>
        <p:spPr bwMode="auto">
          <a:xfrm>
            <a:off x="4779416" y="1752600"/>
            <a:ext cx="3818483" cy="4208463"/>
          </a:xfrm>
          <a:prstGeom prst="rect">
            <a:avLst/>
          </a:prstGeom>
          <a:noFill/>
          <a:ln w="9525">
            <a:noFill/>
            <a:miter lim="800000"/>
            <a:headEnd/>
            <a:tailEnd/>
          </a:ln>
          <a:effectLst/>
        </p:spPr>
      </p:pic>
      <p:pic>
        <p:nvPicPr>
          <p:cNvPr id="14" name="Picture 9" descr="Picture1"/>
          <p:cNvPicPr>
            <a:picLocks noGrp="1" noChangeAspect="1" noChangeArrowheads="1"/>
          </p:cNvPicPr>
          <p:nvPr>
            <p:ph idx="1"/>
          </p:nvPr>
        </p:nvPicPr>
        <p:blipFill>
          <a:blip r:embed="rId3" cstate="print"/>
          <a:srcRect/>
          <a:stretch>
            <a:fillRect/>
          </a:stretch>
        </p:blipFill>
        <p:spPr>
          <a:xfrm>
            <a:off x="685800" y="4038600"/>
            <a:ext cx="2743200" cy="1847850"/>
          </a:xfrm>
          <a:noFill/>
          <a:ln/>
        </p:spPr>
      </p:pic>
      <p:sp>
        <p:nvSpPr>
          <p:cNvPr id="15" name="Oval 12"/>
          <p:cNvSpPr>
            <a:spLocks noChangeArrowheads="1"/>
          </p:cNvSpPr>
          <p:nvPr/>
        </p:nvSpPr>
        <p:spPr bwMode="auto">
          <a:xfrm>
            <a:off x="1905000" y="4419600"/>
            <a:ext cx="685800" cy="304800"/>
          </a:xfrm>
          <a:prstGeom prst="ellipse">
            <a:avLst/>
          </a:prstGeom>
          <a:noFill/>
          <a:ln w="76200">
            <a:solidFill>
              <a:srgbClr val="FF0000"/>
            </a:solidFill>
            <a:round/>
            <a:headEnd/>
            <a:tailEnd/>
          </a:ln>
          <a:effectLst/>
        </p:spPr>
        <p:txBody>
          <a:bodyPr wrap="none" anchor="ctr"/>
          <a:lstStyle/>
          <a:p>
            <a:endParaRPr lang="en-US"/>
          </a:p>
        </p:txBody>
      </p:sp>
      <p:sp>
        <p:nvSpPr>
          <p:cNvPr id="17" name="Line 13"/>
          <p:cNvSpPr>
            <a:spLocks noChangeShapeType="1"/>
          </p:cNvSpPr>
          <p:nvPr/>
        </p:nvSpPr>
        <p:spPr bwMode="auto">
          <a:xfrm>
            <a:off x="2590800" y="4495800"/>
            <a:ext cx="3962400" cy="7620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09600" y="1676400"/>
            <a:ext cx="8108950" cy="4031873"/>
          </a:xfrm>
          <a:prstGeom prst="rect">
            <a:avLst/>
          </a:prstGeom>
          <a:noFill/>
          <a:ln w="9525">
            <a:noFill/>
            <a:miter lim="800000"/>
            <a:headEnd/>
            <a:tailEnd/>
          </a:ln>
        </p:spPr>
        <p:txBody>
          <a:bodyPr wrap="square">
            <a:spAutoFit/>
          </a:bodyPr>
          <a:lstStyle/>
          <a:p>
            <a:pPr eaLnBrk="0" hangingPunct="0">
              <a:buFontTx/>
              <a:buChar char="•"/>
            </a:pPr>
            <a:r>
              <a:rPr lang="en-US" b="1" dirty="0"/>
              <a:t>  </a:t>
            </a:r>
            <a:r>
              <a:rPr lang="en-US" b="1" dirty="0">
                <a:latin typeface="Arial" pitchFamily="34" charset="0"/>
                <a:cs typeface="Arial" pitchFamily="34" charset="0"/>
              </a:rPr>
              <a:t>New </a:t>
            </a:r>
            <a:r>
              <a:rPr lang="en-US" b="1" dirty="0" err="1">
                <a:latin typeface="Arial" pitchFamily="34" charset="0"/>
                <a:cs typeface="Arial" pitchFamily="34" charset="0"/>
              </a:rPr>
              <a:t>Cossipore</a:t>
            </a:r>
            <a:r>
              <a:rPr lang="en-US" b="1" dirty="0">
                <a:latin typeface="Arial" pitchFamily="34" charset="0"/>
                <a:cs typeface="Arial" pitchFamily="34" charset="0"/>
              </a:rPr>
              <a:t> is now our only non </a:t>
            </a:r>
            <a:r>
              <a:rPr lang="en-US" b="1" dirty="0" smtClean="0">
                <a:latin typeface="Arial" pitchFamily="34" charset="0"/>
                <a:cs typeface="Arial" pitchFamily="34" charset="0"/>
              </a:rPr>
              <a:t>PF  </a:t>
            </a:r>
            <a:r>
              <a:rPr lang="en-US" b="1" dirty="0">
                <a:latin typeface="Arial" pitchFamily="34" charset="0"/>
                <a:cs typeface="Arial" pitchFamily="34" charset="0"/>
              </a:rPr>
              <a:t>generating</a:t>
            </a:r>
          </a:p>
          <a:p>
            <a:pPr eaLnBrk="0" hangingPunct="0"/>
            <a:r>
              <a:rPr lang="en-US" b="1" dirty="0">
                <a:latin typeface="Arial" pitchFamily="34" charset="0"/>
                <a:cs typeface="Arial" pitchFamily="34" charset="0"/>
              </a:rPr>
              <a:t>   station. It is also more than 60 years old. </a:t>
            </a:r>
            <a:br>
              <a:rPr lang="en-US" b="1" dirty="0">
                <a:latin typeface="Arial" pitchFamily="34" charset="0"/>
                <a:cs typeface="Arial" pitchFamily="34" charset="0"/>
              </a:rPr>
            </a:br>
            <a:r>
              <a:rPr lang="en-US" b="1" dirty="0">
                <a:latin typeface="Arial" pitchFamily="34" charset="0"/>
                <a:cs typeface="Arial" pitchFamily="34" charset="0"/>
              </a:rPr>
              <a:t>  ( Commissioned in 1949 )</a:t>
            </a:r>
          </a:p>
          <a:p>
            <a:pPr eaLnBrk="0" hangingPunct="0"/>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a:t>
            </a:r>
            <a:r>
              <a:rPr lang="en-US" b="1" dirty="0" err="1">
                <a:latin typeface="Arial" pitchFamily="34" charset="0"/>
                <a:cs typeface="Arial" pitchFamily="34" charset="0"/>
              </a:rPr>
              <a:t>Derated</a:t>
            </a:r>
            <a:r>
              <a:rPr lang="en-US" b="1" dirty="0">
                <a:latin typeface="Arial" pitchFamily="34" charset="0"/>
                <a:cs typeface="Arial" pitchFamily="34" charset="0"/>
              </a:rPr>
              <a:t> Capacity : 100 MW</a:t>
            </a:r>
          </a:p>
          <a:p>
            <a:pPr eaLnBrk="0" hangingPunct="0">
              <a:buFontTx/>
              <a:buChar char="•"/>
            </a:pPr>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Battery of 8 Boilers delivers steam to a common range</a:t>
            </a:r>
          </a:p>
          <a:p>
            <a:pPr eaLnBrk="0" hangingPunct="0">
              <a:buFontTx/>
              <a:buChar char="•"/>
            </a:pPr>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Chain grates, </a:t>
            </a:r>
            <a:r>
              <a:rPr lang="en-US" b="1" dirty="0" err="1">
                <a:latin typeface="Arial" pitchFamily="34" charset="0"/>
                <a:cs typeface="Arial" pitchFamily="34" charset="0"/>
              </a:rPr>
              <a:t>Stroker</a:t>
            </a:r>
            <a:r>
              <a:rPr lang="en-US" b="1" dirty="0">
                <a:latin typeface="Arial" pitchFamily="34" charset="0"/>
                <a:cs typeface="Arial" pitchFamily="34" charset="0"/>
              </a:rPr>
              <a:t> fired boilers</a:t>
            </a:r>
          </a:p>
          <a:p>
            <a:pPr eaLnBrk="0" hangingPunct="0">
              <a:buFontTx/>
              <a:buChar char="•"/>
            </a:pPr>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Boilers completely enclosed in a house – No space to</a:t>
            </a:r>
          </a:p>
          <a:p>
            <a:pPr eaLnBrk="0" hangingPunct="0"/>
            <a:r>
              <a:rPr lang="en-US" b="1" dirty="0">
                <a:latin typeface="Arial" pitchFamily="34" charset="0"/>
                <a:cs typeface="Arial" pitchFamily="34" charset="0"/>
              </a:rPr>
              <a:t>   change design or add implements</a:t>
            </a:r>
          </a:p>
          <a:p>
            <a:pPr eaLnBrk="0" hangingPunct="0">
              <a:buFontTx/>
              <a:buChar char="•"/>
            </a:pPr>
            <a:endParaRPr lang="en-US" sz="2000" b="1" dirty="0">
              <a:latin typeface="Arial" pitchFamily="34" charset="0"/>
              <a:cs typeface="Arial" pitchFamily="34" charset="0"/>
            </a:endParaRPr>
          </a:p>
          <a:p>
            <a:pPr eaLnBrk="0" hangingPunct="0">
              <a:buFontTx/>
              <a:buChar char="•"/>
            </a:pPr>
            <a:endParaRPr lang="en-US" sz="2000" b="1" dirty="0">
              <a:latin typeface="Arial" pitchFamily="34" charset="0"/>
              <a:cs typeface="Arial" pitchFamily="34" charset="0"/>
            </a:endParaRPr>
          </a:p>
        </p:txBody>
      </p:sp>
      <p:sp>
        <p:nvSpPr>
          <p:cNvPr id="5" name="Rounded Rectangle 4"/>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6"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Reduce Particulate Matter (Wet ESP)</a:t>
            </a: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914400" y="1676400"/>
            <a:ext cx="7540625" cy="3970318"/>
          </a:xfrm>
          <a:prstGeom prst="rect">
            <a:avLst/>
          </a:prstGeom>
          <a:noFill/>
          <a:ln w="9525">
            <a:noFill/>
            <a:miter lim="800000"/>
            <a:headEnd/>
            <a:tailEnd/>
          </a:ln>
        </p:spPr>
        <p:txBody>
          <a:bodyPr wrap="square">
            <a:spAutoFit/>
          </a:bodyPr>
          <a:lstStyle/>
          <a:p>
            <a:pPr eaLnBrk="0" hangingPunct="0">
              <a:buFontTx/>
              <a:buChar char="•"/>
            </a:pPr>
            <a:r>
              <a:rPr lang="en-US" b="1" dirty="0">
                <a:latin typeface="Arial" pitchFamily="34" charset="0"/>
                <a:cs typeface="Arial" pitchFamily="34" charset="0"/>
              </a:rPr>
              <a:t>  ID Fans located on the roof of the boiler house</a:t>
            </a:r>
          </a:p>
          <a:p>
            <a:pPr eaLnBrk="0" hangingPunct="0"/>
            <a:r>
              <a:rPr lang="en-US" b="1" dirty="0">
                <a:latin typeface="Arial" pitchFamily="34" charset="0"/>
                <a:cs typeface="Arial" pitchFamily="34" charset="0"/>
              </a:rPr>
              <a:t>   building pulls the flue</a:t>
            </a:r>
          </a:p>
          <a:p>
            <a:pPr eaLnBrk="0" hangingPunct="0"/>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Stacks are also erected on the roof where ID fan</a:t>
            </a:r>
          </a:p>
          <a:p>
            <a:pPr eaLnBrk="0" hangingPunct="0"/>
            <a:r>
              <a:rPr lang="en-US" b="1" dirty="0">
                <a:latin typeface="Arial" pitchFamily="34" charset="0"/>
                <a:cs typeface="Arial" pitchFamily="34" charset="0"/>
              </a:rPr>
              <a:t>   discharge is led into</a:t>
            </a:r>
          </a:p>
          <a:p>
            <a:pPr eaLnBrk="0" hangingPunct="0">
              <a:buFontTx/>
              <a:buChar char="•"/>
            </a:pPr>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Emission control equipment in the middle of 20</a:t>
            </a:r>
            <a:r>
              <a:rPr lang="en-US" b="1" baseline="30000" dirty="0">
                <a:latin typeface="Arial" pitchFamily="34" charset="0"/>
                <a:cs typeface="Arial" pitchFamily="34" charset="0"/>
              </a:rPr>
              <a:t>th</a:t>
            </a:r>
            <a:r>
              <a:rPr lang="en-US" b="1" dirty="0">
                <a:latin typeface="Arial" pitchFamily="34" charset="0"/>
                <a:cs typeface="Arial" pitchFamily="34" charset="0"/>
              </a:rPr>
              <a:t>.</a:t>
            </a:r>
          </a:p>
          <a:p>
            <a:pPr eaLnBrk="0" hangingPunct="0"/>
            <a:r>
              <a:rPr lang="en-US" b="1" dirty="0">
                <a:latin typeface="Arial" pitchFamily="34" charset="0"/>
                <a:cs typeface="Arial" pitchFamily="34" charset="0"/>
              </a:rPr>
              <a:t>   Century were rudimentary</a:t>
            </a:r>
          </a:p>
          <a:p>
            <a:pPr eaLnBrk="0" hangingPunct="0">
              <a:buFontTx/>
              <a:buChar char="•"/>
            </a:pPr>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Only a portion of flue would pass through static</a:t>
            </a:r>
          </a:p>
          <a:p>
            <a:pPr eaLnBrk="0" hangingPunct="0"/>
            <a:r>
              <a:rPr lang="en-US" b="1" dirty="0">
                <a:latin typeface="Arial" pitchFamily="34" charset="0"/>
                <a:cs typeface="Arial" pitchFamily="34" charset="0"/>
              </a:rPr>
              <a:t>   cyclone grit arrestors</a:t>
            </a:r>
          </a:p>
          <a:p>
            <a:pPr eaLnBrk="0" hangingPunct="0">
              <a:buFontTx/>
              <a:buChar char="•"/>
            </a:pPr>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The power station </a:t>
            </a:r>
            <a:r>
              <a:rPr lang="en-US" b="1" dirty="0" smtClean="0">
                <a:latin typeface="Arial" pitchFamily="34" charset="0"/>
                <a:cs typeface="Arial" pitchFamily="34" charset="0"/>
              </a:rPr>
              <a:t>need to </a:t>
            </a:r>
            <a:r>
              <a:rPr lang="en-US" b="1" dirty="0">
                <a:latin typeface="Arial" pitchFamily="34" charset="0"/>
                <a:cs typeface="Arial" pitchFamily="34" charset="0"/>
              </a:rPr>
              <a:t>generate around </a:t>
            </a:r>
            <a:r>
              <a:rPr lang="en-US" b="1" dirty="0" smtClean="0">
                <a:latin typeface="Arial" pitchFamily="34" charset="0"/>
                <a:cs typeface="Arial" pitchFamily="34" charset="0"/>
              </a:rPr>
              <a:t>40 ~ 80 MW </a:t>
            </a:r>
            <a:br>
              <a:rPr lang="en-US" b="1" dirty="0" smtClean="0">
                <a:latin typeface="Arial" pitchFamily="34" charset="0"/>
                <a:cs typeface="Arial" pitchFamily="34" charset="0"/>
              </a:rPr>
            </a:br>
            <a:r>
              <a:rPr lang="en-US" b="1" dirty="0" smtClean="0">
                <a:latin typeface="Arial" pitchFamily="34" charset="0"/>
                <a:cs typeface="Arial" pitchFamily="34" charset="0"/>
              </a:rPr>
              <a:t>    in </a:t>
            </a:r>
            <a:r>
              <a:rPr lang="en-US" b="1" dirty="0">
                <a:latin typeface="Arial" pitchFamily="34" charset="0"/>
                <a:cs typeface="Arial" pitchFamily="34" charset="0"/>
              </a:rPr>
              <a:t>evenings </a:t>
            </a:r>
            <a:r>
              <a:rPr lang="en-US" b="1" dirty="0" smtClean="0">
                <a:latin typeface="Arial" pitchFamily="34" charset="0"/>
                <a:cs typeface="Arial" pitchFamily="34" charset="0"/>
              </a:rPr>
              <a:t>to </a:t>
            </a:r>
            <a:r>
              <a:rPr lang="en-US" b="1" dirty="0">
                <a:latin typeface="Arial" pitchFamily="34" charset="0"/>
                <a:cs typeface="Arial" pitchFamily="34" charset="0"/>
              </a:rPr>
              <a:t>feed the command area</a:t>
            </a:r>
          </a:p>
        </p:txBody>
      </p:sp>
      <p:sp>
        <p:nvSpPr>
          <p:cNvPr id="5" name="Rounded Rectangle 4"/>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6"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Reduce Particulate Matter (Wet ESP)</a:t>
            </a: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14400" y="1676400"/>
            <a:ext cx="7564438" cy="3693319"/>
          </a:xfrm>
          <a:prstGeom prst="rect">
            <a:avLst/>
          </a:prstGeom>
          <a:noFill/>
          <a:ln w="9525">
            <a:noFill/>
            <a:miter lim="800000"/>
            <a:headEnd/>
            <a:tailEnd/>
          </a:ln>
        </p:spPr>
        <p:txBody>
          <a:bodyPr wrap="square">
            <a:spAutoFit/>
          </a:bodyPr>
          <a:lstStyle/>
          <a:p>
            <a:pPr eaLnBrk="0" hangingPunct="0">
              <a:buFontTx/>
              <a:buChar char="•"/>
            </a:pPr>
            <a:r>
              <a:rPr lang="en-US" b="1" dirty="0">
                <a:latin typeface="Arial" pitchFamily="34" charset="0"/>
                <a:cs typeface="Arial" pitchFamily="34" charset="0"/>
              </a:rPr>
              <a:t>  Power station is situated very close to the congested</a:t>
            </a:r>
          </a:p>
          <a:p>
            <a:pPr eaLnBrk="0" hangingPunct="0"/>
            <a:r>
              <a:rPr lang="en-US" b="1" dirty="0">
                <a:latin typeface="Arial" pitchFamily="34" charset="0"/>
                <a:cs typeface="Arial" pitchFamily="34" charset="0"/>
              </a:rPr>
              <a:t>   northern part of Kolkata</a:t>
            </a:r>
          </a:p>
          <a:p>
            <a:pPr eaLnBrk="0" hangingPunct="0">
              <a:buFontTx/>
              <a:buChar char="•"/>
            </a:pPr>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State pollution control board directed us to bring</a:t>
            </a:r>
          </a:p>
          <a:p>
            <a:pPr eaLnBrk="0" hangingPunct="0"/>
            <a:r>
              <a:rPr lang="en-US" b="1" dirty="0">
                <a:latin typeface="Arial" pitchFamily="34" charset="0"/>
                <a:cs typeface="Arial" pitchFamily="34" charset="0"/>
              </a:rPr>
              <a:t>    down the SPM level from the stacks of New </a:t>
            </a:r>
            <a:r>
              <a:rPr lang="en-US" b="1" dirty="0" err="1">
                <a:latin typeface="Arial" pitchFamily="34" charset="0"/>
                <a:cs typeface="Arial" pitchFamily="34" charset="0"/>
              </a:rPr>
              <a:t>Cossipore</a:t>
            </a:r>
            <a:endParaRPr lang="en-US" b="1" dirty="0">
              <a:latin typeface="Arial" pitchFamily="34" charset="0"/>
              <a:cs typeface="Arial" pitchFamily="34" charset="0"/>
            </a:endParaRPr>
          </a:p>
          <a:p>
            <a:pPr eaLnBrk="0" hangingPunct="0">
              <a:buFontTx/>
              <a:buChar char="•"/>
            </a:pPr>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The  hindrances  of retrofitting of emission control</a:t>
            </a:r>
          </a:p>
          <a:p>
            <a:pPr eaLnBrk="0" hangingPunct="0"/>
            <a:r>
              <a:rPr lang="en-US" b="1" dirty="0">
                <a:latin typeface="Arial" pitchFamily="34" charset="0"/>
                <a:cs typeface="Arial" pitchFamily="34" charset="0"/>
              </a:rPr>
              <a:t>    equipments were</a:t>
            </a:r>
          </a:p>
          <a:p>
            <a:pPr lvl="1" eaLnBrk="0" hangingPunct="0">
              <a:buFontTx/>
              <a:buChar char="•"/>
            </a:pPr>
            <a:r>
              <a:rPr lang="en-US" b="1" dirty="0">
                <a:latin typeface="Arial" pitchFamily="34" charset="0"/>
                <a:cs typeface="Arial" pitchFamily="34" charset="0"/>
              </a:rPr>
              <a:t>  Flue gas outlet at the top</a:t>
            </a:r>
          </a:p>
          <a:p>
            <a:pPr lvl="1" eaLnBrk="0" hangingPunct="0">
              <a:buFontTx/>
              <a:buChar char="•"/>
            </a:pPr>
            <a:r>
              <a:rPr lang="en-US" b="1" dirty="0">
                <a:latin typeface="Arial" pitchFamily="34" charset="0"/>
                <a:cs typeface="Arial" pitchFamily="34" charset="0"/>
              </a:rPr>
              <a:t>  Very old building making addition of structures at the</a:t>
            </a:r>
          </a:p>
          <a:p>
            <a:pPr lvl="1" eaLnBrk="0" hangingPunct="0"/>
            <a:r>
              <a:rPr lang="en-US" b="1" dirty="0">
                <a:latin typeface="Arial" pitchFamily="34" charset="0"/>
                <a:cs typeface="Arial" pitchFamily="34" charset="0"/>
              </a:rPr>
              <a:t>    top difficult and risky</a:t>
            </a:r>
          </a:p>
          <a:p>
            <a:pPr lvl="1" eaLnBrk="0" hangingPunct="0"/>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Workable option was to install WET ESP on the roof </a:t>
            </a:r>
          </a:p>
        </p:txBody>
      </p:sp>
      <p:sp>
        <p:nvSpPr>
          <p:cNvPr id="5" name="Rounded Rectangle 4"/>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6"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Reduce Particulate Matter (Wet ESP)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0"/>
          <p:cNvSpPr txBox="1">
            <a:spLocks noChangeArrowheads="1"/>
          </p:cNvSpPr>
          <p:nvPr/>
        </p:nvSpPr>
        <p:spPr bwMode="auto">
          <a:xfrm>
            <a:off x="1295400" y="1143000"/>
            <a:ext cx="7392988" cy="12192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sz="2000" b="1" kern="0" dirty="0">
                <a:latin typeface="Arial" pitchFamily="34" charset="0"/>
                <a:cs typeface="Arial" pitchFamily="34" charset="0"/>
              </a:rPr>
              <a:t>CESC’s business objective is to </a:t>
            </a:r>
            <a:r>
              <a:rPr lang="en-US" sz="2400" b="1" kern="0" dirty="0">
                <a:solidFill>
                  <a:srgbClr val="C00000"/>
                </a:solidFill>
                <a:latin typeface="Arial" pitchFamily="34" charset="0"/>
                <a:cs typeface="Arial" pitchFamily="34" charset="0"/>
              </a:rPr>
              <a:t>produce maximum uninterrupted cost effective</a:t>
            </a:r>
            <a:r>
              <a:rPr lang="en-US" sz="2000" b="1" kern="0" dirty="0">
                <a:solidFill>
                  <a:srgbClr val="C00000"/>
                </a:solidFill>
                <a:latin typeface="Arial" pitchFamily="34" charset="0"/>
                <a:cs typeface="Arial" pitchFamily="34" charset="0"/>
              </a:rPr>
              <a:t> </a:t>
            </a:r>
            <a:r>
              <a:rPr lang="en-US" sz="2000" b="1" kern="0" dirty="0">
                <a:latin typeface="Arial" pitchFamily="34" charset="0"/>
                <a:cs typeface="Arial" pitchFamily="34" charset="0"/>
              </a:rPr>
              <a:t>power in </a:t>
            </a:r>
            <a:r>
              <a:rPr lang="en-US" sz="2400" b="1" kern="0" dirty="0" smtClean="0">
                <a:solidFill>
                  <a:srgbClr val="C00000"/>
                </a:solidFill>
                <a:latin typeface="Arial" pitchFamily="34" charset="0"/>
                <a:cs typeface="Arial" pitchFamily="34" charset="0"/>
              </a:rPr>
              <a:t>environment friendly </a:t>
            </a:r>
            <a:r>
              <a:rPr lang="en-US" sz="2400" b="1" kern="0" dirty="0">
                <a:solidFill>
                  <a:srgbClr val="C00000"/>
                </a:solidFill>
                <a:latin typeface="Arial" pitchFamily="34" charset="0"/>
                <a:cs typeface="Arial" pitchFamily="34" charset="0"/>
              </a:rPr>
              <a:t>way</a:t>
            </a:r>
            <a:endParaRPr lang="en-US" sz="2000" b="1" kern="0" dirty="0">
              <a:solidFill>
                <a:srgbClr val="C00000"/>
              </a:solidFill>
              <a:latin typeface="Arial" pitchFamily="34" charset="0"/>
              <a:cs typeface="Arial" pitchFamily="34" charset="0"/>
            </a:endParaRPr>
          </a:p>
        </p:txBody>
      </p:sp>
      <p:grpSp>
        <p:nvGrpSpPr>
          <p:cNvPr id="5" name="Group 13"/>
          <p:cNvGrpSpPr>
            <a:grpSpLocks/>
          </p:cNvGrpSpPr>
          <p:nvPr/>
        </p:nvGrpSpPr>
        <p:grpSpPr bwMode="auto">
          <a:xfrm>
            <a:off x="609600" y="990600"/>
            <a:ext cx="685800" cy="685800"/>
            <a:chOff x="2438400" y="2014538"/>
            <a:chExt cx="685800" cy="685800"/>
          </a:xfrm>
        </p:grpSpPr>
        <p:sp>
          <p:nvSpPr>
            <p:cNvPr id="6"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7"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1</a:t>
              </a:r>
            </a:p>
          </p:txBody>
        </p:sp>
      </p:grpSp>
      <p:sp>
        <p:nvSpPr>
          <p:cNvPr id="8" name="Rectangle 30"/>
          <p:cNvSpPr txBox="1">
            <a:spLocks noChangeArrowheads="1"/>
          </p:cNvSpPr>
          <p:nvPr/>
        </p:nvSpPr>
        <p:spPr bwMode="auto">
          <a:xfrm>
            <a:off x="1295400" y="2514600"/>
            <a:ext cx="7392988" cy="5334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sz="2000" b="1" kern="0" dirty="0" smtClean="0">
                <a:latin typeface="Arial" pitchFamily="34" charset="0"/>
                <a:cs typeface="Arial" pitchFamily="34" charset="0"/>
              </a:rPr>
              <a:t>Our Environment Policy  states  that </a:t>
            </a:r>
            <a:r>
              <a:rPr lang="en-US" sz="2000" b="1" kern="0" dirty="0" smtClean="0">
                <a:solidFill>
                  <a:srgbClr val="C00000"/>
                </a:solidFill>
                <a:latin typeface="Arial" pitchFamily="34" charset="0"/>
                <a:cs typeface="Arial" pitchFamily="34" charset="0"/>
              </a:rPr>
              <a:t>“Protection of the environment is integral with CESC’s power generation and distribution processes” </a:t>
            </a:r>
            <a:endParaRPr lang="en-US" sz="2000" b="1" kern="0" dirty="0">
              <a:solidFill>
                <a:srgbClr val="C00000"/>
              </a:solidFill>
              <a:latin typeface="Arial" pitchFamily="34" charset="0"/>
              <a:cs typeface="Arial" pitchFamily="34" charset="0"/>
            </a:endParaRPr>
          </a:p>
        </p:txBody>
      </p:sp>
      <p:grpSp>
        <p:nvGrpSpPr>
          <p:cNvPr id="9" name="Group 20"/>
          <p:cNvGrpSpPr>
            <a:grpSpLocks/>
          </p:cNvGrpSpPr>
          <p:nvPr/>
        </p:nvGrpSpPr>
        <p:grpSpPr bwMode="auto">
          <a:xfrm>
            <a:off x="609600" y="2362200"/>
            <a:ext cx="685800" cy="685800"/>
            <a:chOff x="2438400" y="2014538"/>
            <a:chExt cx="685800" cy="685800"/>
          </a:xfrm>
        </p:grpSpPr>
        <p:sp>
          <p:nvSpPr>
            <p:cNvPr id="10"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11"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2</a:t>
              </a:r>
            </a:p>
          </p:txBody>
        </p:sp>
      </p:grpSp>
      <p:sp>
        <p:nvSpPr>
          <p:cNvPr id="12" name="Rectangle 30"/>
          <p:cNvSpPr txBox="1">
            <a:spLocks noChangeArrowheads="1"/>
          </p:cNvSpPr>
          <p:nvPr/>
        </p:nvSpPr>
        <p:spPr bwMode="auto">
          <a:xfrm>
            <a:off x="1295400" y="3581400"/>
            <a:ext cx="7392988" cy="20574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sz="2000" b="1" kern="0" dirty="0">
                <a:latin typeface="Arial" pitchFamily="34" charset="0"/>
                <a:cs typeface="Arial" pitchFamily="34" charset="0"/>
              </a:rPr>
              <a:t>Since  all the power plants of CESC </a:t>
            </a:r>
            <a:r>
              <a:rPr lang="en-US" sz="2000" b="1" kern="0" dirty="0" smtClean="0">
                <a:latin typeface="Arial" pitchFamily="34" charset="0"/>
                <a:cs typeface="Arial" pitchFamily="34" charset="0"/>
              </a:rPr>
              <a:t>are </a:t>
            </a:r>
            <a:r>
              <a:rPr lang="en-US" sz="2000" b="1" kern="0" dirty="0">
                <a:solidFill>
                  <a:srgbClr val="C00000"/>
                </a:solidFill>
                <a:latin typeface="Arial" pitchFamily="34" charset="0"/>
                <a:cs typeface="Arial" pitchFamily="34" charset="0"/>
              </a:rPr>
              <a:t>city based</a:t>
            </a:r>
            <a:r>
              <a:rPr lang="en-US" sz="2000" b="1" kern="0" dirty="0">
                <a:latin typeface="Arial" pitchFamily="34" charset="0"/>
                <a:cs typeface="Arial" pitchFamily="34" charset="0"/>
              </a:rPr>
              <a:t>, the company has taken various </a:t>
            </a:r>
            <a:r>
              <a:rPr lang="en-US" sz="2000" b="1" kern="0" dirty="0">
                <a:solidFill>
                  <a:srgbClr val="C00000"/>
                </a:solidFill>
                <a:latin typeface="Arial" pitchFamily="34" charset="0"/>
                <a:cs typeface="Arial" pitchFamily="34" charset="0"/>
              </a:rPr>
              <a:t>proactive measurers </a:t>
            </a:r>
            <a:r>
              <a:rPr lang="en-US" sz="2000" b="1" kern="0" dirty="0">
                <a:latin typeface="Arial" pitchFamily="34" charset="0"/>
                <a:cs typeface="Arial" pitchFamily="34" charset="0"/>
              </a:rPr>
              <a:t>in various areas of environment management </a:t>
            </a:r>
            <a:r>
              <a:rPr lang="en-US" sz="2000" b="1" kern="0" dirty="0" smtClean="0">
                <a:latin typeface="Arial" pitchFamily="34" charset="0"/>
                <a:cs typeface="Arial" pitchFamily="34" charset="0"/>
              </a:rPr>
              <a:t>and pollution control </a:t>
            </a:r>
            <a:r>
              <a:rPr lang="en-US" sz="2000" b="1" kern="0" dirty="0" smtClean="0">
                <a:solidFill>
                  <a:srgbClr val="C00000"/>
                </a:solidFill>
                <a:latin typeface="Arial" pitchFamily="34" charset="0"/>
                <a:cs typeface="Arial" pitchFamily="34" charset="0"/>
              </a:rPr>
              <a:t>like </a:t>
            </a:r>
            <a:r>
              <a:rPr lang="en-US" sz="2000" b="1" kern="0" dirty="0">
                <a:solidFill>
                  <a:srgbClr val="C00000"/>
                </a:solidFill>
                <a:latin typeface="Arial" pitchFamily="34" charset="0"/>
                <a:cs typeface="Arial" pitchFamily="34" charset="0"/>
              </a:rPr>
              <a:t>emission </a:t>
            </a:r>
            <a:r>
              <a:rPr lang="en-US" sz="2000" b="1" kern="0" dirty="0" smtClean="0">
                <a:solidFill>
                  <a:srgbClr val="C00000"/>
                </a:solidFill>
                <a:latin typeface="Arial" pitchFamily="34" charset="0"/>
                <a:cs typeface="Arial" pitchFamily="34" charset="0"/>
              </a:rPr>
              <a:t>and effluent management</a:t>
            </a:r>
            <a:r>
              <a:rPr lang="en-US" sz="2000" b="1" kern="0" dirty="0">
                <a:solidFill>
                  <a:srgbClr val="C00000"/>
                </a:solidFill>
                <a:latin typeface="Arial" pitchFamily="34" charset="0"/>
                <a:cs typeface="Arial" pitchFamily="34" charset="0"/>
              </a:rPr>
              <a:t>, </a:t>
            </a:r>
            <a:r>
              <a:rPr lang="en-US" sz="2000" b="1" kern="0" dirty="0" smtClean="0">
                <a:solidFill>
                  <a:srgbClr val="C00000"/>
                </a:solidFill>
                <a:latin typeface="Arial" pitchFamily="34" charset="0"/>
                <a:cs typeface="Arial" pitchFamily="34" charset="0"/>
              </a:rPr>
              <a:t>hazardous and solid waste </a:t>
            </a:r>
            <a:r>
              <a:rPr lang="en-US" sz="2000" b="1" kern="0" dirty="0">
                <a:solidFill>
                  <a:srgbClr val="C00000"/>
                </a:solidFill>
                <a:latin typeface="Arial" pitchFamily="34" charset="0"/>
                <a:cs typeface="Arial" pitchFamily="34" charset="0"/>
              </a:rPr>
              <a:t>management etc.</a:t>
            </a:r>
            <a:r>
              <a:rPr lang="en-US" sz="2400" b="1" kern="0" dirty="0">
                <a:solidFill>
                  <a:srgbClr val="C00000"/>
                </a:solidFill>
                <a:latin typeface="Arial" pitchFamily="34" charset="0"/>
                <a:cs typeface="Arial" pitchFamily="34" charset="0"/>
              </a:rPr>
              <a:t>  </a:t>
            </a:r>
            <a:endParaRPr lang="en-US" sz="2000" b="1" kern="0" dirty="0">
              <a:solidFill>
                <a:srgbClr val="C00000"/>
              </a:solidFill>
              <a:latin typeface="Arial" pitchFamily="34" charset="0"/>
              <a:cs typeface="Arial" pitchFamily="34" charset="0"/>
            </a:endParaRPr>
          </a:p>
        </p:txBody>
      </p:sp>
      <p:grpSp>
        <p:nvGrpSpPr>
          <p:cNvPr id="13" name="Group 24"/>
          <p:cNvGrpSpPr>
            <a:grpSpLocks/>
          </p:cNvGrpSpPr>
          <p:nvPr/>
        </p:nvGrpSpPr>
        <p:grpSpPr bwMode="auto">
          <a:xfrm>
            <a:off x="609600" y="3429000"/>
            <a:ext cx="685800" cy="685800"/>
            <a:chOff x="2438400" y="2014538"/>
            <a:chExt cx="685800" cy="685800"/>
          </a:xfrm>
        </p:grpSpPr>
        <p:sp>
          <p:nvSpPr>
            <p:cNvPr id="14"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15"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a:solidFill>
                    <a:srgbClr val="FEFEFE"/>
                  </a:solidFill>
                  <a:latin typeface="Arial" pitchFamily="34" charset="0"/>
                  <a:cs typeface="Arial" pitchFamily="34" charset="0"/>
                </a:rPr>
                <a:t>3</a:t>
              </a:r>
            </a:p>
          </p:txBody>
        </p:sp>
      </p:grpSp>
      <p:sp>
        <p:nvSpPr>
          <p:cNvPr id="16" name="Rectangle 30"/>
          <p:cNvSpPr txBox="1">
            <a:spLocks noChangeArrowheads="1"/>
          </p:cNvSpPr>
          <p:nvPr/>
        </p:nvSpPr>
        <p:spPr bwMode="auto">
          <a:xfrm>
            <a:off x="1295400" y="5337175"/>
            <a:ext cx="7392988" cy="835025"/>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sz="2000" b="1" kern="0" dirty="0" smtClean="0">
                <a:latin typeface="Arial" pitchFamily="34" charset="0"/>
                <a:cs typeface="Arial" pitchFamily="34" charset="0"/>
              </a:rPr>
              <a:t>Another key objective of CESC is to conserve energy at the maximum possible way through </a:t>
            </a:r>
            <a:r>
              <a:rPr lang="en-US" sz="2000" b="1" kern="0" dirty="0" smtClean="0">
                <a:solidFill>
                  <a:srgbClr val="C00000"/>
                </a:solidFill>
                <a:latin typeface="Arial" pitchFamily="34" charset="0"/>
                <a:cs typeface="Arial" pitchFamily="34" charset="0"/>
              </a:rPr>
              <a:t>“Energy efficiency and conservation ”</a:t>
            </a:r>
            <a:r>
              <a:rPr lang="en-US" sz="2000" b="1" kern="0" dirty="0" smtClean="0">
                <a:solidFill>
                  <a:srgbClr val="FF0000"/>
                </a:solidFill>
                <a:latin typeface="Arial" pitchFamily="34" charset="0"/>
                <a:cs typeface="Arial" pitchFamily="34" charset="0"/>
              </a:rPr>
              <a:t> </a:t>
            </a:r>
            <a:r>
              <a:rPr lang="en-US" sz="2000" b="1" kern="0" dirty="0" smtClean="0">
                <a:latin typeface="Arial" pitchFamily="34" charset="0"/>
                <a:cs typeface="Arial" pitchFamily="34" charset="0"/>
              </a:rPr>
              <a:t>efforts</a:t>
            </a:r>
            <a:endParaRPr lang="en-US" sz="2000" b="1" kern="0" dirty="0">
              <a:latin typeface="Arial" pitchFamily="34" charset="0"/>
              <a:cs typeface="Arial" pitchFamily="34" charset="0"/>
            </a:endParaRPr>
          </a:p>
        </p:txBody>
      </p:sp>
      <p:grpSp>
        <p:nvGrpSpPr>
          <p:cNvPr id="17" name="Group 13"/>
          <p:cNvGrpSpPr>
            <a:grpSpLocks/>
          </p:cNvGrpSpPr>
          <p:nvPr/>
        </p:nvGrpSpPr>
        <p:grpSpPr bwMode="auto">
          <a:xfrm>
            <a:off x="609600" y="5184775"/>
            <a:ext cx="685800" cy="685800"/>
            <a:chOff x="2438400" y="2014538"/>
            <a:chExt cx="685800" cy="685800"/>
          </a:xfrm>
        </p:grpSpPr>
        <p:sp>
          <p:nvSpPr>
            <p:cNvPr id="18"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19"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4</a:t>
              </a:r>
            </a:p>
          </p:txBody>
        </p:sp>
      </p:grpSp>
      <p:sp>
        <p:nvSpPr>
          <p:cNvPr id="21" name="Rounded Rectangle 20"/>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990600" y="1752600"/>
            <a:ext cx="7872413" cy="3877985"/>
          </a:xfrm>
          <a:prstGeom prst="rect">
            <a:avLst/>
          </a:prstGeom>
          <a:noFill/>
          <a:ln w="9525">
            <a:noFill/>
            <a:miter lim="800000"/>
            <a:headEnd/>
            <a:tailEnd/>
          </a:ln>
        </p:spPr>
        <p:txBody>
          <a:bodyPr wrap="square">
            <a:spAutoFit/>
          </a:bodyPr>
          <a:lstStyle/>
          <a:p>
            <a:pPr eaLnBrk="0" hangingPunct="0">
              <a:buFontTx/>
              <a:buChar char="•"/>
            </a:pPr>
            <a:r>
              <a:rPr lang="en-US" b="1" dirty="0">
                <a:latin typeface="Arial" pitchFamily="34" charset="0"/>
                <a:cs typeface="Arial" pitchFamily="34" charset="0"/>
              </a:rPr>
              <a:t> The technology was provided by Beltran Associates Inc.,</a:t>
            </a:r>
          </a:p>
          <a:p>
            <a:pPr eaLnBrk="0" hangingPunct="0"/>
            <a:r>
              <a:rPr lang="en-US" b="1" dirty="0">
                <a:latin typeface="Arial" pitchFamily="34" charset="0"/>
                <a:cs typeface="Arial" pitchFamily="34" charset="0"/>
              </a:rPr>
              <a:t>   New York, USA</a:t>
            </a:r>
          </a:p>
          <a:p>
            <a:pPr eaLnBrk="0" hangingPunct="0">
              <a:buFontTx/>
              <a:buChar char="•"/>
            </a:pPr>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A pilot plant brought from USA was tried with a portion of</a:t>
            </a:r>
          </a:p>
          <a:p>
            <a:pPr eaLnBrk="0" hangingPunct="0"/>
            <a:r>
              <a:rPr lang="en-US" b="1" dirty="0">
                <a:latin typeface="Arial" pitchFamily="34" charset="0"/>
                <a:cs typeface="Arial" pitchFamily="34" charset="0"/>
              </a:rPr>
              <a:t>   flue shunted out from the main stream </a:t>
            </a:r>
          </a:p>
          <a:p>
            <a:pPr eaLnBrk="0" hangingPunct="0">
              <a:buFontTx/>
              <a:buChar char="•"/>
            </a:pPr>
            <a:endParaRPr lang="en-US" b="1" dirty="0">
              <a:latin typeface="Arial" pitchFamily="34" charset="0"/>
              <a:cs typeface="Arial" pitchFamily="34" charset="0"/>
            </a:endParaRPr>
          </a:p>
          <a:p>
            <a:pPr eaLnBrk="0" hangingPunct="0">
              <a:buFontTx/>
              <a:buChar char="•"/>
            </a:pPr>
            <a:r>
              <a:rPr lang="en-US" b="1" dirty="0">
                <a:latin typeface="Arial" pitchFamily="34" charset="0"/>
                <a:cs typeface="Arial" pitchFamily="34" charset="0"/>
              </a:rPr>
              <a:t>  Emission level of the representative gas was within 150</a:t>
            </a:r>
          </a:p>
          <a:p>
            <a:pPr eaLnBrk="0" hangingPunct="0"/>
            <a:r>
              <a:rPr lang="en-US" b="1" dirty="0">
                <a:latin typeface="Arial" pitchFamily="34" charset="0"/>
                <a:cs typeface="Arial" pitchFamily="34" charset="0"/>
              </a:rPr>
              <a:t>   </a:t>
            </a:r>
            <a:r>
              <a:rPr lang="en-US" b="1" dirty="0" smtClean="0">
                <a:latin typeface="Arial" pitchFamily="34" charset="0"/>
                <a:cs typeface="Arial" pitchFamily="34" charset="0"/>
              </a:rPr>
              <a:t>mg/Nm</a:t>
            </a:r>
            <a:r>
              <a:rPr lang="en-US" b="1" baseline="30000" dirty="0" smtClean="0">
                <a:latin typeface="Arial" pitchFamily="34" charset="0"/>
                <a:cs typeface="Arial" pitchFamily="34" charset="0"/>
              </a:rPr>
              <a:t>3</a:t>
            </a:r>
          </a:p>
          <a:p>
            <a:pPr eaLnBrk="0" hangingPunct="0"/>
            <a:endParaRPr lang="en-US" b="1" baseline="30000" dirty="0" smtClean="0">
              <a:latin typeface="Arial" pitchFamily="34" charset="0"/>
              <a:cs typeface="Arial" pitchFamily="34" charset="0"/>
            </a:endParaRPr>
          </a:p>
          <a:p>
            <a:pPr eaLnBrk="0" hangingPunct="0">
              <a:buFont typeface="Arial" pitchFamily="34" charset="0"/>
              <a:buChar char="•"/>
            </a:pPr>
            <a:r>
              <a:rPr lang="en-US" b="1" dirty="0" smtClean="0">
                <a:latin typeface="Arial" pitchFamily="34" charset="0"/>
                <a:cs typeface="Arial" pitchFamily="34" charset="0"/>
              </a:rPr>
              <a:t> Subsequently five Wet ESPs were installed in phases during the period 2003 ~ 2006 </a:t>
            </a:r>
          </a:p>
          <a:p>
            <a:pPr eaLnBrk="0" hangingPunct="0">
              <a:buFont typeface="Arial" pitchFamily="34" charset="0"/>
              <a:buChar char="•"/>
            </a:pPr>
            <a:endParaRPr lang="en-US" b="1" dirty="0" smtClean="0">
              <a:latin typeface="Arial" pitchFamily="34" charset="0"/>
              <a:cs typeface="Arial" pitchFamily="34" charset="0"/>
            </a:endParaRPr>
          </a:p>
          <a:p>
            <a:pPr eaLnBrk="0" hangingPunct="0">
              <a:buFont typeface="Arial" pitchFamily="34" charset="0"/>
              <a:buChar char="•"/>
            </a:pPr>
            <a:r>
              <a:rPr lang="en-US" b="1" dirty="0" smtClean="0">
                <a:latin typeface="Arial" pitchFamily="34" charset="0"/>
                <a:cs typeface="Arial" pitchFamily="34" charset="0"/>
              </a:rPr>
              <a:t> Since then New </a:t>
            </a:r>
            <a:r>
              <a:rPr lang="en-US" b="1" dirty="0" err="1" smtClean="0">
                <a:latin typeface="Arial" pitchFamily="34" charset="0"/>
                <a:cs typeface="Arial" pitchFamily="34" charset="0"/>
              </a:rPr>
              <a:t>Cossipore</a:t>
            </a:r>
            <a:r>
              <a:rPr lang="en-US" b="1" dirty="0" smtClean="0">
                <a:latin typeface="Arial" pitchFamily="34" charset="0"/>
                <a:cs typeface="Arial" pitchFamily="34" charset="0"/>
              </a:rPr>
              <a:t> has always been compliant on the emission front. </a:t>
            </a:r>
            <a:endParaRPr lang="en-US" b="1" dirty="0">
              <a:latin typeface="Arial" pitchFamily="34" charset="0"/>
              <a:cs typeface="Arial" pitchFamily="34" charset="0"/>
            </a:endParaRPr>
          </a:p>
        </p:txBody>
      </p:sp>
      <p:sp>
        <p:nvSpPr>
          <p:cNvPr id="6" name="Rounded Rectangle 5"/>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7"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Reduce Particulate Matter ( Wet ESP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7"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Reduce Particulate Matter</a:t>
            </a:r>
          </a:p>
        </p:txBody>
      </p:sp>
      <p:sp>
        <p:nvSpPr>
          <p:cNvPr id="5" name="TextBox 4"/>
          <p:cNvSpPr txBox="1"/>
          <p:nvPr/>
        </p:nvSpPr>
        <p:spPr>
          <a:xfrm>
            <a:off x="2743200" y="1447800"/>
            <a:ext cx="3345852" cy="584775"/>
          </a:xfrm>
          <a:prstGeom prst="rect">
            <a:avLst/>
          </a:prstGeom>
          <a:noFill/>
        </p:spPr>
        <p:txBody>
          <a:bodyPr wrap="none" rtlCol="0">
            <a:spAutoFit/>
          </a:bodyPr>
          <a:lstStyle/>
          <a:p>
            <a:r>
              <a:rPr lang="en-US" sz="3200" dirty="0" smtClean="0">
                <a:solidFill>
                  <a:srgbClr val="C00000"/>
                </a:solidFill>
              </a:rPr>
              <a:t>Where we are now</a:t>
            </a:r>
            <a:endParaRPr lang="en-US" sz="3200" dirty="0">
              <a:solidFill>
                <a:srgbClr val="C00000"/>
              </a:solidFill>
            </a:endParaRPr>
          </a:p>
        </p:txBody>
      </p:sp>
      <p:graphicFrame>
        <p:nvGraphicFramePr>
          <p:cNvPr id="8" name="Chart 7"/>
          <p:cNvGraphicFramePr/>
          <p:nvPr/>
        </p:nvGraphicFramePr>
        <p:xfrm>
          <a:off x="838200" y="1828800"/>
          <a:ext cx="8001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78898" y="3426302"/>
            <a:ext cx="973536" cy="369332"/>
          </a:xfrm>
          <a:prstGeom prst="rect">
            <a:avLst/>
          </a:prstGeom>
          <a:noFill/>
        </p:spPr>
        <p:txBody>
          <a:bodyPr wrap="none" rtlCol="0">
            <a:spAutoFit/>
          </a:bodyPr>
          <a:lstStyle/>
          <a:p>
            <a:r>
              <a:rPr lang="en-US" dirty="0" smtClean="0"/>
              <a:t>mg/nm</a:t>
            </a:r>
            <a:r>
              <a:rPr lang="en-US" baseline="30000" dirty="0" smtClean="0"/>
              <a:t>3</a:t>
            </a:r>
            <a:endParaRPr lang="en-US" baseline="30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3"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100% Recycling</a:t>
            </a:r>
          </a:p>
        </p:txBody>
      </p:sp>
      <p:grpSp>
        <p:nvGrpSpPr>
          <p:cNvPr id="2" name="Group 13"/>
          <p:cNvGrpSpPr>
            <a:grpSpLocks/>
          </p:cNvGrpSpPr>
          <p:nvPr/>
        </p:nvGrpSpPr>
        <p:grpSpPr bwMode="auto">
          <a:xfrm>
            <a:off x="457200" y="1447800"/>
            <a:ext cx="685800" cy="685800"/>
            <a:chOff x="2438400" y="2014538"/>
            <a:chExt cx="685800" cy="685800"/>
          </a:xfrm>
        </p:grpSpPr>
        <p:sp>
          <p:nvSpPr>
            <p:cNvPr id="56"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57"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1</a:t>
              </a:r>
            </a:p>
          </p:txBody>
        </p:sp>
      </p:grpSp>
      <p:sp>
        <p:nvSpPr>
          <p:cNvPr id="70" name="Rectangle 30"/>
          <p:cNvSpPr txBox="1">
            <a:spLocks noChangeArrowheads="1"/>
          </p:cNvSpPr>
          <p:nvPr/>
        </p:nvSpPr>
        <p:spPr bwMode="auto">
          <a:xfrm>
            <a:off x="1143000" y="2743200"/>
            <a:ext cx="7392988" cy="32004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b="1" kern="0" dirty="0" smtClean="0">
                <a:latin typeface="Arial" pitchFamily="34" charset="0"/>
                <a:cs typeface="Arial" pitchFamily="34" charset="0"/>
              </a:rPr>
              <a:t>A task force comprising of engineers from all the stations made a detail study of all the types of effluents</a:t>
            </a:r>
          </a:p>
          <a:p>
            <a:pPr marL="1257300" lvl="2" indent="-342900">
              <a:spcBef>
                <a:spcPct val="20000"/>
              </a:spcBef>
              <a:buClr>
                <a:schemeClr val="accent2"/>
              </a:buClr>
              <a:buFont typeface="Arial" pitchFamily="34" charset="0"/>
              <a:buChar char="•"/>
              <a:defRPr/>
            </a:pPr>
            <a:r>
              <a:rPr lang="en-US" b="1" kern="0" dirty="0" smtClean="0">
                <a:latin typeface="Arial" pitchFamily="34" charset="0"/>
                <a:cs typeface="Arial" pitchFamily="34" charset="0"/>
              </a:rPr>
              <a:t> Quantity of effluent ( Amount, flow rate etc.)</a:t>
            </a:r>
          </a:p>
          <a:p>
            <a:pPr marL="1257300" lvl="2" indent="-342900">
              <a:spcBef>
                <a:spcPct val="20000"/>
              </a:spcBef>
              <a:buClr>
                <a:schemeClr val="accent2"/>
              </a:buClr>
              <a:buFont typeface="Arial" pitchFamily="34" charset="0"/>
              <a:buChar char="•"/>
              <a:defRPr/>
            </a:pPr>
            <a:r>
              <a:rPr lang="en-US" b="1" kern="0" dirty="0" smtClean="0">
                <a:latin typeface="Arial" pitchFamily="34" charset="0"/>
                <a:cs typeface="Arial" pitchFamily="34" charset="0"/>
              </a:rPr>
              <a:t> Quality of effluent  ( chemical analysis etc. )</a:t>
            </a:r>
          </a:p>
          <a:p>
            <a:pPr marL="800100" lvl="1" indent="-342900">
              <a:spcBef>
                <a:spcPct val="20000"/>
              </a:spcBef>
              <a:buClr>
                <a:schemeClr val="accent2"/>
              </a:buClr>
              <a:buFont typeface="Arial" pitchFamily="34" charset="0"/>
              <a:buChar char="•"/>
              <a:defRPr/>
            </a:pPr>
            <a:endParaRPr lang="en-US" b="1" kern="0" dirty="0">
              <a:solidFill>
                <a:srgbClr val="C00000"/>
              </a:solidFill>
              <a:latin typeface="Arial" pitchFamily="34" charset="0"/>
              <a:cs typeface="Arial" pitchFamily="34" charset="0"/>
            </a:endParaRPr>
          </a:p>
        </p:txBody>
      </p:sp>
      <p:grpSp>
        <p:nvGrpSpPr>
          <p:cNvPr id="3" name="Group 20"/>
          <p:cNvGrpSpPr>
            <a:grpSpLocks/>
          </p:cNvGrpSpPr>
          <p:nvPr/>
        </p:nvGrpSpPr>
        <p:grpSpPr bwMode="auto">
          <a:xfrm>
            <a:off x="381000" y="2743200"/>
            <a:ext cx="685800" cy="685800"/>
            <a:chOff x="2438400" y="2014538"/>
            <a:chExt cx="685800" cy="685800"/>
          </a:xfrm>
        </p:grpSpPr>
        <p:sp>
          <p:nvSpPr>
            <p:cNvPr id="72"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73"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2</a:t>
              </a:r>
            </a:p>
          </p:txBody>
        </p:sp>
      </p:grpSp>
      <p:sp>
        <p:nvSpPr>
          <p:cNvPr id="12" name="Rectangle 30"/>
          <p:cNvSpPr txBox="1">
            <a:spLocks noChangeArrowheads="1"/>
          </p:cNvSpPr>
          <p:nvPr/>
        </p:nvSpPr>
        <p:spPr bwMode="auto">
          <a:xfrm>
            <a:off x="1219200" y="1524000"/>
            <a:ext cx="7392988" cy="835025"/>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b="1" kern="0" dirty="0">
                <a:latin typeface="Arial" pitchFamily="34" charset="0"/>
                <a:cs typeface="Arial" pitchFamily="34" charset="0"/>
              </a:rPr>
              <a:t>One of </a:t>
            </a:r>
            <a:r>
              <a:rPr lang="en-US" b="1" kern="0" dirty="0" smtClean="0">
                <a:latin typeface="Arial" pitchFamily="34" charset="0"/>
                <a:cs typeface="Arial" pitchFamily="34" charset="0"/>
              </a:rPr>
              <a:t>the </a:t>
            </a:r>
            <a:r>
              <a:rPr lang="en-US" b="1" kern="0" dirty="0">
                <a:latin typeface="Arial" pitchFamily="34" charset="0"/>
                <a:cs typeface="Arial" pitchFamily="34" charset="0"/>
              </a:rPr>
              <a:t>key mission of CESC in water management is</a:t>
            </a:r>
          </a:p>
          <a:p>
            <a:pPr marL="342900" indent="-342900">
              <a:spcBef>
                <a:spcPct val="20000"/>
              </a:spcBef>
              <a:buClr>
                <a:schemeClr val="accent2"/>
              </a:buClr>
              <a:defRPr/>
            </a:pPr>
            <a:r>
              <a:rPr lang="en-US" b="1" kern="0" dirty="0">
                <a:solidFill>
                  <a:srgbClr val="C00000"/>
                </a:solidFill>
                <a:effectLst>
                  <a:outerShdw blurRad="38100" dist="38100" dir="2700000" algn="tl">
                    <a:srgbClr val="000000">
                      <a:alpha val="43137"/>
                    </a:srgbClr>
                  </a:outerShdw>
                </a:effectLst>
                <a:latin typeface="Arial" pitchFamily="34" charset="0"/>
                <a:cs typeface="Arial" pitchFamily="34" charset="0"/>
              </a:rPr>
              <a:t>“Not A Single Drop of Effluent Will Flow Out of The Plant”</a:t>
            </a:r>
            <a:endParaRPr lang="en-US" b="1" kern="0" dirty="0">
              <a:solidFill>
                <a:srgbClr val="C00000"/>
              </a:solidFill>
              <a:latin typeface="Arial" pitchFamily="34" charset="0"/>
              <a:cs typeface="Arial" pitchFamily="34" charset="0"/>
            </a:endParaRPr>
          </a:p>
        </p:txBody>
      </p:sp>
      <p:sp>
        <p:nvSpPr>
          <p:cNvPr id="13" name="Rectangle 12"/>
          <p:cNvSpPr/>
          <p:nvPr/>
        </p:nvSpPr>
        <p:spPr>
          <a:xfrm>
            <a:off x="1295400" y="4495800"/>
            <a:ext cx="7315200" cy="1200329"/>
          </a:xfrm>
          <a:prstGeom prst="rect">
            <a:avLst/>
          </a:prstGeom>
        </p:spPr>
        <p:txBody>
          <a:bodyPr wrap="square">
            <a:spAutoFit/>
          </a:bodyPr>
          <a:lstStyle/>
          <a:p>
            <a:r>
              <a:rPr lang="en-US" b="1" dirty="0" smtClean="0">
                <a:latin typeface="Arial" pitchFamily="34" charset="0"/>
                <a:cs typeface="Arial" pitchFamily="34" charset="0"/>
              </a:rPr>
              <a:t>They  also made  a detail study about the intake water requirement of </a:t>
            </a:r>
            <a:r>
              <a:rPr lang="en-US" b="1" dirty="0" smtClean="0">
                <a:solidFill>
                  <a:srgbClr val="C00000"/>
                </a:solidFill>
                <a:latin typeface="Arial" pitchFamily="34" charset="0"/>
                <a:cs typeface="Arial" pitchFamily="34" charset="0"/>
              </a:rPr>
              <a:t>individual  internal processes</a:t>
            </a:r>
            <a:r>
              <a:rPr lang="en-US" b="1" dirty="0" smtClean="0">
                <a:latin typeface="Arial" pitchFamily="34" charset="0"/>
                <a:cs typeface="Arial" pitchFamily="34" charset="0"/>
              </a:rPr>
              <a:t>. </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 </a:t>
            </a:r>
          </a:p>
        </p:txBody>
      </p:sp>
      <p:grpSp>
        <p:nvGrpSpPr>
          <p:cNvPr id="14" name="Group 20"/>
          <p:cNvGrpSpPr>
            <a:grpSpLocks/>
          </p:cNvGrpSpPr>
          <p:nvPr/>
        </p:nvGrpSpPr>
        <p:grpSpPr bwMode="auto">
          <a:xfrm>
            <a:off x="457200" y="4419600"/>
            <a:ext cx="685800" cy="685800"/>
            <a:chOff x="2438400" y="2014538"/>
            <a:chExt cx="685800" cy="685800"/>
          </a:xfrm>
        </p:grpSpPr>
        <p:sp>
          <p:nvSpPr>
            <p:cNvPr id="15"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16"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3</a:t>
              </a:r>
              <a:endParaRPr lang="en-US" sz="2400" dirty="0">
                <a:solidFill>
                  <a:srgbClr val="FEFEFE"/>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3"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100% Recycling</a:t>
            </a:r>
          </a:p>
        </p:txBody>
      </p:sp>
      <p:grpSp>
        <p:nvGrpSpPr>
          <p:cNvPr id="2" name="Group 13"/>
          <p:cNvGrpSpPr>
            <a:grpSpLocks/>
          </p:cNvGrpSpPr>
          <p:nvPr/>
        </p:nvGrpSpPr>
        <p:grpSpPr bwMode="auto">
          <a:xfrm>
            <a:off x="457200" y="2286000"/>
            <a:ext cx="685800" cy="685800"/>
            <a:chOff x="2438400" y="2014538"/>
            <a:chExt cx="685800" cy="685800"/>
          </a:xfrm>
        </p:grpSpPr>
        <p:sp>
          <p:nvSpPr>
            <p:cNvPr id="56"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57"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4</a:t>
              </a:r>
              <a:endParaRPr lang="en-US" sz="2400" dirty="0">
                <a:solidFill>
                  <a:srgbClr val="FEFEFE"/>
                </a:solidFill>
                <a:latin typeface="Arial" pitchFamily="34" charset="0"/>
                <a:cs typeface="Arial" pitchFamily="34" charset="0"/>
              </a:endParaRPr>
            </a:p>
          </p:txBody>
        </p:sp>
      </p:grpSp>
      <p:grpSp>
        <p:nvGrpSpPr>
          <p:cNvPr id="3" name="Group 20"/>
          <p:cNvGrpSpPr>
            <a:grpSpLocks/>
          </p:cNvGrpSpPr>
          <p:nvPr/>
        </p:nvGrpSpPr>
        <p:grpSpPr bwMode="auto">
          <a:xfrm>
            <a:off x="457200" y="3276600"/>
            <a:ext cx="685800" cy="685800"/>
            <a:chOff x="2438400" y="2014538"/>
            <a:chExt cx="685800" cy="685800"/>
          </a:xfrm>
        </p:grpSpPr>
        <p:sp>
          <p:nvSpPr>
            <p:cNvPr id="72"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73"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5</a:t>
              </a:r>
              <a:endParaRPr lang="en-US" sz="2400" dirty="0">
                <a:solidFill>
                  <a:srgbClr val="FEFEFE"/>
                </a:solidFill>
                <a:latin typeface="Arial" pitchFamily="34" charset="0"/>
                <a:cs typeface="Arial" pitchFamily="34" charset="0"/>
              </a:endParaRPr>
            </a:p>
          </p:txBody>
        </p:sp>
      </p:grpSp>
      <p:sp>
        <p:nvSpPr>
          <p:cNvPr id="17" name="Rectangle 16"/>
          <p:cNvSpPr/>
          <p:nvPr/>
        </p:nvSpPr>
        <p:spPr>
          <a:xfrm>
            <a:off x="1219200" y="2438400"/>
            <a:ext cx="7315200" cy="923330"/>
          </a:xfrm>
          <a:prstGeom prst="rect">
            <a:avLst/>
          </a:prstGeom>
        </p:spPr>
        <p:txBody>
          <a:bodyPr wrap="square">
            <a:spAutoFit/>
          </a:bodyPr>
          <a:lstStyle/>
          <a:p>
            <a:r>
              <a:rPr lang="en-US" b="1" dirty="0" smtClean="0">
                <a:latin typeface="Arial" pitchFamily="34" charset="0"/>
                <a:cs typeface="Arial" pitchFamily="34" charset="0"/>
              </a:rPr>
              <a:t>In the next step the </a:t>
            </a:r>
            <a:r>
              <a:rPr lang="en-US" b="1" dirty="0" smtClean="0">
                <a:solidFill>
                  <a:srgbClr val="C00000"/>
                </a:solidFill>
                <a:latin typeface="Arial" pitchFamily="34" charset="0"/>
                <a:cs typeface="Arial" pitchFamily="34" charset="0"/>
              </a:rPr>
              <a:t>water balance blue print </a:t>
            </a:r>
            <a:r>
              <a:rPr lang="en-US" b="1" dirty="0" smtClean="0">
                <a:latin typeface="Arial" pitchFamily="34" charset="0"/>
                <a:cs typeface="Arial" pitchFamily="34" charset="0"/>
              </a:rPr>
              <a:t>was designed. </a:t>
            </a:r>
            <a:endParaRPr lang="en-US" b="1" dirty="0" smtClean="0">
              <a:effectLst>
                <a:outerShdw blurRad="38100" dist="38100" dir="2700000" algn="tl">
                  <a:srgbClr val="000000">
                    <a:alpha val="43137"/>
                  </a:srgbClr>
                </a:outerShdw>
              </a:effectLst>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 </a:t>
            </a:r>
          </a:p>
        </p:txBody>
      </p:sp>
      <p:sp>
        <p:nvSpPr>
          <p:cNvPr id="18" name="Rectangle 17"/>
          <p:cNvSpPr/>
          <p:nvPr/>
        </p:nvSpPr>
        <p:spPr>
          <a:xfrm>
            <a:off x="1219200" y="3276600"/>
            <a:ext cx="7315200" cy="1200329"/>
          </a:xfrm>
          <a:prstGeom prst="rect">
            <a:avLst/>
          </a:prstGeom>
        </p:spPr>
        <p:txBody>
          <a:bodyPr wrap="square">
            <a:spAutoFit/>
          </a:bodyPr>
          <a:lstStyle/>
          <a:p>
            <a:r>
              <a:rPr lang="en-US" b="1" dirty="0" smtClean="0">
                <a:latin typeface="Arial" pitchFamily="34" charset="0"/>
                <a:cs typeface="Arial" pitchFamily="34" charset="0"/>
              </a:rPr>
              <a:t>Treatment procedures of process effluents to suit the </a:t>
            </a:r>
            <a:r>
              <a:rPr lang="en-US" b="1" dirty="0" smtClean="0">
                <a:solidFill>
                  <a:srgbClr val="C00000"/>
                </a:solidFill>
                <a:latin typeface="Arial" pitchFamily="34" charset="0"/>
                <a:cs typeface="Arial" pitchFamily="34" charset="0"/>
              </a:rPr>
              <a:t>qualitative requirements for recycling were decided.</a:t>
            </a:r>
            <a:endPar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3"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100% Recycling</a:t>
            </a:r>
          </a:p>
        </p:txBody>
      </p:sp>
      <p:sp>
        <p:nvSpPr>
          <p:cNvPr id="13" name="Rounded Rectangle 12"/>
          <p:cNvSpPr/>
          <p:nvPr/>
        </p:nvSpPr>
        <p:spPr>
          <a:xfrm>
            <a:off x="1371600" y="2133600"/>
            <a:ext cx="5791200" cy="609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t>Our Station Effluent mainly consist of</a:t>
            </a:r>
            <a:endParaRPr lang="en-US" sz="2800" dirty="0"/>
          </a:p>
        </p:txBody>
      </p:sp>
      <p:sp>
        <p:nvSpPr>
          <p:cNvPr id="14" name="Rounded Rectangle 13"/>
          <p:cNvSpPr/>
          <p:nvPr/>
        </p:nvSpPr>
        <p:spPr>
          <a:xfrm>
            <a:off x="5334000" y="3810000"/>
            <a:ext cx="28194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t>Process Effluents</a:t>
            </a:r>
            <a:endParaRPr lang="en-US" sz="2800" dirty="0"/>
          </a:p>
        </p:txBody>
      </p:sp>
      <p:sp>
        <p:nvSpPr>
          <p:cNvPr id="15" name="Rounded Rectangle 14"/>
          <p:cNvSpPr/>
          <p:nvPr/>
        </p:nvSpPr>
        <p:spPr>
          <a:xfrm>
            <a:off x="533400" y="3810000"/>
            <a:ext cx="25146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Bottom Ash Handling Water</a:t>
            </a:r>
            <a:endParaRPr lang="en-US" sz="2400" dirty="0"/>
          </a:p>
        </p:txBody>
      </p:sp>
      <p:cxnSp>
        <p:nvCxnSpPr>
          <p:cNvPr id="19" name="Straight Connector 18"/>
          <p:cNvCxnSpPr/>
          <p:nvPr/>
        </p:nvCxnSpPr>
        <p:spPr>
          <a:xfrm>
            <a:off x="1752600" y="3276600"/>
            <a:ext cx="4800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Straight Connector 20"/>
          <p:cNvCxnSpPr>
            <a:stCxn id="13" idx="2"/>
          </p:cNvCxnSpPr>
          <p:nvPr/>
        </p:nvCxnSpPr>
        <p:spPr>
          <a:xfrm>
            <a:off x="4267200" y="2743200"/>
            <a:ext cx="0" cy="5334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1752600" y="3276600"/>
            <a:ext cx="0" cy="4572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6553200" y="3276600"/>
            <a:ext cx="0" cy="457200"/>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3"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100% Recycling </a:t>
            </a:r>
            <a:br>
              <a:rPr lang="en-US" sz="4000" b="1" cap="small" dirty="0" smtClean="0">
                <a:solidFill>
                  <a:srgbClr val="C00000"/>
                </a:solidFill>
                <a:latin typeface="+mn-lt"/>
              </a:rPr>
            </a:br>
            <a:r>
              <a:rPr lang="en-US" sz="3100" b="1" cap="small" dirty="0" smtClean="0">
                <a:solidFill>
                  <a:srgbClr val="C00000"/>
                </a:solidFill>
                <a:latin typeface="+mn-lt"/>
              </a:rPr>
              <a:t>Of Bottom Ash Handling Water</a:t>
            </a:r>
            <a:endParaRPr lang="en-US" sz="4000" b="1" cap="small" dirty="0" smtClean="0">
              <a:solidFill>
                <a:srgbClr val="C00000"/>
              </a:solidFill>
              <a:latin typeface="+mn-lt"/>
            </a:endParaRPr>
          </a:p>
        </p:txBody>
      </p:sp>
      <p:pic>
        <p:nvPicPr>
          <p:cNvPr id="11" name="Picture 2" descr="http://10.50.15.13/userfiles/image/Our%20Power%20Generation%20Process/Picture9.jpg"/>
          <p:cNvPicPr>
            <a:picLocks noChangeAspect="1" noChangeArrowheads="1"/>
          </p:cNvPicPr>
          <p:nvPr/>
        </p:nvPicPr>
        <p:blipFill>
          <a:blip r:embed="rId2" cstate="print"/>
          <a:srcRect/>
          <a:stretch>
            <a:fillRect/>
          </a:stretch>
        </p:blipFill>
        <p:spPr bwMode="auto">
          <a:xfrm>
            <a:off x="0" y="1981200"/>
            <a:ext cx="2131606" cy="3505200"/>
          </a:xfrm>
          <a:prstGeom prst="rect">
            <a:avLst/>
          </a:prstGeom>
          <a:noFill/>
          <a:ln w="9525">
            <a:noFill/>
            <a:miter lim="800000"/>
            <a:headEnd/>
            <a:tailEnd/>
          </a:ln>
        </p:spPr>
      </p:pic>
      <p:pic>
        <p:nvPicPr>
          <p:cNvPr id="12" name="Picture 4" descr="F:\Backup_D_14_07_08\BACKUP\Dossier Pictures\ENVIRONMENT\Picture74.gif"/>
          <p:cNvPicPr>
            <a:picLocks noChangeAspect="1" noChangeArrowheads="1"/>
          </p:cNvPicPr>
          <p:nvPr/>
        </p:nvPicPr>
        <p:blipFill>
          <a:blip r:embed="rId3" cstate="print"/>
          <a:srcRect/>
          <a:stretch>
            <a:fillRect/>
          </a:stretch>
        </p:blipFill>
        <p:spPr bwMode="auto">
          <a:xfrm>
            <a:off x="2819400" y="2362200"/>
            <a:ext cx="1981200" cy="1529787"/>
          </a:xfrm>
          <a:prstGeom prst="rect">
            <a:avLst/>
          </a:prstGeom>
          <a:noFill/>
        </p:spPr>
      </p:pic>
      <p:pic>
        <p:nvPicPr>
          <p:cNvPr id="16" name="Picture 5" descr="F:\Backup_D_14_07_08\BACKUP\Dossier Pictures\ENVIRONMENT\Picture75.gif"/>
          <p:cNvPicPr>
            <a:picLocks noChangeAspect="1" noChangeArrowheads="1"/>
          </p:cNvPicPr>
          <p:nvPr/>
        </p:nvPicPr>
        <p:blipFill>
          <a:blip r:embed="rId4" cstate="print"/>
          <a:srcRect/>
          <a:stretch>
            <a:fillRect/>
          </a:stretch>
        </p:blipFill>
        <p:spPr bwMode="auto">
          <a:xfrm>
            <a:off x="5105400" y="2743200"/>
            <a:ext cx="2209800" cy="1679448"/>
          </a:xfrm>
          <a:prstGeom prst="rect">
            <a:avLst/>
          </a:prstGeom>
          <a:noFill/>
        </p:spPr>
      </p:pic>
      <p:pic>
        <p:nvPicPr>
          <p:cNvPr id="17" name="Picture 6" descr="F:\Backup_D_14_07_08\BACKUP\Dossier Pictures\ENVIRONMENT\Picture76.gif"/>
          <p:cNvPicPr>
            <a:picLocks noChangeAspect="1" noChangeArrowheads="1"/>
          </p:cNvPicPr>
          <p:nvPr/>
        </p:nvPicPr>
        <p:blipFill>
          <a:blip r:embed="rId5" cstate="print"/>
          <a:srcRect/>
          <a:stretch>
            <a:fillRect/>
          </a:stretch>
        </p:blipFill>
        <p:spPr bwMode="auto">
          <a:xfrm>
            <a:off x="6553200" y="4648200"/>
            <a:ext cx="2209800" cy="1749125"/>
          </a:xfrm>
          <a:prstGeom prst="rect">
            <a:avLst/>
          </a:prstGeom>
          <a:noFill/>
        </p:spPr>
      </p:pic>
      <p:cxnSp>
        <p:nvCxnSpPr>
          <p:cNvPr id="20" name="Straight Connector 19"/>
          <p:cNvCxnSpPr>
            <a:stCxn id="11" idx="2"/>
          </p:cNvCxnSpPr>
          <p:nvPr/>
        </p:nvCxnSpPr>
        <p:spPr>
          <a:xfrm>
            <a:off x="1065803" y="5486400"/>
            <a:ext cx="153396" cy="45720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0" name="Rounded Rectangle 29"/>
          <p:cNvSpPr/>
          <p:nvPr/>
        </p:nvSpPr>
        <p:spPr>
          <a:xfrm>
            <a:off x="1219200" y="5562600"/>
            <a:ext cx="3886200"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High Pressure Pump Transports the bottom Slurry to the Dewatering Bin </a:t>
            </a:r>
            <a:endParaRPr lang="en-US" dirty="0"/>
          </a:p>
        </p:txBody>
      </p:sp>
      <p:cxnSp>
        <p:nvCxnSpPr>
          <p:cNvPr id="31" name="Straight Connector 30"/>
          <p:cNvCxnSpPr/>
          <p:nvPr/>
        </p:nvCxnSpPr>
        <p:spPr>
          <a:xfrm>
            <a:off x="2514600" y="2514600"/>
            <a:ext cx="996" cy="30480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2514600" y="2514600"/>
            <a:ext cx="9144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a:off x="6629400" y="3200400"/>
            <a:ext cx="1143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a:off x="7772400" y="3200400"/>
            <a:ext cx="0" cy="16764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a:off x="533400" y="6248400"/>
            <a:ext cx="5715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flipV="1">
            <a:off x="6248400" y="5105400"/>
            <a:ext cx="0" cy="11430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a:off x="6248400" y="5105400"/>
            <a:ext cx="9144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flipV="1">
            <a:off x="533400" y="4800600"/>
            <a:ext cx="0" cy="14478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a:off x="533400" y="4800600"/>
            <a:ext cx="228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a:off x="4114800" y="2819400"/>
            <a:ext cx="1066800" cy="53340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6" name="Down Arrow 55"/>
          <p:cNvSpPr/>
          <p:nvPr/>
        </p:nvSpPr>
        <p:spPr>
          <a:xfrm>
            <a:off x="3581400" y="38862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2971801" y="4267200"/>
            <a:ext cx="1295400" cy="369332"/>
          </a:xfrm>
          <a:prstGeom prst="rect">
            <a:avLst/>
          </a:prstGeom>
          <a:noFill/>
        </p:spPr>
        <p:txBody>
          <a:bodyPr wrap="square" rtlCol="0">
            <a:spAutoFit/>
          </a:bodyPr>
          <a:lstStyle/>
          <a:p>
            <a:r>
              <a:rPr lang="en-US" dirty="0" smtClean="0"/>
              <a:t>Bottom Ash</a:t>
            </a:r>
            <a:endParaRPr lang="en-US" dirty="0"/>
          </a:p>
        </p:txBody>
      </p:sp>
      <p:sp>
        <p:nvSpPr>
          <p:cNvPr id="58" name="Isosceles Triangle 57"/>
          <p:cNvSpPr/>
          <p:nvPr/>
        </p:nvSpPr>
        <p:spPr>
          <a:xfrm>
            <a:off x="421944" y="5589896"/>
            <a:ext cx="228600" cy="2286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0" name="Isosceles Triangle 59"/>
          <p:cNvSpPr/>
          <p:nvPr/>
        </p:nvSpPr>
        <p:spPr>
          <a:xfrm rot="5400000" flipV="1">
            <a:off x="5074124" y="6127276"/>
            <a:ext cx="340056" cy="277504"/>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1" name="Isosceles Triangle 60"/>
          <p:cNvSpPr/>
          <p:nvPr/>
        </p:nvSpPr>
        <p:spPr>
          <a:xfrm rot="10800000">
            <a:off x="6096000" y="5410200"/>
            <a:ext cx="340056" cy="2286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2" name="Isosceles Triangle 61"/>
          <p:cNvSpPr/>
          <p:nvPr/>
        </p:nvSpPr>
        <p:spPr>
          <a:xfrm>
            <a:off x="2370160" y="4191000"/>
            <a:ext cx="332096" cy="3048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3" name="Isosceles Triangle 62"/>
          <p:cNvSpPr/>
          <p:nvPr/>
        </p:nvSpPr>
        <p:spPr>
          <a:xfrm rot="7165922">
            <a:off x="4798180" y="3112950"/>
            <a:ext cx="266424" cy="1996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4" name="Isosceles Triangle 63"/>
          <p:cNvSpPr/>
          <p:nvPr/>
        </p:nvSpPr>
        <p:spPr>
          <a:xfrm rot="10800000">
            <a:off x="7620000" y="3810000"/>
            <a:ext cx="340056" cy="2286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5" name="Isosceles Triangle 64"/>
          <p:cNvSpPr/>
          <p:nvPr/>
        </p:nvSpPr>
        <p:spPr>
          <a:xfrm rot="5172202">
            <a:off x="7346680" y="3110923"/>
            <a:ext cx="340056" cy="2286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6" name="Isosceles Triangle 65"/>
          <p:cNvSpPr/>
          <p:nvPr/>
        </p:nvSpPr>
        <p:spPr>
          <a:xfrm rot="5172202">
            <a:off x="2546080" y="2425124"/>
            <a:ext cx="340056" cy="2286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3"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100% Recycling of Process Effluent</a:t>
            </a:r>
          </a:p>
        </p:txBody>
      </p:sp>
      <p:sp>
        <p:nvSpPr>
          <p:cNvPr id="34" name="Rectangle 2"/>
          <p:cNvSpPr txBox="1">
            <a:spLocks noChangeArrowheads="1"/>
          </p:cNvSpPr>
          <p:nvPr/>
        </p:nvSpPr>
        <p:spPr>
          <a:xfrm>
            <a:off x="457200" y="1295400"/>
            <a:ext cx="8305800" cy="630237"/>
          </a:xfrm>
          <a:prstGeom prst="rect">
            <a:avLst/>
          </a:prstGeom>
        </p:spPr>
        <p:txBody>
          <a:bodyPr rtlCol="0">
            <a:noAutofit/>
          </a:bodyPr>
          <a:lstStyle/>
          <a:p>
            <a:pPr lvl="0">
              <a:spcBef>
                <a:spcPct val="0"/>
              </a:spcBef>
              <a:defRPr/>
            </a:pPr>
            <a:r>
              <a:rPr lang="en-US" sz="2800" dirty="0" smtClean="0">
                <a:latin typeface="Arial" pitchFamily="34" charset="0"/>
                <a:cs typeface="Arial" pitchFamily="34" charset="0"/>
              </a:rPr>
              <a:t>The Real Scenario</a:t>
            </a:r>
            <a:endParaRPr kumimoji="0" lang="en-US" sz="28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35" name="Rounded Rectangle 34"/>
          <p:cNvSpPr/>
          <p:nvPr/>
        </p:nvSpPr>
        <p:spPr>
          <a:xfrm>
            <a:off x="533400" y="1752600"/>
            <a:ext cx="30480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Previous State</a:t>
            </a:r>
            <a:endParaRPr lang="en-US" sz="2400" dirty="0">
              <a:latin typeface="Arial" pitchFamily="34" charset="0"/>
              <a:cs typeface="Arial" pitchFamily="34" charset="0"/>
            </a:endParaRPr>
          </a:p>
        </p:txBody>
      </p:sp>
      <p:sp>
        <p:nvSpPr>
          <p:cNvPr id="36" name="Text Box 6"/>
          <p:cNvSpPr txBox="1">
            <a:spLocks noChangeArrowheads="1"/>
          </p:cNvSpPr>
          <p:nvPr/>
        </p:nvSpPr>
        <p:spPr bwMode="auto">
          <a:xfrm>
            <a:off x="3048000" y="2528888"/>
            <a:ext cx="2057400" cy="711200"/>
          </a:xfrm>
          <a:prstGeom prst="rect">
            <a:avLst/>
          </a:prstGeom>
          <a:gradFill rotWithShape="1">
            <a:gsLst>
              <a:gs pos="0">
                <a:schemeClr val="bg1"/>
              </a:gs>
              <a:gs pos="50000">
                <a:srgbClr val="CCFF66"/>
              </a:gs>
              <a:gs pos="100000">
                <a:schemeClr val="bg1"/>
              </a:gs>
            </a:gsLst>
            <a:lin ang="5400000" scaled="1"/>
          </a:gradFill>
          <a:ln w="9525">
            <a:solidFill>
              <a:srgbClr val="FF0000"/>
            </a:solidFill>
            <a:miter lim="800000"/>
            <a:headEnd/>
            <a:tailEnd/>
          </a:ln>
          <a:effectLst/>
        </p:spPr>
        <p:txBody>
          <a:bodyPr>
            <a:spAutoFit/>
          </a:bodyPr>
          <a:lstStyle/>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CTCW </a:t>
            </a:r>
          </a:p>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Blow down</a:t>
            </a:r>
          </a:p>
        </p:txBody>
      </p:sp>
      <p:sp>
        <p:nvSpPr>
          <p:cNvPr id="37" name="Text Box 7"/>
          <p:cNvSpPr txBox="1">
            <a:spLocks noChangeArrowheads="1"/>
          </p:cNvSpPr>
          <p:nvPr/>
        </p:nvSpPr>
        <p:spPr bwMode="auto">
          <a:xfrm>
            <a:off x="3048000" y="3519488"/>
            <a:ext cx="2057400" cy="711200"/>
          </a:xfrm>
          <a:prstGeom prst="rect">
            <a:avLst/>
          </a:prstGeom>
          <a:gradFill rotWithShape="1">
            <a:gsLst>
              <a:gs pos="0">
                <a:schemeClr val="bg1"/>
              </a:gs>
              <a:gs pos="50000">
                <a:srgbClr val="CCFF66"/>
              </a:gs>
              <a:gs pos="100000">
                <a:schemeClr val="bg1"/>
              </a:gs>
            </a:gsLst>
            <a:lin ang="5400000" scaled="1"/>
          </a:gradFill>
          <a:ln w="9525">
            <a:solidFill>
              <a:srgbClr val="FF0000"/>
            </a:solidFill>
            <a:miter lim="800000"/>
            <a:headEnd/>
            <a:tailEnd/>
          </a:ln>
          <a:effectLst/>
        </p:spPr>
        <p:txBody>
          <a:bodyPr>
            <a:spAutoFit/>
          </a:bodyPr>
          <a:lstStyle/>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Toilet &amp; Canteen Waste</a:t>
            </a:r>
          </a:p>
        </p:txBody>
      </p:sp>
      <p:sp>
        <p:nvSpPr>
          <p:cNvPr id="38" name="Text Box 8"/>
          <p:cNvSpPr txBox="1">
            <a:spLocks noChangeArrowheads="1"/>
          </p:cNvSpPr>
          <p:nvPr/>
        </p:nvSpPr>
        <p:spPr bwMode="auto">
          <a:xfrm>
            <a:off x="3048000" y="4357688"/>
            <a:ext cx="2057400" cy="711200"/>
          </a:xfrm>
          <a:prstGeom prst="rect">
            <a:avLst/>
          </a:prstGeom>
          <a:gradFill rotWithShape="1">
            <a:gsLst>
              <a:gs pos="0">
                <a:schemeClr val="bg1"/>
              </a:gs>
              <a:gs pos="50000">
                <a:srgbClr val="CCFF66"/>
              </a:gs>
              <a:gs pos="100000">
                <a:schemeClr val="bg1"/>
              </a:gs>
            </a:gsLst>
            <a:lin ang="5400000" scaled="1"/>
          </a:gradFill>
          <a:ln w="9525">
            <a:solidFill>
              <a:srgbClr val="FF0000"/>
            </a:solidFill>
            <a:miter lim="800000"/>
            <a:headEnd/>
            <a:tailEnd/>
          </a:ln>
          <a:effectLst/>
        </p:spPr>
        <p:txBody>
          <a:bodyPr>
            <a:spAutoFit/>
          </a:bodyPr>
          <a:lstStyle/>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Neutralizing</a:t>
            </a:r>
          </a:p>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Pit</a:t>
            </a:r>
          </a:p>
        </p:txBody>
      </p:sp>
      <p:sp>
        <p:nvSpPr>
          <p:cNvPr id="39" name="Text Box 9"/>
          <p:cNvSpPr txBox="1">
            <a:spLocks noChangeArrowheads="1"/>
          </p:cNvSpPr>
          <p:nvPr/>
        </p:nvSpPr>
        <p:spPr bwMode="auto">
          <a:xfrm>
            <a:off x="3048000" y="6034088"/>
            <a:ext cx="2057400" cy="406400"/>
          </a:xfrm>
          <a:prstGeom prst="rect">
            <a:avLst/>
          </a:prstGeom>
          <a:gradFill rotWithShape="1">
            <a:gsLst>
              <a:gs pos="0">
                <a:schemeClr val="bg1"/>
              </a:gs>
              <a:gs pos="50000">
                <a:srgbClr val="CCFF66"/>
              </a:gs>
              <a:gs pos="100000">
                <a:schemeClr val="bg1"/>
              </a:gs>
            </a:gsLst>
            <a:lin ang="5400000" scaled="1"/>
          </a:gradFill>
          <a:ln w="9525">
            <a:solidFill>
              <a:srgbClr val="FF0000"/>
            </a:solidFill>
            <a:miter lim="800000"/>
            <a:headEnd/>
            <a:tailEnd/>
          </a:ln>
          <a:effectLst/>
        </p:spPr>
        <p:txBody>
          <a:bodyPr>
            <a:spAutoFit/>
          </a:bodyPr>
          <a:lstStyle/>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Holding Pond</a:t>
            </a:r>
          </a:p>
        </p:txBody>
      </p:sp>
      <p:sp>
        <p:nvSpPr>
          <p:cNvPr id="40" name="Text Box 10" descr="Dashed horizontal"/>
          <p:cNvSpPr txBox="1">
            <a:spLocks noChangeArrowheads="1"/>
          </p:cNvSpPr>
          <p:nvPr/>
        </p:nvSpPr>
        <p:spPr bwMode="auto">
          <a:xfrm rot="16200000">
            <a:off x="-1222504" y="4100403"/>
            <a:ext cx="3664208" cy="646331"/>
          </a:xfrm>
          <a:prstGeom prst="rect">
            <a:avLst/>
          </a:prstGeom>
          <a:pattFill prst="dashHorz">
            <a:fgClr>
              <a:schemeClr val="accent1"/>
            </a:fgClr>
            <a:bgClr>
              <a:schemeClr val="bg1"/>
            </a:bgClr>
          </a:pattFill>
          <a:ln w="9525">
            <a:noFill/>
            <a:miter lim="800000"/>
            <a:headEnd/>
            <a:tailEnd/>
          </a:ln>
        </p:spPr>
        <p:txBody>
          <a:bodyPr wrap="none">
            <a:spAutoFit/>
          </a:bodyPr>
          <a:lstStyle/>
          <a:p>
            <a:r>
              <a:rPr lang="en-US" sz="3600" dirty="0">
                <a:solidFill>
                  <a:srgbClr val="0A6192"/>
                </a:solidFill>
                <a:latin typeface="Arial" pitchFamily="34" charset="0"/>
                <a:cs typeface="Arial" pitchFamily="34" charset="0"/>
              </a:rPr>
              <a:t>RIVER HOOGLY</a:t>
            </a:r>
          </a:p>
        </p:txBody>
      </p:sp>
      <p:sp>
        <p:nvSpPr>
          <p:cNvPr id="41" name="Line 11"/>
          <p:cNvSpPr>
            <a:spLocks noChangeShapeType="1"/>
          </p:cNvSpPr>
          <p:nvPr/>
        </p:nvSpPr>
        <p:spPr bwMode="auto">
          <a:xfrm flipH="1">
            <a:off x="914400" y="3138488"/>
            <a:ext cx="2133600" cy="0"/>
          </a:xfrm>
          <a:prstGeom prst="line">
            <a:avLst/>
          </a:prstGeom>
          <a:noFill/>
          <a:ln w="76200">
            <a:solidFill>
              <a:srgbClr val="FF0000"/>
            </a:solidFill>
            <a:round/>
            <a:headEnd/>
            <a:tailEnd type="triangle" w="med" len="med"/>
          </a:ln>
        </p:spPr>
        <p:txBody>
          <a:bodyPr/>
          <a:lstStyle/>
          <a:p>
            <a:endParaRPr lang="en-US">
              <a:latin typeface="Arial" pitchFamily="34" charset="0"/>
              <a:cs typeface="Arial" pitchFamily="34" charset="0"/>
            </a:endParaRPr>
          </a:p>
        </p:txBody>
      </p:sp>
      <p:sp>
        <p:nvSpPr>
          <p:cNvPr id="42" name="Text Box 12" descr="Dashed upward diagonal"/>
          <p:cNvSpPr txBox="1">
            <a:spLocks noChangeArrowheads="1"/>
          </p:cNvSpPr>
          <p:nvPr/>
        </p:nvSpPr>
        <p:spPr bwMode="auto">
          <a:xfrm rot="16200000">
            <a:off x="138113" y="4524375"/>
            <a:ext cx="2833687" cy="519113"/>
          </a:xfrm>
          <a:prstGeom prst="rect">
            <a:avLst/>
          </a:prstGeom>
          <a:pattFill prst="dashUpDiag">
            <a:fgClr>
              <a:schemeClr val="bg2"/>
            </a:fgClr>
            <a:bgClr>
              <a:schemeClr val="bg1"/>
            </a:bgClr>
          </a:pattFill>
          <a:ln w="9525">
            <a:noFill/>
            <a:miter lim="800000"/>
            <a:headEnd/>
            <a:tailEnd/>
          </a:ln>
        </p:spPr>
        <p:txBody>
          <a:bodyPr wrap="none">
            <a:spAutoFit/>
          </a:bodyPr>
          <a:lstStyle/>
          <a:p>
            <a:r>
              <a:rPr lang="en-US" sz="2800" b="1">
                <a:solidFill>
                  <a:srgbClr val="0A6192"/>
                </a:solidFill>
                <a:latin typeface="Arial" pitchFamily="34" charset="0"/>
                <a:cs typeface="Arial" pitchFamily="34" charset="0"/>
              </a:rPr>
              <a:t>Municipal Drain</a:t>
            </a:r>
          </a:p>
        </p:txBody>
      </p:sp>
      <p:sp>
        <p:nvSpPr>
          <p:cNvPr id="43" name="Line 13"/>
          <p:cNvSpPr>
            <a:spLocks noChangeShapeType="1"/>
          </p:cNvSpPr>
          <p:nvPr/>
        </p:nvSpPr>
        <p:spPr bwMode="auto">
          <a:xfrm flipH="1">
            <a:off x="1828800" y="4052888"/>
            <a:ext cx="1219200" cy="0"/>
          </a:xfrm>
          <a:prstGeom prst="line">
            <a:avLst/>
          </a:prstGeom>
          <a:noFill/>
          <a:ln w="76200">
            <a:solidFill>
              <a:srgbClr val="FF0000"/>
            </a:solidFill>
            <a:round/>
            <a:headEnd/>
            <a:tailEnd type="triangle" w="med" len="med"/>
          </a:ln>
        </p:spPr>
        <p:txBody>
          <a:bodyPr/>
          <a:lstStyle/>
          <a:p>
            <a:endParaRPr lang="en-US">
              <a:latin typeface="Arial" pitchFamily="34" charset="0"/>
              <a:cs typeface="Arial" pitchFamily="34" charset="0"/>
            </a:endParaRPr>
          </a:p>
        </p:txBody>
      </p:sp>
      <p:sp>
        <p:nvSpPr>
          <p:cNvPr id="44" name="Text Box 14"/>
          <p:cNvSpPr txBox="1">
            <a:spLocks noChangeArrowheads="1"/>
          </p:cNvSpPr>
          <p:nvPr/>
        </p:nvSpPr>
        <p:spPr bwMode="auto">
          <a:xfrm>
            <a:off x="3048000" y="5195888"/>
            <a:ext cx="2057400" cy="711200"/>
          </a:xfrm>
          <a:prstGeom prst="rect">
            <a:avLst/>
          </a:prstGeom>
          <a:gradFill rotWithShape="1">
            <a:gsLst>
              <a:gs pos="0">
                <a:schemeClr val="bg1"/>
              </a:gs>
              <a:gs pos="50000">
                <a:srgbClr val="CCFF66"/>
              </a:gs>
              <a:gs pos="100000">
                <a:schemeClr val="bg1"/>
              </a:gs>
            </a:gsLst>
            <a:lin ang="5400000" scaled="1"/>
          </a:gradFill>
          <a:ln w="9525">
            <a:solidFill>
              <a:srgbClr val="FF0000"/>
            </a:solidFill>
            <a:miter lim="800000"/>
            <a:headEnd/>
            <a:tailEnd/>
          </a:ln>
          <a:effectLst/>
        </p:spPr>
        <p:txBody>
          <a:bodyPr>
            <a:spAutoFit/>
          </a:bodyPr>
          <a:lstStyle/>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Boiler</a:t>
            </a:r>
          </a:p>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Blow down</a:t>
            </a:r>
          </a:p>
        </p:txBody>
      </p:sp>
      <p:sp>
        <p:nvSpPr>
          <p:cNvPr id="45" name="Line 15"/>
          <p:cNvSpPr>
            <a:spLocks noChangeShapeType="1"/>
          </p:cNvSpPr>
          <p:nvPr/>
        </p:nvSpPr>
        <p:spPr bwMode="auto">
          <a:xfrm flipH="1">
            <a:off x="2057400" y="4662488"/>
            <a:ext cx="990600" cy="0"/>
          </a:xfrm>
          <a:prstGeom prst="line">
            <a:avLst/>
          </a:prstGeom>
          <a:noFill/>
          <a:ln w="76200">
            <a:solidFill>
              <a:srgbClr val="FF0000"/>
            </a:solidFill>
            <a:round/>
            <a:headEnd/>
            <a:tailEnd/>
          </a:ln>
        </p:spPr>
        <p:txBody>
          <a:bodyPr/>
          <a:lstStyle/>
          <a:p>
            <a:endParaRPr lang="en-US">
              <a:latin typeface="Arial" pitchFamily="34" charset="0"/>
              <a:cs typeface="Arial" pitchFamily="34" charset="0"/>
            </a:endParaRPr>
          </a:p>
        </p:txBody>
      </p:sp>
      <p:sp>
        <p:nvSpPr>
          <p:cNvPr id="46" name="Line 16"/>
          <p:cNvSpPr>
            <a:spLocks noChangeShapeType="1"/>
          </p:cNvSpPr>
          <p:nvPr/>
        </p:nvSpPr>
        <p:spPr bwMode="auto">
          <a:xfrm>
            <a:off x="2057400" y="4662488"/>
            <a:ext cx="0" cy="1447800"/>
          </a:xfrm>
          <a:prstGeom prst="line">
            <a:avLst/>
          </a:prstGeom>
          <a:noFill/>
          <a:ln w="76200">
            <a:solidFill>
              <a:srgbClr val="FF0000"/>
            </a:solidFill>
            <a:round/>
            <a:headEnd/>
            <a:tailEnd/>
          </a:ln>
        </p:spPr>
        <p:txBody>
          <a:bodyPr/>
          <a:lstStyle/>
          <a:p>
            <a:endParaRPr lang="en-US">
              <a:latin typeface="Arial" pitchFamily="34" charset="0"/>
              <a:cs typeface="Arial" pitchFamily="34" charset="0"/>
            </a:endParaRPr>
          </a:p>
        </p:txBody>
      </p:sp>
      <p:sp>
        <p:nvSpPr>
          <p:cNvPr id="47" name="Line 17"/>
          <p:cNvSpPr>
            <a:spLocks noChangeShapeType="1"/>
          </p:cNvSpPr>
          <p:nvPr/>
        </p:nvSpPr>
        <p:spPr bwMode="auto">
          <a:xfrm>
            <a:off x="2057400" y="6110288"/>
            <a:ext cx="990600" cy="0"/>
          </a:xfrm>
          <a:prstGeom prst="line">
            <a:avLst/>
          </a:prstGeom>
          <a:noFill/>
          <a:ln w="76200">
            <a:solidFill>
              <a:srgbClr val="FF0000"/>
            </a:solidFill>
            <a:round/>
            <a:headEnd/>
            <a:tailEnd type="triangle" w="med" len="med"/>
          </a:ln>
        </p:spPr>
        <p:txBody>
          <a:bodyPr/>
          <a:lstStyle/>
          <a:p>
            <a:endParaRPr lang="en-US">
              <a:latin typeface="Arial" pitchFamily="34" charset="0"/>
              <a:cs typeface="Arial" pitchFamily="34" charset="0"/>
            </a:endParaRPr>
          </a:p>
        </p:txBody>
      </p:sp>
      <p:sp>
        <p:nvSpPr>
          <p:cNvPr id="48" name="Line 18"/>
          <p:cNvSpPr>
            <a:spLocks noChangeShapeType="1"/>
          </p:cNvSpPr>
          <p:nvPr/>
        </p:nvSpPr>
        <p:spPr bwMode="auto">
          <a:xfrm flipH="1">
            <a:off x="2286000" y="5576888"/>
            <a:ext cx="762000" cy="0"/>
          </a:xfrm>
          <a:prstGeom prst="line">
            <a:avLst/>
          </a:prstGeom>
          <a:noFill/>
          <a:ln w="76200">
            <a:solidFill>
              <a:srgbClr val="FF0000"/>
            </a:solidFill>
            <a:round/>
            <a:headEnd/>
            <a:tailEnd/>
          </a:ln>
        </p:spPr>
        <p:txBody>
          <a:bodyPr/>
          <a:lstStyle/>
          <a:p>
            <a:endParaRPr lang="en-US">
              <a:latin typeface="Arial" pitchFamily="34" charset="0"/>
              <a:cs typeface="Arial" pitchFamily="34" charset="0"/>
            </a:endParaRPr>
          </a:p>
        </p:txBody>
      </p:sp>
      <p:sp>
        <p:nvSpPr>
          <p:cNvPr id="49" name="Line 19"/>
          <p:cNvSpPr>
            <a:spLocks noChangeShapeType="1"/>
          </p:cNvSpPr>
          <p:nvPr/>
        </p:nvSpPr>
        <p:spPr bwMode="auto">
          <a:xfrm>
            <a:off x="2286000" y="5576888"/>
            <a:ext cx="0" cy="457200"/>
          </a:xfrm>
          <a:prstGeom prst="line">
            <a:avLst/>
          </a:prstGeom>
          <a:noFill/>
          <a:ln w="76200">
            <a:solidFill>
              <a:srgbClr val="FF0000"/>
            </a:solidFill>
            <a:round/>
            <a:headEnd/>
            <a:tailEnd type="triangle" w="med" len="med"/>
          </a:ln>
        </p:spPr>
        <p:txBody>
          <a:bodyPr/>
          <a:lstStyle/>
          <a:p>
            <a:endParaRPr lang="en-US">
              <a:latin typeface="Arial" pitchFamily="34" charset="0"/>
              <a:cs typeface="Arial" pitchFamily="34" charset="0"/>
            </a:endParaRPr>
          </a:p>
        </p:txBody>
      </p:sp>
      <p:sp>
        <p:nvSpPr>
          <p:cNvPr id="50" name="Line 20"/>
          <p:cNvSpPr>
            <a:spLocks noChangeShapeType="1"/>
          </p:cNvSpPr>
          <p:nvPr/>
        </p:nvSpPr>
        <p:spPr bwMode="auto">
          <a:xfrm flipH="1">
            <a:off x="914400" y="6415088"/>
            <a:ext cx="2133600" cy="0"/>
          </a:xfrm>
          <a:prstGeom prst="line">
            <a:avLst/>
          </a:prstGeom>
          <a:noFill/>
          <a:ln w="76200">
            <a:solidFill>
              <a:srgbClr val="FF0000"/>
            </a:solidFill>
            <a:round/>
            <a:headEnd/>
            <a:tailEnd type="triangle" w="med" len="med"/>
          </a:ln>
        </p:spPr>
        <p:txBody>
          <a:bodyPr/>
          <a:lstStyle/>
          <a:p>
            <a:endParaRPr lang="en-US">
              <a:latin typeface="Arial" pitchFamily="34" charset="0"/>
              <a:cs typeface="Arial" pitchFamily="34" charset="0"/>
            </a:endParaRPr>
          </a:p>
        </p:txBody>
      </p:sp>
      <p:sp>
        <p:nvSpPr>
          <p:cNvPr id="51" name="Line 37"/>
          <p:cNvSpPr>
            <a:spLocks noChangeShapeType="1"/>
          </p:cNvSpPr>
          <p:nvPr/>
        </p:nvSpPr>
        <p:spPr bwMode="auto">
          <a:xfrm>
            <a:off x="2209800" y="2452688"/>
            <a:ext cx="0" cy="4191000"/>
          </a:xfrm>
          <a:prstGeom prst="line">
            <a:avLst/>
          </a:prstGeom>
          <a:noFill/>
          <a:ln w="57150">
            <a:solidFill>
              <a:schemeClr val="tx1"/>
            </a:solidFill>
            <a:prstDash val="dashDot"/>
            <a:round/>
            <a:headEnd/>
            <a:tailEnd/>
          </a:ln>
        </p:spPr>
        <p:txBody>
          <a:bodyPr/>
          <a:lstStyle/>
          <a:p>
            <a:endParaRPr lang="en-US">
              <a:latin typeface="Arial" pitchFamily="34" charset="0"/>
              <a:cs typeface="Arial" pitchFamily="34" charset="0"/>
            </a:endParaRPr>
          </a:p>
        </p:txBody>
      </p:sp>
      <p:sp>
        <p:nvSpPr>
          <p:cNvPr id="52" name="Text Box 38"/>
          <p:cNvSpPr txBox="1">
            <a:spLocks noChangeArrowheads="1"/>
          </p:cNvSpPr>
          <p:nvPr/>
        </p:nvSpPr>
        <p:spPr bwMode="auto">
          <a:xfrm rot="16200000">
            <a:off x="1434307" y="2313781"/>
            <a:ext cx="1033462" cy="396875"/>
          </a:xfrm>
          <a:prstGeom prst="rect">
            <a:avLst/>
          </a:prstGeom>
          <a:noFill/>
          <a:ln w="9525">
            <a:noFill/>
            <a:miter lim="800000"/>
            <a:headEnd/>
            <a:tailEnd/>
          </a:ln>
        </p:spPr>
        <p:txBody>
          <a:bodyPr>
            <a:spAutoFit/>
          </a:bodyPr>
          <a:lstStyle/>
          <a:p>
            <a:r>
              <a:rPr lang="en-US" sz="1000" b="1" dirty="0">
                <a:latin typeface="Arial" pitchFamily="34" charset="0"/>
                <a:cs typeface="Arial" pitchFamily="34" charset="0"/>
              </a:rPr>
              <a:t>Power Plant Boundary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 name="Rectangle 2"/>
          <p:cNvSpPr txBox="1">
            <a:spLocks noChangeArrowheads="1"/>
          </p:cNvSpPr>
          <p:nvPr/>
        </p:nvSpPr>
        <p:spPr>
          <a:xfrm>
            <a:off x="457200" y="1295400"/>
            <a:ext cx="8305800" cy="630237"/>
          </a:xfrm>
          <a:prstGeom prst="rect">
            <a:avLst/>
          </a:prstGeom>
        </p:spPr>
        <p:txBody>
          <a:bodyPr rtlCol="0">
            <a:noAutofit/>
          </a:bodyPr>
          <a:lstStyle/>
          <a:p>
            <a:pPr lvl="0">
              <a:spcBef>
                <a:spcPct val="0"/>
              </a:spcBef>
              <a:defRPr/>
            </a:pPr>
            <a:r>
              <a:rPr lang="en-US" sz="2800" dirty="0" smtClean="0">
                <a:latin typeface="Arial" pitchFamily="34" charset="0"/>
                <a:cs typeface="Arial" pitchFamily="34" charset="0"/>
              </a:rPr>
              <a:t>The Real Scenario</a:t>
            </a:r>
            <a:endParaRPr kumimoji="0" lang="en-US" sz="28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Rounded Rectangle 5"/>
          <p:cNvSpPr/>
          <p:nvPr/>
        </p:nvSpPr>
        <p:spPr>
          <a:xfrm>
            <a:off x="533400" y="1752600"/>
            <a:ext cx="30480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Present State</a:t>
            </a:r>
            <a:endParaRPr lang="en-US" sz="2400" dirty="0">
              <a:latin typeface="Arial" pitchFamily="34" charset="0"/>
              <a:cs typeface="Arial" pitchFamily="34" charset="0"/>
            </a:endParaRPr>
          </a:p>
        </p:txBody>
      </p:sp>
      <p:sp>
        <p:nvSpPr>
          <p:cNvPr id="7" name="Text Box 6"/>
          <p:cNvSpPr txBox="1">
            <a:spLocks noChangeArrowheads="1"/>
          </p:cNvSpPr>
          <p:nvPr/>
        </p:nvSpPr>
        <p:spPr bwMode="auto">
          <a:xfrm>
            <a:off x="3048000" y="2528888"/>
            <a:ext cx="2057400" cy="711200"/>
          </a:xfrm>
          <a:prstGeom prst="rect">
            <a:avLst/>
          </a:prstGeom>
          <a:gradFill rotWithShape="1">
            <a:gsLst>
              <a:gs pos="0">
                <a:schemeClr val="bg1"/>
              </a:gs>
              <a:gs pos="50000">
                <a:srgbClr val="CCFF66"/>
              </a:gs>
              <a:gs pos="100000">
                <a:schemeClr val="bg1"/>
              </a:gs>
            </a:gsLst>
            <a:lin ang="5400000" scaled="1"/>
          </a:gradFill>
          <a:ln w="9525">
            <a:solidFill>
              <a:srgbClr val="FF0000"/>
            </a:solidFill>
            <a:miter lim="800000"/>
            <a:headEnd/>
            <a:tailEnd/>
          </a:ln>
          <a:effectLst/>
        </p:spPr>
        <p:txBody>
          <a:bodyPr>
            <a:spAutoFit/>
          </a:bodyPr>
          <a:lstStyle/>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CTCW </a:t>
            </a:r>
          </a:p>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Blow down</a:t>
            </a:r>
          </a:p>
        </p:txBody>
      </p:sp>
      <p:sp>
        <p:nvSpPr>
          <p:cNvPr id="8" name="Text Box 7"/>
          <p:cNvSpPr txBox="1">
            <a:spLocks noChangeArrowheads="1"/>
          </p:cNvSpPr>
          <p:nvPr/>
        </p:nvSpPr>
        <p:spPr bwMode="auto">
          <a:xfrm>
            <a:off x="3048000" y="3519488"/>
            <a:ext cx="2057400" cy="711200"/>
          </a:xfrm>
          <a:prstGeom prst="rect">
            <a:avLst/>
          </a:prstGeom>
          <a:gradFill rotWithShape="1">
            <a:gsLst>
              <a:gs pos="0">
                <a:schemeClr val="bg1"/>
              </a:gs>
              <a:gs pos="50000">
                <a:srgbClr val="CCFF66"/>
              </a:gs>
              <a:gs pos="100000">
                <a:schemeClr val="bg1"/>
              </a:gs>
            </a:gsLst>
            <a:lin ang="5400000" scaled="1"/>
          </a:gradFill>
          <a:ln w="9525">
            <a:solidFill>
              <a:srgbClr val="FF0000"/>
            </a:solidFill>
            <a:miter lim="800000"/>
            <a:headEnd/>
            <a:tailEnd/>
          </a:ln>
          <a:effectLst/>
        </p:spPr>
        <p:txBody>
          <a:bodyPr>
            <a:spAutoFit/>
          </a:bodyPr>
          <a:lstStyle/>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Toilet &amp; Canteen Waste</a:t>
            </a:r>
          </a:p>
        </p:txBody>
      </p:sp>
      <p:sp>
        <p:nvSpPr>
          <p:cNvPr id="9" name="Text Box 8"/>
          <p:cNvSpPr txBox="1">
            <a:spLocks noChangeArrowheads="1"/>
          </p:cNvSpPr>
          <p:nvPr/>
        </p:nvSpPr>
        <p:spPr bwMode="auto">
          <a:xfrm>
            <a:off x="3048000" y="4357688"/>
            <a:ext cx="2057400" cy="711200"/>
          </a:xfrm>
          <a:prstGeom prst="rect">
            <a:avLst/>
          </a:prstGeom>
          <a:gradFill rotWithShape="1">
            <a:gsLst>
              <a:gs pos="0">
                <a:schemeClr val="bg1"/>
              </a:gs>
              <a:gs pos="50000">
                <a:srgbClr val="CCFF66"/>
              </a:gs>
              <a:gs pos="100000">
                <a:schemeClr val="bg1"/>
              </a:gs>
            </a:gsLst>
            <a:lin ang="5400000" scaled="1"/>
          </a:gradFill>
          <a:ln w="9525">
            <a:solidFill>
              <a:srgbClr val="FF0000"/>
            </a:solidFill>
            <a:miter lim="800000"/>
            <a:headEnd/>
            <a:tailEnd/>
          </a:ln>
          <a:effectLst/>
        </p:spPr>
        <p:txBody>
          <a:bodyPr>
            <a:spAutoFit/>
          </a:bodyPr>
          <a:lstStyle/>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Neutralizing</a:t>
            </a:r>
          </a:p>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Pit</a:t>
            </a:r>
          </a:p>
        </p:txBody>
      </p:sp>
      <p:sp>
        <p:nvSpPr>
          <p:cNvPr id="10" name="Text Box 9"/>
          <p:cNvSpPr txBox="1">
            <a:spLocks noChangeArrowheads="1"/>
          </p:cNvSpPr>
          <p:nvPr/>
        </p:nvSpPr>
        <p:spPr bwMode="auto">
          <a:xfrm>
            <a:off x="3048000" y="6034088"/>
            <a:ext cx="2057400" cy="406400"/>
          </a:xfrm>
          <a:prstGeom prst="rect">
            <a:avLst/>
          </a:prstGeom>
          <a:gradFill rotWithShape="1">
            <a:gsLst>
              <a:gs pos="0">
                <a:schemeClr val="bg1"/>
              </a:gs>
              <a:gs pos="50000">
                <a:srgbClr val="CCFF66"/>
              </a:gs>
              <a:gs pos="100000">
                <a:schemeClr val="bg1"/>
              </a:gs>
            </a:gsLst>
            <a:lin ang="5400000" scaled="1"/>
          </a:gradFill>
          <a:ln w="9525">
            <a:solidFill>
              <a:srgbClr val="FF0000"/>
            </a:solidFill>
            <a:miter lim="800000"/>
            <a:headEnd/>
            <a:tailEnd/>
          </a:ln>
          <a:effectLst/>
        </p:spPr>
        <p:txBody>
          <a:bodyPr>
            <a:spAutoFit/>
          </a:bodyPr>
          <a:lstStyle/>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Holding Pond</a:t>
            </a:r>
          </a:p>
        </p:txBody>
      </p:sp>
      <p:sp>
        <p:nvSpPr>
          <p:cNvPr id="11" name="Text Box 10" descr="Dashed horizontal"/>
          <p:cNvSpPr txBox="1">
            <a:spLocks noChangeArrowheads="1"/>
          </p:cNvSpPr>
          <p:nvPr/>
        </p:nvSpPr>
        <p:spPr bwMode="auto">
          <a:xfrm rot="16200000">
            <a:off x="-1222504" y="4100403"/>
            <a:ext cx="3664208" cy="646331"/>
          </a:xfrm>
          <a:prstGeom prst="rect">
            <a:avLst/>
          </a:prstGeom>
          <a:pattFill prst="dashHorz">
            <a:fgClr>
              <a:schemeClr val="accent1"/>
            </a:fgClr>
            <a:bgClr>
              <a:schemeClr val="bg1"/>
            </a:bgClr>
          </a:pattFill>
          <a:ln w="9525">
            <a:noFill/>
            <a:miter lim="800000"/>
            <a:headEnd/>
            <a:tailEnd/>
          </a:ln>
        </p:spPr>
        <p:txBody>
          <a:bodyPr wrap="none">
            <a:spAutoFit/>
          </a:bodyPr>
          <a:lstStyle/>
          <a:p>
            <a:r>
              <a:rPr lang="en-US" sz="3600" dirty="0">
                <a:solidFill>
                  <a:srgbClr val="0A6192"/>
                </a:solidFill>
                <a:latin typeface="Arial" pitchFamily="34" charset="0"/>
                <a:cs typeface="Arial" pitchFamily="34" charset="0"/>
              </a:rPr>
              <a:t>RIVER HOOGLY</a:t>
            </a:r>
          </a:p>
        </p:txBody>
      </p:sp>
      <p:sp>
        <p:nvSpPr>
          <p:cNvPr id="12" name="Line 11"/>
          <p:cNvSpPr>
            <a:spLocks noChangeShapeType="1"/>
          </p:cNvSpPr>
          <p:nvPr/>
        </p:nvSpPr>
        <p:spPr bwMode="auto">
          <a:xfrm flipH="1">
            <a:off x="914400" y="3138488"/>
            <a:ext cx="2133600" cy="0"/>
          </a:xfrm>
          <a:prstGeom prst="line">
            <a:avLst/>
          </a:prstGeom>
          <a:noFill/>
          <a:ln w="76200">
            <a:solidFill>
              <a:srgbClr val="FF0000"/>
            </a:solidFill>
            <a:round/>
            <a:headEnd/>
            <a:tailEnd type="triangle" w="med" len="med"/>
          </a:ln>
        </p:spPr>
        <p:txBody>
          <a:bodyPr/>
          <a:lstStyle/>
          <a:p>
            <a:endParaRPr lang="en-US">
              <a:latin typeface="Arial" pitchFamily="34" charset="0"/>
              <a:cs typeface="Arial" pitchFamily="34" charset="0"/>
            </a:endParaRPr>
          </a:p>
        </p:txBody>
      </p:sp>
      <p:sp>
        <p:nvSpPr>
          <p:cNvPr id="13" name="Text Box 12" descr="Dashed upward diagonal"/>
          <p:cNvSpPr txBox="1">
            <a:spLocks noChangeArrowheads="1"/>
          </p:cNvSpPr>
          <p:nvPr/>
        </p:nvSpPr>
        <p:spPr bwMode="auto">
          <a:xfrm rot="16200000">
            <a:off x="138113" y="4524375"/>
            <a:ext cx="2833687" cy="519113"/>
          </a:xfrm>
          <a:prstGeom prst="rect">
            <a:avLst/>
          </a:prstGeom>
          <a:pattFill prst="dashUpDiag">
            <a:fgClr>
              <a:schemeClr val="bg2"/>
            </a:fgClr>
            <a:bgClr>
              <a:schemeClr val="bg1"/>
            </a:bgClr>
          </a:pattFill>
          <a:ln w="9525">
            <a:noFill/>
            <a:miter lim="800000"/>
            <a:headEnd/>
            <a:tailEnd/>
          </a:ln>
        </p:spPr>
        <p:txBody>
          <a:bodyPr wrap="none">
            <a:spAutoFit/>
          </a:bodyPr>
          <a:lstStyle/>
          <a:p>
            <a:r>
              <a:rPr lang="en-US" sz="2800" b="1">
                <a:solidFill>
                  <a:srgbClr val="0A6192"/>
                </a:solidFill>
                <a:latin typeface="Arial" pitchFamily="34" charset="0"/>
                <a:cs typeface="Arial" pitchFamily="34" charset="0"/>
              </a:rPr>
              <a:t>Municipal Drain</a:t>
            </a:r>
          </a:p>
        </p:txBody>
      </p:sp>
      <p:sp>
        <p:nvSpPr>
          <p:cNvPr id="14" name="Line 13"/>
          <p:cNvSpPr>
            <a:spLocks noChangeShapeType="1"/>
          </p:cNvSpPr>
          <p:nvPr/>
        </p:nvSpPr>
        <p:spPr bwMode="auto">
          <a:xfrm flipH="1">
            <a:off x="1828800" y="4052888"/>
            <a:ext cx="1219200" cy="0"/>
          </a:xfrm>
          <a:prstGeom prst="line">
            <a:avLst/>
          </a:prstGeom>
          <a:noFill/>
          <a:ln w="76200">
            <a:solidFill>
              <a:srgbClr val="FF0000"/>
            </a:solidFill>
            <a:round/>
            <a:headEnd/>
            <a:tailEnd type="triangle" w="med" len="med"/>
          </a:ln>
        </p:spPr>
        <p:txBody>
          <a:bodyPr/>
          <a:lstStyle/>
          <a:p>
            <a:endParaRPr lang="en-US">
              <a:latin typeface="Arial" pitchFamily="34" charset="0"/>
              <a:cs typeface="Arial" pitchFamily="34" charset="0"/>
            </a:endParaRPr>
          </a:p>
        </p:txBody>
      </p:sp>
      <p:sp>
        <p:nvSpPr>
          <p:cNvPr id="15" name="Text Box 14"/>
          <p:cNvSpPr txBox="1">
            <a:spLocks noChangeArrowheads="1"/>
          </p:cNvSpPr>
          <p:nvPr/>
        </p:nvSpPr>
        <p:spPr bwMode="auto">
          <a:xfrm>
            <a:off x="3048000" y="5195888"/>
            <a:ext cx="2057400" cy="711200"/>
          </a:xfrm>
          <a:prstGeom prst="rect">
            <a:avLst/>
          </a:prstGeom>
          <a:gradFill rotWithShape="1">
            <a:gsLst>
              <a:gs pos="0">
                <a:schemeClr val="bg1"/>
              </a:gs>
              <a:gs pos="50000">
                <a:srgbClr val="CCFF66"/>
              </a:gs>
              <a:gs pos="100000">
                <a:schemeClr val="bg1"/>
              </a:gs>
            </a:gsLst>
            <a:lin ang="5400000" scaled="1"/>
          </a:gradFill>
          <a:ln w="9525">
            <a:solidFill>
              <a:srgbClr val="FF0000"/>
            </a:solidFill>
            <a:miter lim="800000"/>
            <a:headEnd/>
            <a:tailEnd/>
          </a:ln>
          <a:effectLst/>
        </p:spPr>
        <p:txBody>
          <a:bodyPr>
            <a:spAutoFit/>
          </a:bodyPr>
          <a:lstStyle/>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Boiler</a:t>
            </a:r>
          </a:p>
          <a:p>
            <a:pPr algn="ctr" fontAlgn="auto">
              <a:spcBef>
                <a:spcPts val="0"/>
              </a:spcBef>
              <a:spcAft>
                <a:spcPts val="0"/>
              </a:spcAft>
              <a:defRPr/>
            </a:pPr>
            <a:r>
              <a:rPr lang="en-US" sz="2000" b="1">
                <a:solidFill>
                  <a:srgbClr val="0A6192"/>
                </a:solidFill>
                <a:effectLst>
                  <a:outerShdw blurRad="38100" dist="38100" dir="2700000" algn="tl">
                    <a:srgbClr val="000000"/>
                  </a:outerShdw>
                </a:effectLst>
                <a:latin typeface="Arial" pitchFamily="34" charset="0"/>
                <a:cs typeface="Arial" pitchFamily="34" charset="0"/>
              </a:rPr>
              <a:t>Blow down</a:t>
            </a:r>
          </a:p>
        </p:txBody>
      </p:sp>
      <p:sp>
        <p:nvSpPr>
          <p:cNvPr id="16" name="Line 15"/>
          <p:cNvSpPr>
            <a:spLocks noChangeShapeType="1"/>
          </p:cNvSpPr>
          <p:nvPr/>
        </p:nvSpPr>
        <p:spPr bwMode="auto">
          <a:xfrm flipH="1">
            <a:off x="2057400" y="4662488"/>
            <a:ext cx="990600" cy="0"/>
          </a:xfrm>
          <a:prstGeom prst="line">
            <a:avLst/>
          </a:prstGeom>
          <a:noFill/>
          <a:ln w="76200">
            <a:solidFill>
              <a:srgbClr val="FF0000"/>
            </a:solidFill>
            <a:round/>
            <a:headEnd/>
            <a:tailEnd/>
          </a:ln>
        </p:spPr>
        <p:txBody>
          <a:bodyPr/>
          <a:lstStyle/>
          <a:p>
            <a:endParaRPr lang="en-US">
              <a:latin typeface="Arial" pitchFamily="34" charset="0"/>
              <a:cs typeface="Arial" pitchFamily="34" charset="0"/>
            </a:endParaRPr>
          </a:p>
        </p:txBody>
      </p:sp>
      <p:sp>
        <p:nvSpPr>
          <p:cNvPr id="17" name="Line 16"/>
          <p:cNvSpPr>
            <a:spLocks noChangeShapeType="1"/>
          </p:cNvSpPr>
          <p:nvPr/>
        </p:nvSpPr>
        <p:spPr bwMode="auto">
          <a:xfrm>
            <a:off x="2057400" y="4662488"/>
            <a:ext cx="0" cy="1447800"/>
          </a:xfrm>
          <a:prstGeom prst="line">
            <a:avLst/>
          </a:prstGeom>
          <a:noFill/>
          <a:ln w="76200">
            <a:solidFill>
              <a:srgbClr val="FF0000"/>
            </a:solidFill>
            <a:round/>
            <a:headEnd/>
            <a:tailEnd/>
          </a:ln>
        </p:spPr>
        <p:txBody>
          <a:bodyPr/>
          <a:lstStyle/>
          <a:p>
            <a:endParaRPr lang="en-US">
              <a:latin typeface="Arial" pitchFamily="34" charset="0"/>
              <a:cs typeface="Arial" pitchFamily="34" charset="0"/>
            </a:endParaRPr>
          </a:p>
        </p:txBody>
      </p:sp>
      <p:sp>
        <p:nvSpPr>
          <p:cNvPr id="18" name="Line 17"/>
          <p:cNvSpPr>
            <a:spLocks noChangeShapeType="1"/>
          </p:cNvSpPr>
          <p:nvPr/>
        </p:nvSpPr>
        <p:spPr bwMode="auto">
          <a:xfrm>
            <a:off x="2057400" y="6110288"/>
            <a:ext cx="990600" cy="0"/>
          </a:xfrm>
          <a:prstGeom prst="line">
            <a:avLst/>
          </a:prstGeom>
          <a:noFill/>
          <a:ln w="76200">
            <a:solidFill>
              <a:srgbClr val="FF0000"/>
            </a:solidFill>
            <a:round/>
            <a:headEnd/>
            <a:tailEnd type="triangle" w="med" len="med"/>
          </a:ln>
        </p:spPr>
        <p:txBody>
          <a:bodyPr/>
          <a:lstStyle/>
          <a:p>
            <a:endParaRPr lang="en-US">
              <a:latin typeface="Arial" pitchFamily="34" charset="0"/>
              <a:cs typeface="Arial" pitchFamily="34" charset="0"/>
            </a:endParaRPr>
          </a:p>
        </p:txBody>
      </p:sp>
      <p:sp>
        <p:nvSpPr>
          <p:cNvPr id="19" name="Line 18"/>
          <p:cNvSpPr>
            <a:spLocks noChangeShapeType="1"/>
          </p:cNvSpPr>
          <p:nvPr/>
        </p:nvSpPr>
        <p:spPr bwMode="auto">
          <a:xfrm flipH="1">
            <a:off x="2286000" y="5576888"/>
            <a:ext cx="762000" cy="0"/>
          </a:xfrm>
          <a:prstGeom prst="line">
            <a:avLst/>
          </a:prstGeom>
          <a:noFill/>
          <a:ln w="76200">
            <a:solidFill>
              <a:srgbClr val="FF0000"/>
            </a:solidFill>
            <a:round/>
            <a:headEnd/>
            <a:tailEnd/>
          </a:ln>
        </p:spPr>
        <p:txBody>
          <a:bodyPr/>
          <a:lstStyle/>
          <a:p>
            <a:endParaRPr lang="en-US">
              <a:latin typeface="Arial" pitchFamily="34" charset="0"/>
              <a:cs typeface="Arial" pitchFamily="34" charset="0"/>
            </a:endParaRPr>
          </a:p>
        </p:txBody>
      </p:sp>
      <p:sp>
        <p:nvSpPr>
          <p:cNvPr id="20" name="Line 19"/>
          <p:cNvSpPr>
            <a:spLocks noChangeShapeType="1"/>
          </p:cNvSpPr>
          <p:nvPr/>
        </p:nvSpPr>
        <p:spPr bwMode="auto">
          <a:xfrm>
            <a:off x="2286000" y="5576888"/>
            <a:ext cx="0" cy="457200"/>
          </a:xfrm>
          <a:prstGeom prst="line">
            <a:avLst/>
          </a:prstGeom>
          <a:noFill/>
          <a:ln w="76200">
            <a:solidFill>
              <a:srgbClr val="FF0000"/>
            </a:solidFill>
            <a:round/>
            <a:headEnd/>
            <a:tailEnd type="triangle" w="med" len="med"/>
          </a:ln>
        </p:spPr>
        <p:txBody>
          <a:bodyPr/>
          <a:lstStyle/>
          <a:p>
            <a:endParaRPr lang="en-US">
              <a:latin typeface="Arial" pitchFamily="34" charset="0"/>
              <a:cs typeface="Arial" pitchFamily="34" charset="0"/>
            </a:endParaRPr>
          </a:p>
        </p:txBody>
      </p:sp>
      <p:sp>
        <p:nvSpPr>
          <p:cNvPr id="21" name="Line 20"/>
          <p:cNvSpPr>
            <a:spLocks noChangeShapeType="1"/>
          </p:cNvSpPr>
          <p:nvPr/>
        </p:nvSpPr>
        <p:spPr bwMode="auto">
          <a:xfrm flipH="1">
            <a:off x="914400" y="6415088"/>
            <a:ext cx="2133600" cy="0"/>
          </a:xfrm>
          <a:prstGeom prst="line">
            <a:avLst/>
          </a:prstGeom>
          <a:noFill/>
          <a:ln w="76200">
            <a:solidFill>
              <a:srgbClr val="FF0000"/>
            </a:solidFill>
            <a:round/>
            <a:headEnd/>
            <a:tailEnd type="triangle" w="med" len="med"/>
          </a:ln>
        </p:spPr>
        <p:txBody>
          <a:bodyPr/>
          <a:lstStyle/>
          <a:p>
            <a:endParaRPr lang="en-US">
              <a:latin typeface="Arial" pitchFamily="34" charset="0"/>
              <a:cs typeface="Arial" pitchFamily="34" charset="0"/>
            </a:endParaRPr>
          </a:p>
        </p:txBody>
      </p:sp>
      <p:grpSp>
        <p:nvGrpSpPr>
          <p:cNvPr id="22" name="Group 34"/>
          <p:cNvGrpSpPr>
            <a:grpSpLocks/>
          </p:cNvGrpSpPr>
          <p:nvPr/>
        </p:nvGrpSpPr>
        <p:grpSpPr bwMode="auto">
          <a:xfrm>
            <a:off x="1371600" y="2071688"/>
            <a:ext cx="7029450" cy="4786312"/>
            <a:chOff x="960" y="1440"/>
            <a:chExt cx="4428" cy="3015"/>
          </a:xfrm>
        </p:grpSpPr>
        <p:sp>
          <p:nvSpPr>
            <p:cNvPr id="23" name="Text Box 21"/>
            <p:cNvSpPr txBox="1">
              <a:spLocks noChangeArrowheads="1"/>
            </p:cNvSpPr>
            <p:nvPr/>
          </p:nvSpPr>
          <p:spPr bwMode="auto">
            <a:xfrm>
              <a:off x="1488" y="1872"/>
              <a:ext cx="372" cy="51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4800" b="1">
                  <a:solidFill>
                    <a:srgbClr val="003300"/>
                  </a:solidFill>
                  <a:effectLst>
                    <a:outerShdw blurRad="38100" dist="38100" dir="2700000" algn="tl">
                      <a:srgbClr val="C0C0C0"/>
                    </a:outerShdw>
                  </a:effectLst>
                  <a:latin typeface="Arial" pitchFamily="34" charset="0"/>
                  <a:cs typeface="Arial" pitchFamily="34" charset="0"/>
                </a:rPr>
                <a:t>X</a:t>
              </a:r>
            </a:p>
          </p:txBody>
        </p:sp>
        <p:sp>
          <p:nvSpPr>
            <p:cNvPr id="24" name="Text Box 22"/>
            <p:cNvSpPr txBox="1">
              <a:spLocks noChangeArrowheads="1"/>
            </p:cNvSpPr>
            <p:nvPr/>
          </p:nvSpPr>
          <p:spPr bwMode="auto">
            <a:xfrm>
              <a:off x="1536" y="2448"/>
              <a:ext cx="372" cy="51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4800" b="1">
                  <a:solidFill>
                    <a:srgbClr val="003300"/>
                  </a:solidFill>
                  <a:effectLst>
                    <a:outerShdw blurRad="38100" dist="38100" dir="2700000" algn="tl">
                      <a:srgbClr val="C0C0C0"/>
                    </a:outerShdw>
                  </a:effectLst>
                  <a:latin typeface="Arial" pitchFamily="34" charset="0"/>
                  <a:cs typeface="Arial" pitchFamily="34" charset="0"/>
                </a:rPr>
                <a:t>X</a:t>
              </a:r>
            </a:p>
          </p:txBody>
        </p:sp>
        <p:sp>
          <p:nvSpPr>
            <p:cNvPr id="25" name="Text Box 23"/>
            <p:cNvSpPr txBox="1">
              <a:spLocks noChangeArrowheads="1"/>
            </p:cNvSpPr>
            <p:nvPr/>
          </p:nvSpPr>
          <p:spPr bwMode="auto">
            <a:xfrm>
              <a:off x="1536" y="2832"/>
              <a:ext cx="372" cy="51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4800" b="1">
                  <a:solidFill>
                    <a:srgbClr val="003300"/>
                  </a:solidFill>
                  <a:effectLst>
                    <a:outerShdw blurRad="38100" dist="38100" dir="2700000" algn="tl">
                      <a:srgbClr val="C0C0C0"/>
                    </a:outerShdw>
                  </a:effectLst>
                  <a:latin typeface="Arial" pitchFamily="34" charset="0"/>
                  <a:cs typeface="Arial" pitchFamily="34" charset="0"/>
                </a:rPr>
                <a:t>X</a:t>
              </a:r>
            </a:p>
          </p:txBody>
        </p:sp>
        <p:sp>
          <p:nvSpPr>
            <p:cNvPr id="26" name="Text Box 24"/>
            <p:cNvSpPr txBox="1">
              <a:spLocks noChangeArrowheads="1"/>
            </p:cNvSpPr>
            <p:nvPr/>
          </p:nvSpPr>
          <p:spPr bwMode="auto">
            <a:xfrm>
              <a:off x="960" y="3936"/>
              <a:ext cx="372" cy="51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4800" b="1">
                  <a:solidFill>
                    <a:srgbClr val="003300"/>
                  </a:solidFill>
                  <a:effectLst>
                    <a:outerShdw blurRad="38100" dist="38100" dir="2700000" algn="tl">
                      <a:srgbClr val="C0C0C0"/>
                    </a:outerShdw>
                  </a:effectLst>
                  <a:latin typeface="Arial" pitchFamily="34" charset="0"/>
                  <a:cs typeface="Arial" pitchFamily="34" charset="0"/>
                </a:rPr>
                <a:t>X</a:t>
              </a:r>
            </a:p>
          </p:txBody>
        </p:sp>
        <p:sp>
          <p:nvSpPr>
            <p:cNvPr id="27" name="Text Box 25"/>
            <p:cNvSpPr txBox="1">
              <a:spLocks noChangeArrowheads="1"/>
            </p:cNvSpPr>
            <p:nvPr/>
          </p:nvSpPr>
          <p:spPr bwMode="auto">
            <a:xfrm>
              <a:off x="3840" y="1440"/>
              <a:ext cx="1548" cy="620"/>
            </a:xfrm>
            <a:prstGeom prst="rect">
              <a:avLst/>
            </a:prstGeom>
            <a:solidFill>
              <a:srgbClr val="CCFFCC"/>
            </a:solidFill>
            <a:ln w="38100">
              <a:solidFill>
                <a:srgbClr val="33CC33"/>
              </a:solidFill>
              <a:miter lim="800000"/>
              <a:headEnd/>
              <a:tailEnd/>
            </a:ln>
          </p:spPr>
          <p:txBody>
            <a:bodyPr>
              <a:spAutoFit/>
            </a:bodyPr>
            <a:lstStyle/>
            <a:p>
              <a:pPr algn="ctr"/>
              <a:r>
                <a:rPr lang="en-US" sz="2800">
                  <a:solidFill>
                    <a:srgbClr val="0A6192"/>
                  </a:solidFill>
                  <a:latin typeface="Arial" pitchFamily="34" charset="0"/>
                  <a:cs typeface="Arial" pitchFamily="34" charset="0"/>
                </a:rPr>
                <a:t>Service Water Pump</a:t>
              </a:r>
            </a:p>
          </p:txBody>
        </p:sp>
        <p:sp>
          <p:nvSpPr>
            <p:cNvPr id="28" name="Line 26"/>
            <p:cNvSpPr>
              <a:spLocks noChangeShapeType="1"/>
            </p:cNvSpPr>
            <p:nvPr/>
          </p:nvSpPr>
          <p:spPr bwMode="auto">
            <a:xfrm>
              <a:off x="3312" y="2496"/>
              <a:ext cx="192" cy="0"/>
            </a:xfrm>
            <a:prstGeom prst="line">
              <a:avLst/>
            </a:prstGeom>
            <a:noFill/>
            <a:ln w="76200">
              <a:solidFill>
                <a:srgbClr val="33CC33"/>
              </a:solidFill>
              <a:round/>
              <a:headEnd/>
              <a:tailEnd type="triangle" w="med" len="med"/>
            </a:ln>
          </p:spPr>
          <p:txBody>
            <a:bodyPr/>
            <a:lstStyle/>
            <a:p>
              <a:endParaRPr lang="en-US">
                <a:latin typeface="Arial" pitchFamily="34" charset="0"/>
                <a:cs typeface="Arial" pitchFamily="34" charset="0"/>
              </a:endParaRPr>
            </a:p>
          </p:txBody>
        </p:sp>
        <p:sp>
          <p:nvSpPr>
            <p:cNvPr id="29" name="Line 27"/>
            <p:cNvSpPr>
              <a:spLocks noChangeShapeType="1"/>
            </p:cNvSpPr>
            <p:nvPr/>
          </p:nvSpPr>
          <p:spPr bwMode="auto">
            <a:xfrm>
              <a:off x="3504" y="2496"/>
              <a:ext cx="0" cy="1536"/>
            </a:xfrm>
            <a:prstGeom prst="line">
              <a:avLst/>
            </a:prstGeom>
            <a:noFill/>
            <a:ln w="76200">
              <a:solidFill>
                <a:srgbClr val="33CC33"/>
              </a:solidFill>
              <a:round/>
              <a:headEnd/>
              <a:tailEnd/>
            </a:ln>
          </p:spPr>
          <p:txBody>
            <a:bodyPr/>
            <a:lstStyle/>
            <a:p>
              <a:endParaRPr lang="en-US">
                <a:latin typeface="Arial" pitchFamily="34" charset="0"/>
                <a:cs typeface="Arial" pitchFamily="34" charset="0"/>
              </a:endParaRPr>
            </a:p>
          </p:txBody>
        </p:sp>
        <p:sp>
          <p:nvSpPr>
            <p:cNvPr id="30" name="Line 28"/>
            <p:cNvSpPr>
              <a:spLocks noChangeShapeType="1"/>
            </p:cNvSpPr>
            <p:nvPr/>
          </p:nvSpPr>
          <p:spPr bwMode="auto">
            <a:xfrm flipH="1">
              <a:off x="3312" y="4032"/>
              <a:ext cx="192" cy="0"/>
            </a:xfrm>
            <a:prstGeom prst="line">
              <a:avLst/>
            </a:prstGeom>
            <a:noFill/>
            <a:ln w="76200">
              <a:solidFill>
                <a:srgbClr val="33CC33"/>
              </a:solidFill>
              <a:round/>
              <a:headEnd/>
              <a:tailEnd type="triangle" w="med" len="med"/>
            </a:ln>
          </p:spPr>
          <p:txBody>
            <a:bodyPr/>
            <a:lstStyle/>
            <a:p>
              <a:endParaRPr lang="en-US">
                <a:latin typeface="Arial" pitchFamily="34" charset="0"/>
                <a:cs typeface="Arial" pitchFamily="34" charset="0"/>
              </a:endParaRPr>
            </a:p>
          </p:txBody>
        </p:sp>
        <p:sp>
          <p:nvSpPr>
            <p:cNvPr id="31" name="Line 29"/>
            <p:cNvSpPr>
              <a:spLocks noChangeShapeType="1"/>
            </p:cNvSpPr>
            <p:nvPr/>
          </p:nvSpPr>
          <p:spPr bwMode="auto">
            <a:xfrm>
              <a:off x="3312" y="1872"/>
              <a:ext cx="528" cy="0"/>
            </a:xfrm>
            <a:prstGeom prst="line">
              <a:avLst/>
            </a:prstGeom>
            <a:noFill/>
            <a:ln w="76200">
              <a:solidFill>
                <a:srgbClr val="33CC33"/>
              </a:solidFill>
              <a:round/>
              <a:headEnd/>
              <a:tailEnd type="triangle" w="med" len="med"/>
            </a:ln>
          </p:spPr>
          <p:txBody>
            <a:bodyPr/>
            <a:lstStyle/>
            <a:p>
              <a:endParaRPr lang="en-US">
                <a:latin typeface="Arial" pitchFamily="34" charset="0"/>
                <a:cs typeface="Arial" pitchFamily="34" charset="0"/>
              </a:endParaRPr>
            </a:p>
          </p:txBody>
        </p:sp>
        <p:sp>
          <p:nvSpPr>
            <p:cNvPr id="32" name="Line 30"/>
            <p:cNvSpPr>
              <a:spLocks noChangeShapeType="1"/>
            </p:cNvSpPr>
            <p:nvPr/>
          </p:nvSpPr>
          <p:spPr bwMode="auto">
            <a:xfrm>
              <a:off x="3312" y="3072"/>
              <a:ext cx="384" cy="0"/>
            </a:xfrm>
            <a:prstGeom prst="line">
              <a:avLst/>
            </a:prstGeom>
            <a:noFill/>
            <a:ln w="76200">
              <a:solidFill>
                <a:srgbClr val="33CC33"/>
              </a:solidFill>
              <a:round/>
              <a:headEnd/>
              <a:tailEnd type="triangle" w="med" len="med"/>
            </a:ln>
          </p:spPr>
          <p:txBody>
            <a:bodyPr/>
            <a:lstStyle/>
            <a:p>
              <a:endParaRPr lang="en-US">
                <a:latin typeface="Arial" pitchFamily="34" charset="0"/>
                <a:cs typeface="Arial" pitchFamily="34" charset="0"/>
              </a:endParaRPr>
            </a:p>
          </p:txBody>
        </p:sp>
        <p:sp>
          <p:nvSpPr>
            <p:cNvPr id="33" name="Text Box 31"/>
            <p:cNvSpPr txBox="1">
              <a:spLocks noChangeArrowheads="1"/>
            </p:cNvSpPr>
            <p:nvPr/>
          </p:nvSpPr>
          <p:spPr bwMode="auto">
            <a:xfrm>
              <a:off x="3696" y="2832"/>
              <a:ext cx="1548" cy="330"/>
            </a:xfrm>
            <a:prstGeom prst="rect">
              <a:avLst/>
            </a:prstGeom>
            <a:solidFill>
              <a:srgbClr val="CCFFCC"/>
            </a:solidFill>
            <a:ln w="38100">
              <a:solidFill>
                <a:srgbClr val="33CC33"/>
              </a:solidFill>
              <a:miter lim="800000"/>
              <a:headEnd/>
              <a:tailEnd/>
            </a:ln>
          </p:spPr>
          <p:txBody>
            <a:bodyPr>
              <a:spAutoFit/>
            </a:bodyPr>
            <a:lstStyle/>
            <a:p>
              <a:pPr algn="ctr"/>
              <a:r>
                <a:rPr lang="en-US" sz="2800">
                  <a:solidFill>
                    <a:srgbClr val="0A6192"/>
                  </a:solidFill>
                  <a:latin typeface="Arial" pitchFamily="34" charset="0"/>
                  <a:cs typeface="Arial" pitchFamily="34" charset="0"/>
                </a:rPr>
                <a:t>Fish Pond</a:t>
              </a:r>
            </a:p>
          </p:txBody>
        </p:sp>
        <p:sp>
          <p:nvSpPr>
            <p:cNvPr id="34" name="Text Box 32"/>
            <p:cNvSpPr txBox="1">
              <a:spLocks noChangeArrowheads="1"/>
            </p:cNvSpPr>
            <p:nvPr/>
          </p:nvSpPr>
          <p:spPr bwMode="auto">
            <a:xfrm>
              <a:off x="3840" y="3312"/>
              <a:ext cx="1548" cy="889"/>
            </a:xfrm>
            <a:prstGeom prst="rect">
              <a:avLst/>
            </a:prstGeom>
            <a:solidFill>
              <a:srgbClr val="CCFFCC"/>
            </a:solidFill>
            <a:ln w="38100">
              <a:solidFill>
                <a:srgbClr val="33CC33"/>
              </a:solidFill>
              <a:miter lim="800000"/>
              <a:headEnd/>
              <a:tailEnd/>
            </a:ln>
          </p:spPr>
          <p:txBody>
            <a:bodyPr>
              <a:spAutoFit/>
            </a:bodyPr>
            <a:lstStyle/>
            <a:p>
              <a:pPr algn="ctr"/>
              <a:r>
                <a:rPr lang="en-US" sz="2800">
                  <a:solidFill>
                    <a:srgbClr val="0A6192"/>
                  </a:solidFill>
                  <a:latin typeface="Arial" pitchFamily="34" charset="0"/>
                  <a:cs typeface="Arial" pitchFamily="34" charset="0"/>
                </a:rPr>
                <a:t>Raw Water Treatment Plant</a:t>
              </a:r>
            </a:p>
          </p:txBody>
        </p:sp>
        <p:sp>
          <p:nvSpPr>
            <p:cNvPr id="35" name="Line 33"/>
            <p:cNvSpPr>
              <a:spLocks noChangeShapeType="1"/>
            </p:cNvSpPr>
            <p:nvPr/>
          </p:nvSpPr>
          <p:spPr bwMode="auto">
            <a:xfrm>
              <a:off x="3312" y="4176"/>
              <a:ext cx="528" cy="0"/>
            </a:xfrm>
            <a:prstGeom prst="line">
              <a:avLst/>
            </a:prstGeom>
            <a:noFill/>
            <a:ln w="76200">
              <a:solidFill>
                <a:srgbClr val="33CC33"/>
              </a:solidFill>
              <a:round/>
              <a:headEnd/>
              <a:tailEnd type="triangle" w="med" len="med"/>
            </a:ln>
          </p:spPr>
          <p:txBody>
            <a:bodyPr/>
            <a:lstStyle/>
            <a:p>
              <a:endParaRPr lang="en-US">
                <a:latin typeface="Arial" pitchFamily="34" charset="0"/>
                <a:cs typeface="Arial" pitchFamily="34" charset="0"/>
              </a:endParaRPr>
            </a:p>
          </p:txBody>
        </p:sp>
      </p:grpSp>
      <p:pic>
        <p:nvPicPr>
          <p:cNvPr id="36" name="Picture 35"/>
          <p:cNvPicPr>
            <a:picLocks noChangeAspect="1" noChangeArrowheads="1"/>
          </p:cNvPicPr>
          <p:nvPr/>
        </p:nvPicPr>
        <p:blipFill>
          <a:blip r:embed="rId2" cstate="print"/>
          <a:srcRect/>
          <a:stretch>
            <a:fillRect/>
          </a:stretch>
        </p:blipFill>
        <p:spPr bwMode="auto">
          <a:xfrm>
            <a:off x="5638800" y="4052887"/>
            <a:ext cx="2590800"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 name="Picture 36"/>
          <p:cNvPicPr>
            <a:picLocks noChangeAspect="1" noChangeArrowheads="1"/>
          </p:cNvPicPr>
          <p:nvPr/>
        </p:nvPicPr>
        <p:blipFill>
          <a:blip r:embed="rId3" cstate="print"/>
          <a:srcRect/>
          <a:stretch>
            <a:fillRect/>
          </a:stretch>
        </p:blipFill>
        <p:spPr bwMode="auto">
          <a:xfrm>
            <a:off x="5943600" y="3671887"/>
            <a:ext cx="2474912" cy="1858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Line 37"/>
          <p:cNvSpPr>
            <a:spLocks noChangeShapeType="1"/>
          </p:cNvSpPr>
          <p:nvPr/>
        </p:nvSpPr>
        <p:spPr bwMode="auto">
          <a:xfrm>
            <a:off x="2209800" y="2452688"/>
            <a:ext cx="0" cy="4191000"/>
          </a:xfrm>
          <a:prstGeom prst="line">
            <a:avLst/>
          </a:prstGeom>
          <a:noFill/>
          <a:ln w="57150">
            <a:solidFill>
              <a:schemeClr val="tx1"/>
            </a:solidFill>
            <a:prstDash val="dashDot"/>
            <a:round/>
            <a:headEnd/>
            <a:tailEnd/>
          </a:ln>
        </p:spPr>
        <p:txBody>
          <a:bodyPr/>
          <a:lstStyle/>
          <a:p>
            <a:endParaRPr lang="en-US">
              <a:latin typeface="Arial" pitchFamily="34" charset="0"/>
              <a:cs typeface="Arial" pitchFamily="34" charset="0"/>
            </a:endParaRPr>
          </a:p>
        </p:txBody>
      </p:sp>
      <p:sp>
        <p:nvSpPr>
          <p:cNvPr id="39" name="Text Box 38"/>
          <p:cNvSpPr txBox="1">
            <a:spLocks noChangeArrowheads="1"/>
          </p:cNvSpPr>
          <p:nvPr/>
        </p:nvSpPr>
        <p:spPr bwMode="auto">
          <a:xfrm rot="16200000">
            <a:off x="1434307" y="2313781"/>
            <a:ext cx="1033462" cy="396875"/>
          </a:xfrm>
          <a:prstGeom prst="rect">
            <a:avLst/>
          </a:prstGeom>
          <a:noFill/>
          <a:ln w="9525">
            <a:noFill/>
            <a:miter lim="800000"/>
            <a:headEnd/>
            <a:tailEnd/>
          </a:ln>
        </p:spPr>
        <p:txBody>
          <a:bodyPr>
            <a:spAutoFit/>
          </a:bodyPr>
          <a:lstStyle/>
          <a:p>
            <a:r>
              <a:rPr lang="en-US" sz="1000" b="1">
                <a:latin typeface="Arial" pitchFamily="34" charset="0"/>
                <a:cs typeface="Arial" pitchFamily="34" charset="0"/>
              </a:rPr>
              <a:t>Power Plant Boundary</a:t>
            </a:r>
          </a:p>
        </p:txBody>
      </p:sp>
      <p:grpSp>
        <p:nvGrpSpPr>
          <p:cNvPr id="40" name="Group 54"/>
          <p:cNvGrpSpPr>
            <a:grpSpLocks/>
          </p:cNvGrpSpPr>
          <p:nvPr/>
        </p:nvGrpSpPr>
        <p:grpSpPr bwMode="auto">
          <a:xfrm>
            <a:off x="8012113" y="2605088"/>
            <a:ext cx="979487" cy="3125787"/>
            <a:chOff x="8164245" y="2819400"/>
            <a:chExt cx="979755" cy="3124999"/>
          </a:xfrm>
        </p:grpSpPr>
        <p:cxnSp>
          <p:nvCxnSpPr>
            <p:cNvPr id="41" name="Straight Connector 40"/>
            <p:cNvCxnSpPr/>
            <p:nvPr/>
          </p:nvCxnSpPr>
          <p:spPr>
            <a:xfrm>
              <a:off x="8610454" y="2819400"/>
              <a:ext cx="15244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8344696" y="3239187"/>
              <a:ext cx="837989"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4" idx="3"/>
            </p:cNvCxnSpPr>
            <p:nvPr/>
          </p:nvCxnSpPr>
          <p:spPr>
            <a:xfrm flipV="1">
              <a:off x="8400847" y="5728553"/>
              <a:ext cx="209607" cy="2063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7773340" y="4953255"/>
              <a:ext cx="1980701"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5" name="TextBox 53"/>
            <p:cNvSpPr txBox="1">
              <a:spLocks noChangeArrowheads="1"/>
            </p:cNvSpPr>
            <p:nvPr/>
          </p:nvSpPr>
          <p:spPr bwMode="auto">
            <a:xfrm>
              <a:off x="8164245" y="3581400"/>
              <a:ext cx="979755" cy="369332"/>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Service</a:t>
              </a:r>
            </a:p>
          </p:txBody>
        </p:sp>
      </p:grpSp>
      <p:sp>
        <p:nvSpPr>
          <p:cNvPr id="47" name="Title 1"/>
          <p:cNvSpPr txBox="1">
            <a:spLocks/>
          </p:cNvSpPr>
          <p:nvPr/>
        </p:nvSpPr>
        <p:spPr>
          <a:xfrm>
            <a:off x="457200" y="914400"/>
            <a:ext cx="8229600" cy="533400"/>
          </a:xfrm>
          <a:prstGeom prst="rect">
            <a:avLst/>
          </a:prstGeom>
        </p:spPr>
        <p:txBody>
          <a:bodyPr rtlCol="0">
            <a:normAutofit fontScale="82500" lnSpcReduction="20000"/>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rgbClr val="C00000"/>
                </a:solidFill>
                <a:effectLst/>
                <a:uLnTx/>
                <a:uFillTx/>
                <a:latin typeface="+mn-lt"/>
                <a:ea typeface="+mj-ea"/>
                <a:cs typeface="+mj-cs"/>
              </a:rPr>
              <a:t>100% Recycling of Process Effluent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Picture 008"/>
          <p:cNvPicPr>
            <a:picLocks noChangeAspect="1" noChangeArrowheads="1"/>
          </p:cNvPicPr>
          <p:nvPr/>
        </p:nvPicPr>
        <p:blipFill>
          <a:blip r:embed="rId2" cstate="print"/>
          <a:srcRect/>
          <a:stretch>
            <a:fillRect/>
          </a:stretch>
        </p:blipFill>
        <p:spPr bwMode="auto">
          <a:xfrm>
            <a:off x="381000" y="1981200"/>
            <a:ext cx="5026752" cy="2895599"/>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 name="Rectangle 6"/>
          <p:cNvSpPr>
            <a:spLocks noChangeArrowheads="1"/>
          </p:cNvSpPr>
          <p:nvPr/>
        </p:nvSpPr>
        <p:spPr bwMode="auto">
          <a:xfrm>
            <a:off x="457200" y="4953000"/>
            <a:ext cx="2743200" cy="523220"/>
          </a:xfrm>
          <a:prstGeom prst="rect">
            <a:avLst/>
          </a:prstGeom>
          <a:noFill/>
          <a:ln w="9525">
            <a:noFill/>
            <a:miter lim="800000"/>
            <a:headEnd/>
            <a:tailEnd/>
          </a:ln>
          <a:effectLst/>
        </p:spPr>
        <p:txBody>
          <a:bodyPr wrap="square">
            <a:spAutoFit/>
          </a:bodyPr>
          <a:lstStyle/>
          <a:p>
            <a:pPr algn="ctr">
              <a:defRPr/>
            </a:pPr>
            <a:r>
              <a:rPr lang="en-US" sz="1400" b="1" dirty="0">
                <a:latin typeface="Arial" pitchFamily="34" charset="0"/>
                <a:cs typeface="Arial" pitchFamily="34" charset="0"/>
              </a:rPr>
              <a:t>PSF &amp; ACF for Process Water Recycling</a:t>
            </a:r>
          </a:p>
        </p:txBody>
      </p:sp>
      <p:sp>
        <p:nvSpPr>
          <p:cNvPr id="7" name="Rounded Rectangle 6"/>
          <p:cNvSpPr/>
          <p:nvPr/>
        </p:nvSpPr>
        <p:spPr>
          <a:xfrm>
            <a:off x="381000" y="1447800"/>
            <a:ext cx="28194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latin typeface="Arial" pitchFamily="34" charset="0"/>
                <a:cs typeface="Arial" pitchFamily="34" charset="0"/>
              </a:rPr>
              <a:t>Major Equipments Used</a:t>
            </a:r>
            <a:endParaRPr lang="en-US" dirty="0">
              <a:latin typeface="Arial" pitchFamily="34" charset="0"/>
              <a:cs typeface="Arial" pitchFamily="34" charset="0"/>
            </a:endParaRPr>
          </a:p>
        </p:txBody>
      </p:sp>
      <p:pic>
        <p:nvPicPr>
          <p:cNvPr id="8" name="Picture 7" descr="Picture 020"/>
          <p:cNvPicPr>
            <a:picLocks noChangeAspect="1" noChangeArrowheads="1"/>
          </p:cNvPicPr>
          <p:nvPr/>
        </p:nvPicPr>
        <p:blipFill>
          <a:blip r:embed="rId3" cstate="print"/>
          <a:srcRect t="10913"/>
          <a:stretch>
            <a:fillRect/>
          </a:stretch>
        </p:blipFill>
        <p:spPr bwMode="auto">
          <a:xfrm>
            <a:off x="5562600" y="1981200"/>
            <a:ext cx="3360502" cy="2057400"/>
          </a:xfrm>
          <a:prstGeom prst="rect">
            <a:avLst/>
          </a:prstGeom>
          <a:ln>
            <a:noFill/>
          </a:ln>
          <a:effectLst>
            <a:outerShdw blurRad="292100" dist="139700" dir="2700000" algn="tl" rotWithShape="0">
              <a:srgbClr val="333333">
                <a:alpha val="65000"/>
              </a:srgbClr>
            </a:outerShdw>
          </a:effectLst>
        </p:spPr>
      </p:pic>
      <p:sp>
        <p:nvSpPr>
          <p:cNvPr id="9" name="Rectangle 5"/>
          <p:cNvSpPr>
            <a:spLocks noChangeArrowheads="1"/>
          </p:cNvSpPr>
          <p:nvPr/>
        </p:nvSpPr>
        <p:spPr bwMode="auto">
          <a:xfrm>
            <a:off x="5715000" y="4191000"/>
            <a:ext cx="2800350" cy="523220"/>
          </a:xfrm>
          <a:prstGeom prst="rect">
            <a:avLst/>
          </a:prstGeom>
          <a:solidFill>
            <a:schemeClr val="bg1"/>
          </a:solidFill>
          <a:ln w="9525">
            <a:noFill/>
            <a:miter lim="800000"/>
            <a:headEnd/>
            <a:tailEnd/>
          </a:ln>
        </p:spPr>
        <p:txBody>
          <a:bodyPr wrap="square">
            <a:spAutoFit/>
          </a:bodyPr>
          <a:lstStyle/>
          <a:p>
            <a:pPr algn="ctr">
              <a:defRPr/>
            </a:pPr>
            <a:r>
              <a:rPr lang="en-US" sz="1400" b="1" dirty="0">
                <a:latin typeface="Arial" pitchFamily="34" charset="0"/>
                <a:cs typeface="Arial" pitchFamily="34" charset="0"/>
              </a:rPr>
              <a:t>RECIRCULATION PUMPS for Bottom Ash Handling System</a:t>
            </a:r>
          </a:p>
        </p:txBody>
      </p:sp>
      <p:sp>
        <p:nvSpPr>
          <p:cNvPr id="14" name="Title 1"/>
          <p:cNvSpPr txBox="1">
            <a:spLocks/>
          </p:cNvSpPr>
          <p:nvPr/>
        </p:nvSpPr>
        <p:spPr>
          <a:xfrm>
            <a:off x="457200" y="914400"/>
            <a:ext cx="8229600" cy="533400"/>
          </a:xfrm>
          <a:prstGeom prst="rect">
            <a:avLst/>
          </a:prstGeom>
        </p:spPr>
        <p:txBody>
          <a:bodyPr rtlCol="0">
            <a:normAutofit fontScale="90000" lnSpcReduction="20000"/>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rgbClr val="C00000"/>
                </a:solidFill>
                <a:effectLst/>
                <a:uLnTx/>
                <a:uFillTx/>
                <a:latin typeface="+mn-lt"/>
                <a:ea typeface="+mj-ea"/>
                <a:cs typeface="+mj-cs"/>
              </a:rPr>
              <a:t>100% Recycling of Process Effluent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3"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100% Utilisation of Ash</a:t>
            </a:r>
          </a:p>
        </p:txBody>
      </p:sp>
      <p:sp>
        <p:nvSpPr>
          <p:cNvPr id="5" name="Rectangle 4"/>
          <p:cNvSpPr/>
          <p:nvPr/>
        </p:nvSpPr>
        <p:spPr>
          <a:xfrm>
            <a:off x="304800" y="1066800"/>
            <a:ext cx="8534400" cy="5078313"/>
          </a:xfrm>
          <a:prstGeom prst="rect">
            <a:avLst/>
          </a:prstGeom>
        </p:spPr>
        <p:txBody>
          <a:bodyPr wrap="square">
            <a:spAutoFit/>
          </a:bodyPr>
          <a:lstStyle/>
          <a:p>
            <a:endParaRPr lang="en-US" b="1" dirty="0" smtClean="0">
              <a:latin typeface="Arial" pitchFamily="34" charset="0"/>
              <a:cs typeface="Arial" pitchFamily="34" charset="0"/>
            </a:endParaRPr>
          </a:p>
          <a:p>
            <a:r>
              <a:rPr lang="en-US" b="1" dirty="0" smtClean="0">
                <a:solidFill>
                  <a:srgbClr val="C00000"/>
                </a:solidFill>
                <a:latin typeface="Arial" pitchFamily="34" charset="0"/>
                <a:cs typeface="Arial" pitchFamily="34" charset="0"/>
              </a:rPr>
              <a:t>	Policy</a:t>
            </a:r>
          </a:p>
          <a:p>
            <a:pPr lvl="2">
              <a:buClr>
                <a:srgbClr val="C00000"/>
              </a:buClr>
              <a:buFont typeface="Wingdings" pitchFamily="2" charset="2"/>
              <a:buChar char="ü"/>
            </a:pPr>
            <a:r>
              <a:rPr lang="en-US" b="1" dirty="0" smtClean="0">
                <a:latin typeface="Arial" pitchFamily="34" charset="0"/>
                <a:cs typeface="Arial" pitchFamily="34" charset="0"/>
              </a:rPr>
              <a:t>Ensure  compliance with all  applicable statutory and regulatory requirements </a:t>
            </a:r>
          </a:p>
          <a:p>
            <a:pPr lvl="2">
              <a:buClr>
                <a:srgbClr val="C00000"/>
              </a:buClr>
              <a:buFont typeface="Wingdings" pitchFamily="2" charset="2"/>
              <a:buChar char="ü"/>
            </a:pPr>
            <a:r>
              <a:rPr lang="en-US" b="1" dirty="0" smtClean="0">
                <a:latin typeface="Arial" pitchFamily="34" charset="0"/>
                <a:cs typeface="Arial" pitchFamily="34" charset="0"/>
              </a:rPr>
              <a:t> Utilize 100% ash to value added product by 2013-14. </a:t>
            </a:r>
          </a:p>
          <a:p>
            <a:pPr lvl="2">
              <a:buClr>
                <a:srgbClr val="C00000"/>
              </a:buClr>
              <a:buFont typeface="Wingdings" pitchFamily="2" charset="2"/>
              <a:buChar char="ü"/>
            </a:pPr>
            <a:r>
              <a:rPr lang="en-US" b="1" dirty="0" smtClean="0">
                <a:latin typeface="Arial" pitchFamily="34" charset="0"/>
                <a:cs typeface="Arial" pitchFamily="34" charset="0"/>
              </a:rPr>
              <a:t>No wetland filling</a:t>
            </a:r>
          </a:p>
          <a:p>
            <a:pPr lvl="2">
              <a:buClr>
                <a:srgbClr val="C00000"/>
              </a:buClr>
              <a:buFont typeface="Wingdings" pitchFamily="2" charset="2"/>
              <a:buChar char="ü"/>
            </a:pPr>
            <a:endParaRPr lang="en-US" b="1" dirty="0" smtClean="0">
              <a:latin typeface="Arial" pitchFamily="34" charset="0"/>
              <a:cs typeface="Arial" pitchFamily="34" charset="0"/>
            </a:endParaRPr>
          </a:p>
          <a:p>
            <a:pPr marL="914400" indent="-914400"/>
            <a:r>
              <a:rPr lang="en-US" b="1" dirty="0" smtClean="0">
                <a:latin typeface="Arial" pitchFamily="34" charset="0"/>
                <a:cs typeface="Arial" pitchFamily="34" charset="0"/>
              </a:rPr>
              <a:t>	</a:t>
            </a:r>
            <a:r>
              <a:rPr lang="en-US" b="1" dirty="0" smtClean="0">
                <a:solidFill>
                  <a:srgbClr val="C00000"/>
                </a:solidFill>
                <a:latin typeface="Arial" pitchFamily="34" charset="0"/>
                <a:cs typeface="Arial" pitchFamily="34" charset="0"/>
              </a:rPr>
              <a:t>Major Actions Taken</a:t>
            </a:r>
          </a:p>
          <a:p>
            <a:pPr marL="969963" lvl="2" indent="-55563">
              <a:buClr>
                <a:srgbClr val="C00000"/>
              </a:buClr>
              <a:buFont typeface="Wingdings" pitchFamily="2" charset="2"/>
              <a:buChar char="ü"/>
            </a:pPr>
            <a:r>
              <a:rPr lang="en-US" b="1" dirty="0" smtClean="0">
                <a:latin typeface="Arial" pitchFamily="34" charset="0"/>
                <a:cs typeface="Arial" pitchFamily="34" charset="0"/>
              </a:rPr>
              <a:t>Identification of probable value added utilization area </a:t>
            </a:r>
          </a:p>
          <a:p>
            <a:pPr marL="969963" lvl="2" indent="-55563">
              <a:buClr>
                <a:srgbClr val="C00000"/>
              </a:buClr>
              <a:buFont typeface="Wingdings" pitchFamily="2" charset="2"/>
              <a:buChar char="ü"/>
            </a:pPr>
            <a:r>
              <a:rPr lang="en-US" b="1" dirty="0" smtClean="0">
                <a:latin typeface="Arial" pitchFamily="34" charset="0"/>
                <a:cs typeface="Arial" pitchFamily="34" charset="0"/>
              </a:rPr>
              <a:t>Selection of suitable entrepreneurs</a:t>
            </a:r>
          </a:p>
          <a:p>
            <a:pPr marL="969963" lvl="2" indent="-55563">
              <a:buClr>
                <a:srgbClr val="C00000"/>
              </a:buClr>
              <a:buFont typeface="Wingdings" pitchFamily="2" charset="2"/>
              <a:buChar char="ü"/>
            </a:pPr>
            <a:r>
              <a:rPr lang="en-US" b="1" dirty="0" smtClean="0">
                <a:latin typeface="Arial" pitchFamily="34" charset="0"/>
                <a:cs typeface="Arial" pitchFamily="34" charset="0"/>
              </a:rPr>
              <a:t>Providing infrastructural and technical support.</a:t>
            </a:r>
          </a:p>
          <a:p>
            <a:pPr marL="969963" lvl="2" indent="-55563">
              <a:buClr>
                <a:srgbClr val="C00000"/>
              </a:buClr>
              <a:buFont typeface="Wingdings" pitchFamily="2" charset="2"/>
              <a:buChar char="ü"/>
            </a:pPr>
            <a:endParaRPr lang="en-US" b="1" dirty="0" smtClean="0">
              <a:latin typeface="Arial" pitchFamily="34" charset="0"/>
              <a:cs typeface="Arial" pitchFamily="34" charset="0"/>
            </a:endParaRPr>
          </a:p>
          <a:p>
            <a:pPr marL="969963" lvl="2" indent="-55563">
              <a:buClr>
                <a:srgbClr val="C00000"/>
              </a:buClr>
            </a:pPr>
            <a:r>
              <a:rPr lang="en-US" b="1" dirty="0" smtClean="0">
                <a:latin typeface="Arial" pitchFamily="34" charset="0"/>
                <a:cs typeface="Arial" pitchFamily="34" charset="0"/>
              </a:rPr>
              <a:t>Based on effectiveness, ash utilization areas have been prioritized and accordingly classified into four categories.</a:t>
            </a:r>
          </a:p>
          <a:p>
            <a:pPr marL="969963" lvl="2" indent="-55563">
              <a:buClr>
                <a:srgbClr val="C00000"/>
              </a:buClr>
            </a:pPr>
            <a:r>
              <a:rPr lang="en-US" b="1" dirty="0" smtClean="0">
                <a:latin typeface="Arial" pitchFamily="34" charset="0"/>
                <a:cs typeface="Arial" pitchFamily="34" charset="0"/>
              </a:rPr>
              <a:t> </a:t>
            </a:r>
          </a:p>
          <a:p>
            <a:r>
              <a:rPr lang="en-US" b="1" dirty="0" smtClean="0">
                <a:latin typeface="Arial" pitchFamily="34" charset="0"/>
                <a:cs typeface="Arial" pitchFamily="34" charset="0"/>
              </a:rPr>
              <a:t> </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 </a:t>
            </a:r>
          </a:p>
        </p:txBody>
      </p:sp>
      <p:grpSp>
        <p:nvGrpSpPr>
          <p:cNvPr id="6" name="Group 13"/>
          <p:cNvGrpSpPr>
            <a:grpSpLocks/>
          </p:cNvGrpSpPr>
          <p:nvPr/>
        </p:nvGrpSpPr>
        <p:grpSpPr bwMode="auto">
          <a:xfrm>
            <a:off x="457200" y="1219200"/>
            <a:ext cx="685800" cy="685800"/>
            <a:chOff x="2438400" y="2014538"/>
            <a:chExt cx="685800" cy="685800"/>
          </a:xfrm>
        </p:grpSpPr>
        <p:sp>
          <p:nvSpPr>
            <p:cNvPr id="7"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8"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1</a:t>
              </a:r>
              <a:endParaRPr lang="en-US" sz="2400" dirty="0">
                <a:solidFill>
                  <a:srgbClr val="FEFEFE"/>
                </a:solidFill>
                <a:latin typeface="Arial" pitchFamily="34" charset="0"/>
                <a:cs typeface="Arial" pitchFamily="34" charset="0"/>
              </a:endParaRPr>
            </a:p>
          </p:txBody>
        </p:sp>
      </p:grpSp>
      <p:grpSp>
        <p:nvGrpSpPr>
          <p:cNvPr id="9" name="Group 13"/>
          <p:cNvGrpSpPr>
            <a:grpSpLocks/>
          </p:cNvGrpSpPr>
          <p:nvPr/>
        </p:nvGrpSpPr>
        <p:grpSpPr bwMode="auto">
          <a:xfrm>
            <a:off x="457200" y="3048000"/>
            <a:ext cx="685800" cy="685800"/>
            <a:chOff x="2438400" y="2014538"/>
            <a:chExt cx="685800" cy="685800"/>
          </a:xfrm>
        </p:grpSpPr>
        <p:sp>
          <p:nvSpPr>
            <p:cNvPr id="10"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11"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2</a:t>
              </a:r>
              <a:endParaRPr lang="en-US" sz="2400" dirty="0">
                <a:solidFill>
                  <a:srgbClr val="FEFEFE"/>
                </a:solidFill>
                <a:latin typeface="Arial" pitchFamily="34" charset="0"/>
                <a:cs typeface="Arial" pitchFamily="34" charset="0"/>
              </a:endParaRPr>
            </a:p>
          </p:txBody>
        </p:sp>
      </p:grpSp>
      <p:grpSp>
        <p:nvGrpSpPr>
          <p:cNvPr id="12" name="Group 13"/>
          <p:cNvGrpSpPr>
            <a:grpSpLocks/>
          </p:cNvGrpSpPr>
          <p:nvPr/>
        </p:nvGrpSpPr>
        <p:grpSpPr bwMode="auto">
          <a:xfrm>
            <a:off x="457200" y="4267200"/>
            <a:ext cx="685800" cy="685800"/>
            <a:chOff x="2438400" y="2014538"/>
            <a:chExt cx="685800" cy="685800"/>
          </a:xfrm>
        </p:grpSpPr>
        <p:sp>
          <p:nvSpPr>
            <p:cNvPr id="13"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14"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3</a:t>
              </a:r>
              <a:endParaRPr lang="en-US" sz="2400" dirty="0">
                <a:solidFill>
                  <a:srgbClr val="FEFEFE"/>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20" name="Rectangle 30"/>
          <p:cNvSpPr txBox="1">
            <a:spLocks noChangeArrowheads="1"/>
          </p:cNvSpPr>
          <p:nvPr/>
        </p:nvSpPr>
        <p:spPr bwMode="auto">
          <a:xfrm>
            <a:off x="609600" y="1143000"/>
            <a:ext cx="8078788" cy="12192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sz="2000" b="1" kern="0" dirty="0" smtClean="0">
                <a:latin typeface="Arial" pitchFamily="34" charset="0"/>
                <a:cs typeface="Arial" pitchFamily="34" charset="0"/>
              </a:rPr>
              <a:t>For Energy saving and Environment protection CESC has two straight forward approaches </a:t>
            </a:r>
            <a:endParaRPr lang="en-US" sz="2000" b="1" kern="0" dirty="0">
              <a:solidFill>
                <a:srgbClr val="C00000"/>
              </a:solidFill>
              <a:latin typeface="Arial" pitchFamily="34" charset="0"/>
              <a:cs typeface="Arial" pitchFamily="34" charset="0"/>
            </a:endParaRPr>
          </a:p>
        </p:txBody>
      </p:sp>
      <p:sp>
        <p:nvSpPr>
          <p:cNvPr id="22" name="Rounded Rectangle 21"/>
          <p:cNvSpPr/>
          <p:nvPr/>
        </p:nvSpPr>
        <p:spPr>
          <a:xfrm>
            <a:off x="762000" y="2133600"/>
            <a:ext cx="76962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Reduce </a:t>
            </a:r>
            <a:r>
              <a:rPr lang="en-US" sz="2400" b="1" dirty="0" smtClean="0">
                <a:solidFill>
                  <a:srgbClr val="C00000"/>
                </a:solidFill>
              </a:rPr>
              <a:t>coal and oil consumption </a:t>
            </a:r>
            <a:r>
              <a:rPr lang="en-US" sz="2400" dirty="0" smtClean="0"/>
              <a:t>so that lesser amount of</a:t>
            </a:r>
            <a:br>
              <a:rPr lang="en-US" sz="2400" dirty="0" smtClean="0"/>
            </a:br>
            <a:r>
              <a:rPr lang="en-US" sz="2400" dirty="0" smtClean="0"/>
              <a:t> fuel is required to produce same amount of energy which in turn will produce lesser amount of CO</a:t>
            </a:r>
            <a:r>
              <a:rPr lang="en-US" sz="2400" baseline="-25000" dirty="0" smtClean="0"/>
              <a:t>2</a:t>
            </a:r>
            <a:r>
              <a:rPr lang="en-US" sz="2400" dirty="0" smtClean="0"/>
              <a:t> </a:t>
            </a:r>
            <a:endParaRPr lang="en-US" sz="2400" dirty="0"/>
          </a:p>
        </p:txBody>
      </p:sp>
      <p:grpSp>
        <p:nvGrpSpPr>
          <p:cNvPr id="23" name="Group 13"/>
          <p:cNvGrpSpPr>
            <a:grpSpLocks/>
          </p:cNvGrpSpPr>
          <p:nvPr/>
        </p:nvGrpSpPr>
        <p:grpSpPr bwMode="auto">
          <a:xfrm>
            <a:off x="381000" y="2209800"/>
            <a:ext cx="685800" cy="685800"/>
            <a:chOff x="2438400" y="2014538"/>
            <a:chExt cx="685800" cy="685800"/>
          </a:xfrm>
        </p:grpSpPr>
        <p:sp>
          <p:nvSpPr>
            <p:cNvPr id="24"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25"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1</a:t>
              </a:r>
            </a:p>
          </p:txBody>
        </p:sp>
      </p:grpSp>
      <p:sp>
        <p:nvSpPr>
          <p:cNvPr id="26" name="Rounded Rectangle 25"/>
          <p:cNvSpPr/>
          <p:nvPr/>
        </p:nvSpPr>
        <p:spPr>
          <a:xfrm>
            <a:off x="762000" y="3886200"/>
            <a:ext cx="76962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Reduce </a:t>
            </a:r>
            <a:r>
              <a:rPr lang="en-US" sz="2400" b="1" dirty="0" smtClean="0">
                <a:solidFill>
                  <a:srgbClr val="C00000"/>
                </a:solidFill>
              </a:rPr>
              <a:t>the environmental impact </a:t>
            </a:r>
            <a:r>
              <a:rPr lang="en-US" sz="2400" dirty="0" smtClean="0"/>
              <a:t>from the unavoidable pollutants  produced by power generation process</a:t>
            </a:r>
            <a:endParaRPr lang="en-US" sz="2400" dirty="0"/>
          </a:p>
        </p:txBody>
      </p:sp>
      <p:grpSp>
        <p:nvGrpSpPr>
          <p:cNvPr id="27" name="Group 13"/>
          <p:cNvGrpSpPr>
            <a:grpSpLocks/>
          </p:cNvGrpSpPr>
          <p:nvPr/>
        </p:nvGrpSpPr>
        <p:grpSpPr bwMode="auto">
          <a:xfrm>
            <a:off x="381000" y="3962400"/>
            <a:ext cx="685800" cy="685800"/>
            <a:chOff x="2438400" y="2014538"/>
            <a:chExt cx="685800" cy="685800"/>
          </a:xfrm>
        </p:grpSpPr>
        <p:sp>
          <p:nvSpPr>
            <p:cNvPr id="28"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29"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2</a:t>
              </a:r>
              <a:endParaRPr lang="en-US" sz="2400" dirty="0">
                <a:solidFill>
                  <a:srgbClr val="FEFEFE"/>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3"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100% Utilisation of Ash</a:t>
            </a:r>
          </a:p>
        </p:txBody>
      </p:sp>
      <p:sp>
        <p:nvSpPr>
          <p:cNvPr id="15" name="AutoShape 5"/>
          <p:cNvSpPr>
            <a:spLocks noChangeArrowheads="1"/>
          </p:cNvSpPr>
          <p:nvPr/>
        </p:nvSpPr>
        <p:spPr bwMode="auto">
          <a:xfrm>
            <a:off x="2971800" y="1600201"/>
            <a:ext cx="2438400" cy="2971800"/>
          </a:xfrm>
          <a:prstGeom prst="upArrow">
            <a:avLst>
              <a:gd name="adj1" fmla="val 67759"/>
              <a:gd name="adj2" fmla="val 26921"/>
            </a:avLst>
          </a:prstGeom>
          <a:noFill/>
          <a:ln w="76200">
            <a:solidFill>
              <a:srgbClr val="0099CC"/>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6" name="Rectangle 6"/>
          <p:cNvSpPr>
            <a:spLocks noChangeArrowheads="1"/>
          </p:cNvSpPr>
          <p:nvPr/>
        </p:nvSpPr>
        <p:spPr bwMode="auto">
          <a:xfrm>
            <a:off x="990600" y="4724400"/>
            <a:ext cx="6624638" cy="295275"/>
          </a:xfrm>
          <a:prstGeom prst="rect">
            <a:avLst/>
          </a:prstGeom>
          <a:solidFill>
            <a:schemeClr val="bg1"/>
          </a:solidFill>
          <a:ln w="9525">
            <a:solidFill>
              <a:srgbClr val="0099CC"/>
            </a:solidFill>
            <a:miter lim="800000"/>
            <a:headEnd/>
            <a:tailEnd/>
          </a:ln>
          <a:effectLst>
            <a:outerShdw dist="107763" dir="2700000" algn="ctr" rotWithShape="0">
              <a:schemeClr val="bg2">
                <a:alpha val="50000"/>
              </a:schemeClr>
            </a:outerShdw>
          </a:effectLst>
        </p:spPr>
        <p:txBody>
          <a:bodyPr wrap="none" anchor="ctr"/>
          <a:lstStyle/>
          <a:p>
            <a:pPr algn="ctr" eaLnBrk="1" hangingPunct="1"/>
            <a:r>
              <a:rPr lang="en-US" sz="1600" b="1" dirty="0">
                <a:solidFill>
                  <a:srgbClr val="0A6192"/>
                </a:solidFill>
              </a:rPr>
              <a:t>CONSTANT EFFORT TO UTILISE MORE TOWARDS CATEGORY # 1</a:t>
            </a:r>
          </a:p>
        </p:txBody>
      </p:sp>
      <p:pic>
        <p:nvPicPr>
          <p:cNvPr id="17" name="Picture 11" descr="3_SILO_LO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514600"/>
            <a:ext cx="2971800" cy="1712912"/>
          </a:xfrm>
          <a:prstGeom prst="rect">
            <a:avLst/>
          </a:prstGeom>
          <a:noFill/>
        </p:spPr>
      </p:pic>
      <p:sp>
        <p:nvSpPr>
          <p:cNvPr id="18" name="Rectangle 4"/>
          <p:cNvSpPr>
            <a:spLocks noChangeArrowheads="1"/>
          </p:cNvSpPr>
          <p:nvPr/>
        </p:nvSpPr>
        <p:spPr bwMode="auto">
          <a:xfrm>
            <a:off x="3429000" y="2286000"/>
            <a:ext cx="7086600" cy="2631490"/>
          </a:xfrm>
          <a:prstGeom prst="rect">
            <a:avLst/>
          </a:prstGeom>
          <a:noFill/>
          <a:ln w="76200">
            <a:noFill/>
            <a:miter lim="800000"/>
            <a:headEnd/>
            <a:tailEnd/>
          </a:ln>
          <a:effectLst/>
        </p:spPr>
        <p:txBody>
          <a:bodyPr>
            <a:spAutoFit/>
          </a:bodyPr>
          <a:lstStyle/>
          <a:p>
            <a:pPr eaLnBrk="1" hangingPunct="1">
              <a:lnSpc>
                <a:spcPct val="145000"/>
              </a:lnSpc>
            </a:pPr>
            <a:r>
              <a:rPr lang="en-US" sz="2000" b="1" dirty="0">
                <a:solidFill>
                  <a:srgbClr val="C00000"/>
                </a:solidFill>
              </a:rPr>
              <a:t>Category # 1      : </a:t>
            </a:r>
            <a:r>
              <a:rPr lang="en-US" sz="2000" dirty="0">
                <a:solidFill>
                  <a:srgbClr val="C00000"/>
                </a:solidFill>
              </a:rPr>
              <a:t>Fly Ash  Bricks / Blocks / Tiles</a:t>
            </a:r>
            <a:r>
              <a:rPr lang="en-US" sz="2000" b="1" dirty="0">
                <a:solidFill>
                  <a:srgbClr val="C00000"/>
                </a:solidFill>
              </a:rPr>
              <a:t> </a:t>
            </a:r>
            <a:br>
              <a:rPr lang="en-US" sz="2000" b="1" dirty="0">
                <a:solidFill>
                  <a:srgbClr val="C00000"/>
                </a:solidFill>
              </a:rPr>
            </a:br>
            <a:r>
              <a:rPr lang="en-US" sz="2000" b="1" dirty="0">
                <a:solidFill>
                  <a:srgbClr val="C00000"/>
                </a:solidFill>
              </a:rPr>
              <a:t>                              </a:t>
            </a:r>
            <a:r>
              <a:rPr lang="en-US" sz="2000" dirty="0">
                <a:solidFill>
                  <a:srgbClr val="C00000"/>
                </a:solidFill>
              </a:rPr>
              <a:t>Portland </a:t>
            </a:r>
            <a:r>
              <a:rPr lang="en-US" sz="2000" dirty="0" err="1">
                <a:solidFill>
                  <a:srgbClr val="C00000"/>
                </a:solidFill>
              </a:rPr>
              <a:t>Pozzolana</a:t>
            </a:r>
            <a:r>
              <a:rPr lang="en-US" sz="2000" dirty="0">
                <a:solidFill>
                  <a:srgbClr val="C00000"/>
                </a:solidFill>
              </a:rPr>
              <a:t> Cement</a:t>
            </a:r>
            <a:r>
              <a:rPr lang="en-US" sz="2000" b="1" dirty="0">
                <a:solidFill>
                  <a:srgbClr val="C00000"/>
                </a:solidFill>
              </a:rPr>
              <a:t> </a:t>
            </a:r>
          </a:p>
          <a:p>
            <a:pPr eaLnBrk="1" hangingPunct="1">
              <a:lnSpc>
                <a:spcPct val="145000"/>
              </a:lnSpc>
            </a:pPr>
            <a:r>
              <a:rPr lang="en-US" sz="2000" b="1" dirty="0">
                <a:solidFill>
                  <a:srgbClr val="0A6192"/>
                </a:solidFill>
              </a:rPr>
              <a:t>Category # 2     : </a:t>
            </a:r>
            <a:r>
              <a:rPr lang="en-US" sz="2000" dirty="0">
                <a:solidFill>
                  <a:srgbClr val="0A6192"/>
                </a:solidFill>
              </a:rPr>
              <a:t>Road &amp; Embankment</a:t>
            </a:r>
            <a:r>
              <a:rPr lang="en-US" sz="2000" b="1" dirty="0">
                <a:solidFill>
                  <a:srgbClr val="0A6192"/>
                </a:solidFill>
              </a:rPr>
              <a:t> </a:t>
            </a:r>
          </a:p>
          <a:p>
            <a:pPr eaLnBrk="1" hangingPunct="1">
              <a:lnSpc>
                <a:spcPct val="145000"/>
              </a:lnSpc>
            </a:pPr>
            <a:r>
              <a:rPr lang="en-US" sz="2000" b="1" dirty="0">
                <a:solidFill>
                  <a:srgbClr val="0A6192"/>
                </a:solidFill>
              </a:rPr>
              <a:t>Category # 3     : </a:t>
            </a:r>
            <a:r>
              <a:rPr lang="en-US" sz="2000" dirty="0">
                <a:solidFill>
                  <a:srgbClr val="0A6192"/>
                </a:solidFill>
              </a:rPr>
              <a:t>Structural filling </a:t>
            </a:r>
            <a:endParaRPr lang="en-US" sz="2000" b="1" dirty="0">
              <a:solidFill>
                <a:srgbClr val="0A6192"/>
              </a:solidFill>
            </a:endParaRPr>
          </a:p>
          <a:p>
            <a:pPr eaLnBrk="1" hangingPunct="1">
              <a:lnSpc>
                <a:spcPct val="145000"/>
              </a:lnSpc>
            </a:pPr>
            <a:r>
              <a:rPr lang="en-US" sz="2000" b="1" dirty="0">
                <a:solidFill>
                  <a:srgbClr val="0A6192"/>
                </a:solidFill>
              </a:rPr>
              <a:t>Category # 4     : </a:t>
            </a:r>
            <a:r>
              <a:rPr lang="en-US" sz="2000" dirty="0">
                <a:solidFill>
                  <a:srgbClr val="0A6192"/>
                </a:solidFill>
              </a:rPr>
              <a:t>Land filling</a:t>
            </a:r>
          </a:p>
          <a:p>
            <a:pPr eaLnBrk="1" hangingPunct="1"/>
            <a:endParaRPr lang="en-US" sz="2000" b="1" dirty="0">
              <a:solidFill>
                <a:srgbClr val="0A619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3"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100% Utilisation of Ash</a:t>
            </a:r>
          </a:p>
        </p:txBody>
      </p:sp>
      <p:pic>
        <p:nvPicPr>
          <p:cNvPr id="5" name="Picture 4" descr="000_5642"/>
          <p:cNvPicPr>
            <a:picLocks noChangeAspect="1" noChangeArrowheads="1"/>
          </p:cNvPicPr>
          <p:nvPr/>
        </p:nvPicPr>
        <p:blipFill>
          <a:blip r:embed="rId2" cstate="print"/>
          <a:srcRect b="19182"/>
          <a:stretch>
            <a:fillRect/>
          </a:stretch>
        </p:blipFill>
        <p:spPr bwMode="auto">
          <a:xfrm>
            <a:off x="2819400" y="1600200"/>
            <a:ext cx="3962400" cy="2133600"/>
          </a:xfrm>
          <a:prstGeom prst="rect">
            <a:avLst/>
          </a:prstGeom>
          <a:noFill/>
        </p:spPr>
      </p:pic>
      <p:pic>
        <p:nvPicPr>
          <p:cNvPr id="6" name="Picture 6" descr="000_5658"/>
          <p:cNvPicPr>
            <a:picLocks noChangeAspect="1" noChangeArrowheads="1"/>
          </p:cNvPicPr>
          <p:nvPr/>
        </p:nvPicPr>
        <p:blipFill>
          <a:blip r:embed="rId3" cstate="print"/>
          <a:srcRect b="16991"/>
          <a:stretch>
            <a:fillRect/>
          </a:stretch>
        </p:blipFill>
        <p:spPr bwMode="auto">
          <a:xfrm>
            <a:off x="4876800" y="4167188"/>
            <a:ext cx="4038600" cy="2233612"/>
          </a:xfrm>
          <a:prstGeom prst="rect">
            <a:avLst/>
          </a:prstGeom>
          <a:noFill/>
        </p:spPr>
      </p:pic>
      <p:pic>
        <p:nvPicPr>
          <p:cNvPr id="7" name="Picture 7" descr="EXPORT"/>
          <p:cNvPicPr>
            <a:picLocks noChangeAspect="1" noChangeArrowheads="1"/>
          </p:cNvPicPr>
          <p:nvPr/>
        </p:nvPicPr>
        <p:blipFill>
          <a:blip r:embed="rId4" cstate="print"/>
          <a:srcRect/>
          <a:stretch>
            <a:fillRect/>
          </a:stretch>
        </p:blipFill>
        <p:spPr bwMode="auto">
          <a:xfrm>
            <a:off x="381000" y="1600200"/>
            <a:ext cx="2317832" cy="4637087"/>
          </a:xfrm>
          <a:prstGeom prst="rect">
            <a:avLst/>
          </a:prstGeom>
          <a:noFill/>
        </p:spPr>
      </p:pic>
      <p:sp>
        <p:nvSpPr>
          <p:cNvPr id="8" name="Text Box 8"/>
          <p:cNvSpPr txBox="1">
            <a:spLocks noChangeArrowheads="1"/>
          </p:cNvSpPr>
          <p:nvPr/>
        </p:nvSpPr>
        <p:spPr bwMode="auto">
          <a:xfrm>
            <a:off x="3352800" y="3733800"/>
            <a:ext cx="3172472" cy="369332"/>
          </a:xfrm>
          <a:prstGeom prst="rect">
            <a:avLst/>
          </a:prstGeom>
          <a:noFill/>
          <a:ln w="9525">
            <a:noFill/>
            <a:miter lim="800000"/>
            <a:headEnd/>
            <a:tailEnd/>
          </a:ln>
          <a:effectLst/>
        </p:spPr>
        <p:txBody>
          <a:bodyPr wrap="none">
            <a:spAutoFit/>
          </a:bodyPr>
          <a:lstStyle/>
          <a:p>
            <a:r>
              <a:rPr lang="en-US" b="1" dirty="0" smtClean="0">
                <a:solidFill>
                  <a:srgbClr val="0A6192"/>
                </a:solidFill>
              </a:rPr>
              <a:t>Pontoon Jetty to Export Fly Ash</a:t>
            </a:r>
            <a:endParaRPr lang="en-US" b="1" dirty="0">
              <a:solidFill>
                <a:srgbClr val="0A619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3"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Green Belt Around Our Power Plant</a:t>
            </a:r>
          </a:p>
        </p:txBody>
      </p:sp>
      <p:pic>
        <p:nvPicPr>
          <p:cNvPr id="9" name="Picture 7" descr="scen"/>
          <p:cNvPicPr>
            <a:picLocks noChangeAspect="1" noChangeArrowheads="1"/>
          </p:cNvPicPr>
          <p:nvPr/>
        </p:nvPicPr>
        <p:blipFill>
          <a:blip r:embed="rId2" cstate="print">
            <a:clrChange>
              <a:clrFrom>
                <a:srgbClr val="EEEEF6"/>
              </a:clrFrom>
              <a:clrTo>
                <a:srgbClr val="EEEEF6">
                  <a:alpha val="0"/>
                </a:srgbClr>
              </a:clrTo>
            </a:clrChange>
          </a:blip>
          <a:srcRect/>
          <a:stretch>
            <a:fillRect/>
          </a:stretch>
        </p:blipFill>
        <p:spPr bwMode="auto">
          <a:xfrm>
            <a:off x="0" y="1371600"/>
            <a:ext cx="9144000" cy="5181600"/>
          </a:xfrm>
          <a:prstGeom prst="rect">
            <a:avLst/>
          </a:prstGeom>
          <a:noFill/>
          <a:ln w="9525">
            <a:noFill/>
            <a:miter lim="800000"/>
            <a:headEnd/>
            <a:tailEnd/>
          </a:ln>
        </p:spPr>
      </p:pic>
      <p:sp>
        <p:nvSpPr>
          <p:cNvPr id="10" name="Rectangle 8"/>
          <p:cNvSpPr>
            <a:spLocks noChangeArrowheads="1"/>
          </p:cNvSpPr>
          <p:nvPr/>
        </p:nvSpPr>
        <p:spPr bwMode="ltGray">
          <a:xfrm>
            <a:off x="3073400" y="1524000"/>
            <a:ext cx="5810250" cy="366713"/>
          </a:xfrm>
          <a:prstGeom prst="rect">
            <a:avLst/>
          </a:prstGeom>
          <a:solidFill>
            <a:schemeClr val="bg1"/>
          </a:solidFill>
          <a:ln w="9525" algn="ctr">
            <a:noFill/>
            <a:miter lim="800000"/>
            <a:headEnd/>
            <a:tailEnd/>
          </a:ln>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b="1" dirty="0">
                <a:solidFill>
                  <a:schemeClr val="tx2"/>
                </a:solidFill>
                <a:latin typeface="+mn-lt"/>
              </a:rPr>
              <a:t>Green belt around Budge Budge Generating Station</a:t>
            </a:r>
            <a:endParaRPr lang="en-US" b="1"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922337"/>
          </a:xfrm>
          <a:prstGeom prst="rect">
            <a:avLst/>
          </a:prstGeom>
        </p:spPr>
        <p:txBody>
          <a:bodyPr rtlCol="0">
            <a:norm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rgbClr val="C00000"/>
                </a:solidFill>
                <a:effectLst/>
                <a:uLnTx/>
                <a:uFillTx/>
                <a:latin typeface="+mn-lt"/>
                <a:ea typeface="+mj-ea"/>
                <a:cs typeface="+mj-cs"/>
              </a:rPr>
              <a:t>Awards &amp; Accolades</a:t>
            </a:r>
          </a:p>
        </p:txBody>
      </p:sp>
      <p:pic>
        <p:nvPicPr>
          <p:cNvPr id="6" name="Picture 4" descr="PLF_BBGS_A"/>
          <p:cNvPicPr>
            <a:picLocks noChangeAspect="1" noChangeArrowheads="1"/>
          </p:cNvPicPr>
          <p:nvPr/>
        </p:nvPicPr>
        <p:blipFill>
          <a:blip r:embed="rId2" cstate="print"/>
          <a:srcRect/>
          <a:stretch>
            <a:fillRect/>
          </a:stretch>
        </p:blipFill>
        <p:spPr bwMode="auto">
          <a:xfrm>
            <a:off x="152400" y="1146175"/>
            <a:ext cx="2895600" cy="1990725"/>
          </a:xfrm>
          <a:prstGeom prst="rect">
            <a:avLst/>
          </a:prstGeom>
          <a:noFill/>
          <a:ln w="9525">
            <a:solidFill>
              <a:schemeClr val="tx1"/>
            </a:solidFill>
            <a:miter lim="800000"/>
            <a:headEnd/>
            <a:tailEnd/>
          </a:ln>
        </p:spPr>
      </p:pic>
      <p:pic>
        <p:nvPicPr>
          <p:cNvPr id="7" name="Picture 6" descr="FlyAsh2005_A"/>
          <p:cNvPicPr>
            <a:picLocks noChangeAspect="1" noChangeArrowheads="1"/>
          </p:cNvPicPr>
          <p:nvPr/>
        </p:nvPicPr>
        <p:blipFill>
          <a:blip r:embed="rId3" cstate="print"/>
          <a:srcRect/>
          <a:stretch>
            <a:fillRect/>
          </a:stretch>
        </p:blipFill>
        <p:spPr bwMode="auto">
          <a:xfrm>
            <a:off x="3181350" y="1146175"/>
            <a:ext cx="2895600" cy="2014538"/>
          </a:xfrm>
          <a:prstGeom prst="rect">
            <a:avLst/>
          </a:prstGeom>
          <a:noFill/>
          <a:ln w="9525">
            <a:solidFill>
              <a:schemeClr val="tx1"/>
            </a:solidFill>
            <a:miter lim="800000"/>
            <a:headEnd/>
            <a:tailEnd/>
          </a:ln>
        </p:spPr>
      </p:pic>
      <p:pic>
        <p:nvPicPr>
          <p:cNvPr id="8" name="Picture 8" descr="EnvExl2006_A"/>
          <p:cNvPicPr>
            <a:picLocks noChangeAspect="1" noChangeArrowheads="1"/>
          </p:cNvPicPr>
          <p:nvPr/>
        </p:nvPicPr>
        <p:blipFill>
          <a:blip r:embed="rId4" cstate="print"/>
          <a:srcRect/>
          <a:stretch>
            <a:fillRect/>
          </a:stretch>
        </p:blipFill>
        <p:spPr bwMode="auto">
          <a:xfrm>
            <a:off x="6200775" y="1146175"/>
            <a:ext cx="2743200" cy="2014538"/>
          </a:xfrm>
          <a:prstGeom prst="rect">
            <a:avLst/>
          </a:prstGeom>
          <a:noFill/>
          <a:ln w="9525">
            <a:solidFill>
              <a:schemeClr val="tx1"/>
            </a:solidFill>
            <a:miter lim="800000"/>
            <a:headEnd/>
            <a:tailEnd/>
          </a:ln>
        </p:spPr>
      </p:pic>
      <p:pic>
        <p:nvPicPr>
          <p:cNvPr id="9" name="Picture 10" descr="Energy2005_A"/>
          <p:cNvPicPr>
            <a:picLocks noChangeAspect="1" noChangeArrowheads="1"/>
          </p:cNvPicPr>
          <p:nvPr/>
        </p:nvPicPr>
        <p:blipFill>
          <a:blip r:embed="rId5" cstate="print"/>
          <a:srcRect/>
          <a:stretch>
            <a:fillRect/>
          </a:stretch>
        </p:blipFill>
        <p:spPr bwMode="auto">
          <a:xfrm>
            <a:off x="133350" y="4038600"/>
            <a:ext cx="2971800" cy="1905000"/>
          </a:xfrm>
          <a:prstGeom prst="rect">
            <a:avLst/>
          </a:prstGeom>
          <a:noFill/>
          <a:ln w="9525">
            <a:solidFill>
              <a:schemeClr val="tx1"/>
            </a:solidFill>
            <a:miter lim="800000"/>
            <a:headEnd/>
            <a:tailEnd/>
          </a:ln>
        </p:spPr>
      </p:pic>
      <p:pic>
        <p:nvPicPr>
          <p:cNvPr id="10" name="Picture 12" descr="EnvExl2004_A"/>
          <p:cNvPicPr>
            <a:picLocks noChangeAspect="1" noChangeArrowheads="1"/>
          </p:cNvPicPr>
          <p:nvPr/>
        </p:nvPicPr>
        <p:blipFill>
          <a:blip r:embed="rId6" cstate="print"/>
          <a:srcRect/>
          <a:stretch>
            <a:fillRect/>
          </a:stretch>
        </p:blipFill>
        <p:spPr bwMode="auto">
          <a:xfrm>
            <a:off x="3209925" y="4038600"/>
            <a:ext cx="2895600" cy="1905000"/>
          </a:xfrm>
          <a:prstGeom prst="rect">
            <a:avLst/>
          </a:prstGeom>
          <a:noFill/>
          <a:ln w="9525">
            <a:solidFill>
              <a:schemeClr val="tx1"/>
            </a:solidFill>
            <a:miter lim="800000"/>
            <a:headEnd/>
            <a:tailEnd/>
          </a:ln>
        </p:spPr>
      </p:pic>
      <p:pic>
        <p:nvPicPr>
          <p:cNvPr id="11" name="Picture 14" descr="EnvExl2007_A"/>
          <p:cNvPicPr>
            <a:picLocks noChangeAspect="1" noChangeArrowheads="1"/>
          </p:cNvPicPr>
          <p:nvPr/>
        </p:nvPicPr>
        <p:blipFill>
          <a:blip r:embed="rId7" cstate="print"/>
          <a:srcRect/>
          <a:stretch>
            <a:fillRect/>
          </a:stretch>
        </p:blipFill>
        <p:spPr bwMode="auto">
          <a:xfrm>
            <a:off x="6210300" y="4038600"/>
            <a:ext cx="2705100" cy="1914525"/>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922337"/>
          </a:xfrm>
          <a:prstGeom prst="rect">
            <a:avLst/>
          </a:prstGeom>
        </p:spPr>
        <p:txBody>
          <a:bodyPr rtlCol="0">
            <a:norm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rgbClr val="C00000"/>
                </a:solidFill>
                <a:effectLst/>
                <a:uLnTx/>
                <a:uFillTx/>
                <a:latin typeface="+mn-lt"/>
                <a:ea typeface="+mj-ea"/>
                <a:cs typeface="+mj-cs"/>
              </a:rPr>
              <a:t>Awards &amp; Accolades</a:t>
            </a:r>
          </a:p>
        </p:txBody>
      </p:sp>
      <p:pic>
        <p:nvPicPr>
          <p:cNvPr id="12" name="Picture 7" descr="1.jpg"/>
          <p:cNvPicPr>
            <a:picLocks noChangeAspect="1"/>
          </p:cNvPicPr>
          <p:nvPr/>
        </p:nvPicPr>
        <p:blipFill>
          <a:blip r:embed="rId2" cstate="print"/>
          <a:srcRect/>
          <a:stretch>
            <a:fillRect/>
          </a:stretch>
        </p:blipFill>
        <p:spPr bwMode="auto">
          <a:xfrm>
            <a:off x="228600" y="1066800"/>
            <a:ext cx="4114800" cy="2744932"/>
          </a:xfrm>
          <a:prstGeom prst="rect">
            <a:avLst/>
          </a:prstGeom>
          <a:noFill/>
          <a:ln w="9525">
            <a:noFill/>
            <a:miter lim="800000"/>
            <a:headEnd/>
            <a:tailEnd/>
          </a:ln>
        </p:spPr>
      </p:pic>
      <p:pic>
        <p:nvPicPr>
          <p:cNvPr id="13" name="Picture 12" descr="2.jpg"/>
          <p:cNvPicPr>
            <a:picLocks noChangeAspect="1"/>
          </p:cNvPicPr>
          <p:nvPr/>
        </p:nvPicPr>
        <p:blipFill>
          <a:blip r:embed="rId3" cstate="print"/>
          <a:stretch>
            <a:fillRect/>
          </a:stretch>
        </p:blipFill>
        <p:spPr>
          <a:xfrm>
            <a:off x="4495800" y="2895600"/>
            <a:ext cx="4457700" cy="2971800"/>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3657600" y="4724400"/>
            <a:ext cx="1879489" cy="523220"/>
          </a:xfrm>
          <a:prstGeom prst="rect">
            <a:avLst/>
          </a:prstGeom>
          <a:noFill/>
          <a:ln w="9525">
            <a:noFill/>
            <a:miter lim="800000"/>
            <a:headEnd/>
            <a:tailEnd/>
          </a:ln>
          <a:effectLst/>
        </p:spPr>
        <p:txBody>
          <a:bodyPr wrap="none">
            <a:spAutoFit/>
          </a:bodyPr>
          <a:lstStyle/>
          <a:p>
            <a:r>
              <a:rPr lang="en-US" sz="2800" dirty="0"/>
              <a:t>Thank You !</a:t>
            </a:r>
          </a:p>
        </p:txBody>
      </p:sp>
      <p:sp>
        <p:nvSpPr>
          <p:cNvPr id="5" name="TextBox 4"/>
          <p:cNvSpPr txBox="1"/>
          <p:nvPr/>
        </p:nvSpPr>
        <p:spPr>
          <a:xfrm>
            <a:off x="914400" y="5334000"/>
            <a:ext cx="7696200" cy="646331"/>
          </a:xfrm>
          <a:prstGeom prst="rect">
            <a:avLst/>
          </a:prstGeom>
          <a:noFill/>
        </p:spPr>
        <p:txBody>
          <a:bodyPr wrap="square" rtlCol="0">
            <a:spAutoFit/>
          </a:bodyPr>
          <a:lstStyle/>
          <a:p>
            <a:pPr algn="ctr"/>
            <a:r>
              <a:rPr lang="en-US" dirty="0" smtClean="0">
                <a:latin typeface="Arial" pitchFamily="34" charset="0"/>
                <a:cs typeface="Arial" pitchFamily="34" charset="0"/>
              </a:rPr>
              <a:t>The author may be contacted at : kushal.bhowmick@rp-sg.in</a:t>
            </a:r>
          </a:p>
          <a:p>
            <a:pPr algn="ctr"/>
            <a:r>
              <a:rPr lang="en-US" dirty="0" smtClean="0">
                <a:latin typeface="Arial" pitchFamily="34" charset="0"/>
                <a:cs typeface="Arial" pitchFamily="34" charset="0"/>
              </a:rPr>
              <a:t>Please visit our website : www.cesc.co.in</a:t>
            </a:r>
            <a:endParaRPr lang="en-US" dirty="0">
              <a:latin typeface="Arial" pitchFamily="34" charset="0"/>
              <a:cs typeface="Arial" pitchFamily="34" charset="0"/>
            </a:endParaRPr>
          </a:p>
        </p:txBody>
      </p:sp>
    </p:spTree>
    <p:extLst>
      <p:ext uri="{BB962C8B-B14F-4D97-AF65-F5344CB8AC3E}">
        <p14:creationId xmlns:p14="http://schemas.microsoft.com/office/powerpoint/2010/main" val="3166021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 name="Rounded Rectangle 4"/>
          <p:cNvSpPr/>
          <p:nvPr/>
        </p:nvSpPr>
        <p:spPr>
          <a:xfrm>
            <a:off x="15240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Air</a:t>
            </a:r>
            <a:endParaRPr lang="en-US" sz="2400" b="1" dirty="0">
              <a:effectLst>
                <a:outerShdw blurRad="38100" dist="38100" dir="2700000" algn="tl">
                  <a:srgbClr val="000000">
                    <a:alpha val="43137"/>
                  </a:srgbClr>
                </a:outerShdw>
              </a:effectLst>
            </a:endParaRPr>
          </a:p>
        </p:txBody>
      </p:sp>
      <p:sp>
        <p:nvSpPr>
          <p:cNvPr id="6" name="Rounded Rectangle 5"/>
          <p:cNvSpPr/>
          <p:nvPr/>
        </p:nvSpPr>
        <p:spPr>
          <a:xfrm>
            <a:off x="34290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Water</a:t>
            </a:r>
            <a:endParaRPr lang="en-US" sz="2400" b="1" dirty="0">
              <a:effectLst>
                <a:outerShdw blurRad="38100" dist="38100" dir="2700000" algn="tl">
                  <a:srgbClr val="000000">
                    <a:alpha val="43137"/>
                  </a:srgbClr>
                </a:outerShdw>
              </a:effectLst>
            </a:endParaRPr>
          </a:p>
        </p:txBody>
      </p:sp>
      <p:sp>
        <p:nvSpPr>
          <p:cNvPr id="7" name="Rounded Rectangle 6"/>
          <p:cNvSpPr/>
          <p:nvPr/>
        </p:nvSpPr>
        <p:spPr>
          <a:xfrm>
            <a:off x="52578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Coal</a:t>
            </a:r>
            <a:endParaRPr lang="en-US" sz="2400" b="1" dirty="0">
              <a:effectLst>
                <a:outerShdw blurRad="38100" dist="38100" dir="2700000" algn="tl">
                  <a:srgbClr val="000000">
                    <a:alpha val="43137"/>
                  </a:srgbClr>
                </a:outerShdw>
              </a:effectLst>
            </a:endParaRPr>
          </a:p>
        </p:txBody>
      </p:sp>
      <p:sp>
        <p:nvSpPr>
          <p:cNvPr id="11" name="TextBox 10"/>
          <p:cNvSpPr txBox="1"/>
          <p:nvPr/>
        </p:nvSpPr>
        <p:spPr>
          <a:xfrm>
            <a:off x="0" y="1447800"/>
            <a:ext cx="1095172"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Input</a:t>
            </a:r>
            <a:endParaRPr lang="en-US" sz="3200" b="1" dirty="0">
              <a:effectLst>
                <a:outerShdw blurRad="38100" dist="38100" dir="2700000" algn="tl">
                  <a:srgbClr val="000000">
                    <a:alpha val="43137"/>
                  </a:srgbClr>
                </a:outerShdw>
              </a:effectLst>
            </a:endParaRPr>
          </a:p>
        </p:txBody>
      </p:sp>
      <p:sp>
        <p:nvSpPr>
          <p:cNvPr id="37" name="Rounded Rectangle 36"/>
          <p:cNvSpPr/>
          <p:nvPr/>
        </p:nvSpPr>
        <p:spPr>
          <a:xfrm>
            <a:off x="1600200" y="914400"/>
            <a:ext cx="51816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Understanding the Basic Model</a:t>
            </a:r>
            <a:endParaRPr lang="en-US" sz="2400" dirty="0">
              <a:latin typeface="Arial" pitchFamily="34" charset="0"/>
              <a:cs typeface="Arial" pitchFamily="34" charset="0"/>
            </a:endParaRPr>
          </a:p>
        </p:txBody>
      </p:sp>
      <p:pic>
        <p:nvPicPr>
          <p:cNvPr id="39" name="Picture 38" descr="lrg_FACTORY.png"/>
          <p:cNvPicPr>
            <a:picLocks noChangeAspect="1"/>
          </p:cNvPicPr>
          <p:nvPr/>
        </p:nvPicPr>
        <p:blipFill>
          <a:blip r:embed="rId2" cstate="print">
            <a:clrChange>
              <a:clrFrom>
                <a:srgbClr val="FFFFFF"/>
              </a:clrFrom>
              <a:clrTo>
                <a:srgbClr val="FFFFFF">
                  <a:alpha val="0"/>
                </a:srgbClr>
              </a:clrTo>
            </a:clrChange>
          </a:blip>
          <a:srcRect t="20671" b="23337"/>
          <a:stretch>
            <a:fillRect/>
          </a:stretch>
        </p:blipFill>
        <p:spPr>
          <a:xfrm flipH="1">
            <a:off x="2286000" y="2286000"/>
            <a:ext cx="3505200" cy="2213986"/>
          </a:xfrm>
          <a:prstGeom prst="rect">
            <a:avLst/>
          </a:prstGeom>
        </p:spPr>
      </p:pic>
      <p:sp>
        <p:nvSpPr>
          <p:cNvPr id="49" name="TextBox 48"/>
          <p:cNvSpPr txBox="1"/>
          <p:nvPr/>
        </p:nvSpPr>
        <p:spPr>
          <a:xfrm>
            <a:off x="0" y="5334000"/>
            <a:ext cx="1406154"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Output</a:t>
            </a:r>
            <a:endParaRPr lang="en-US" sz="3200" b="1" dirty="0">
              <a:effectLst>
                <a:outerShdw blurRad="38100" dist="38100" dir="2700000" algn="tl">
                  <a:srgbClr val="000000">
                    <a:alpha val="43137"/>
                  </a:srgbClr>
                </a:outerShdw>
              </a:effectLst>
            </a:endParaRPr>
          </a:p>
        </p:txBody>
      </p:sp>
      <p:sp>
        <p:nvSpPr>
          <p:cNvPr id="50" name="Rounded Rectangle 49"/>
          <p:cNvSpPr/>
          <p:nvPr/>
        </p:nvSpPr>
        <p:spPr>
          <a:xfrm>
            <a:off x="3352800" y="5715000"/>
            <a:ext cx="1828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Electricity</a:t>
            </a:r>
            <a:endParaRPr lang="en-US" sz="2400" b="1" dirty="0">
              <a:effectLst>
                <a:outerShdw blurRad="38100" dist="38100" dir="2700000" algn="tl">
                  <a:srgbClr val="000000">
                    <a:alpha val="43137"/>
                  </a:srgbClr>
                </a:outerShdw>
              </a:effectLst>
            </a:endParaRPr>
          </a:p>
        </p:txBody>
      </p:sp>
      <p:sp>
        <p:nvSpPr>
          <p:cNvPr id="46" name="Lightning Bolt 45"/>
          <p:cNvSpPr/>
          <p:nvPr/>
        </p:nvSpPr>
        <p:spPr>
          <a:xfrm rot="17704406">
            <a:off x="3060181" y="5553050"/>
            <a:ext cx="944093" cy="459245"/>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4114800" y="20574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Isosceles Triangle 51"/>
          <p:cNvSpPr/>
          <p:nvPr/>
        </p:nvSpPr>
        <p:spPr>
          <a:xfrm rot="10800000">
            <a:off x="4024312" y="25146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5486400" y="1981200"/>
            <a:ext cx="0" cy="838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4" name="Isosceles Triangle 53"/>
          <p:cNvSpPr/>
          <p:nvPr/>
        </p:nvSpPr>
        <p:spPr>
          <a:xfrm rot="10800000">
            <a:off x="5410200" y="24384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2438400" y="20574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Isosceles Triangle 55"/>
          <p:cNvSpPr/>
          <p:nvPr/>
        </p:nvSpPr>
        <p:spPr>
          <a:xfrm rot="10800000">
            <a:off x="2362200" y="25146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2438400" y="2819400"/>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14800" y="4343400"/>
            <a:ext cx="0" cy="1143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rot="10800000">
            <a:off x="4038600" y="50292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a:off x="3962400" y="2819400"/>
            <a:ext cx="0" cy="533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0" name="Isosceles Triangle 79"/>
          <p:cNvSpPr/>
          <p:nvPr/>
        </p:nvSpPr>
        <p:spPr>
          <a:xfrm rot="10800000">
            <a:off x="3886200" y="30480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6019800" y="2133600"/>
            <a:ext cx="29718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effectLst>
                  <a:outerShdw blurRad="38100" dist="38100" dir="2700000" algn="tl">
                    <a:srgbClr val="000000">
                      <a:alpha val="43137"/>
                    </a:srgbClr>
                  </a:outerShdw>
                </a:effectLst>
              </a:rPr>
              <a:t>OBJECTIVE</a:t>
            </a:r>
          </a:p>
          <a:p>
            <a:pPr algn="ctr"/>
            <a:r>
              <a:rPr lang="en-US" dirty="0" smtClean="0">
                <a:solidFill>
                  <a:schemeClr val="tx1"/>
                </a:solidFill>
                <a:effectLst>
                  <a:outerShdw blurRad="38100" dist="38100" dir="2700000" algn="tl">
                    <a:srgbClr val="000000">
                      <a:alpha val="43137"/>
                    </a:srgbClr>
                  </a:outerShdw>
                </a:effectLst>
              </a:rPr>
              <a:t>     Reduce Coal Consumption</a:t>
            </a:r>
          </a:p>
          <a:p>
            <a:pPr algn="ctr"/>
            <a:r>
              <a:rPr lang="en-US" sz="2400" dirty="0" smtClean="0">
                <a:solidFill>
                  <a:schemeClr val="tx1"/>
                </a:solidFill>
                <a:effectLst>
                  <a:outerShdw blurRad="38100" dist="38100" dir="2700000" algn="tl">
                    <a:srgbClr val="000000">
                      <a:alpha val="43137"/>
                    </a:srgbClr>
                  </a:outerShdw>
                </a:effectLst>
              </a:rPr>
              <a:t>BENEFIT</a:t>
            </a:r>
          </a:p>
          <a:p>
            <a:pPr algn="ctr"/>
            <a:r>
              <a:rPr lang="en-US" sz="2400" dirty="0" smtClean="0">
                <a:solidFill>
                  <a:schemeClr val="tx1"/>
                </a:solidFill>
                <a:effectLst>
                  <a:outerShdw blurRad="38100" dist="38100" dir="2700000" algn="tl">
                    <a:srgbClr val="000000">
                      <a:alpha val="43137"/>
                    </a:srgbClr>
                  </a:outerShdw>
                </a:effectLst>
              </a:rPr>
              <a:t>Reduction in CO</a:t>
            </a:r>
            <a:r>
              <a:rPr lang="en-US" sz="2400" baseline="-25000" dirty="0" smtClean="0">
                <a:solidFill>
                  <a:schemeClr val="tx1"/>
                </a:solidFill>
                <a:effectLst>
                  <a:outerShdw blurRad="38100" dist="38100" dir="2700000" algn="tl">
                    <a:srgbClr val="000000">
                      <a:alpha val="43137"/>
                    </a:srgbClr>
                  </a:outerShdw>
                </a:effectLst>
              </a:rPr>
              <a:t>2</a:t>
            </a:r>
          </a:p>
          <a:p>
            <a:pPr algn="ctr"/>
            <a:endParaRPr lang="en-US" dirty="0">
              <a:solidFill>
                <a:schemeClr val="tx1"/>
              </a:solidFill>
              <a:effectLst>
                <a:outerShdw blurRad="38100" dist="38100" dir="2700000" algn="tl">
                  <a:srgbClr val="000000">
                    <a:alpha val="43137"/>
                  </a:srgbClr>
                </a:outerShdw>
              </a:effectLst>
            </a:endParaRPr>
          </a:p>
        </p:txBody>
      </p:sp>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 name="Rounded Rectangle 4"/>
          <p:cNvSpPr/>
          <p:nvPr/>
        </p:nvSpPr>
        <p:spPr>
          <a:xfrm>
            <a:off x="15240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Air</a:t>
            </a:r>
            <a:endParaRPr lang="en-US" sz="2400" b="1" dirty="0">
              <a:effectLst>
                <a:outerShdw blurRad="38100" dist="38100" dir="2700000" algn="tl">
                  <a:srgbClr val="000000">
                    <a:alpha val="43137"/>
                  </a:srgbClr>
                </a:outerShdw>
              </a:effectLst>
            </a:endParaRPr>
          </a:p>
        </p:txBody>
      </p:sp>
      <p:sp>
        <p:nvSpPr>
          <p:cNvPr id="6" name="Rounded Rectangle 5"/>
          <p:cNvSpPr/>
          <p:nvPr/>
        </p:nvSpPr>
        <p:spPr>
          <a:xfrm>
            <a:off x="34290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Water</a:t>
            </a:r>
            <a:endParaRPr lang="en-US" sz="2400" b="1" dirty="0">
              <a:effectLst>
                <a:outerShdw blurRad="38100" dist="38100" dir="2700000" algn="tl">
                  <a:srgbClr val="000000">
                    <a:alpha val="43137"/>
                  </a:srgbClr>
                </a:outerShdw>
              </a:effectLst>
            </a:endParaRPr>
          </a:p>
        </p:txBody>
      </p:sp>
      <p:sp>
        <p:nvSpPr>
          <p:cNvPr id="7" name="Rounded Rectangle 6"/>
          <p:cNvSpPr/>
          <p:nvPr/>
        </p:nvSpPr>
        <p:spPr>
          <a:xfrm>
            <a:off x="5257800" y="1600200"/>
            <a:ext cx="1447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Coal</a:t>
            </a:r>
            <a:endParaRPr lang="en-US" sz="2400" b="1" dirty="0">
              <a:effectLst>
                <a:outerShdw blurRad="38100" dist="38100" dir="2700000" algn="tl">
                  <a:srgbClr val="000000">
                    <a:alpha val="43137"/>
                  </a:srgbClr>
                </a:outerShdw>
              </a:effectLst>
            </a:endParaRPr>
          </a:p>
        </p:txBody>
      </p:sp>
      <p:sp>
        <p:nvSpPr>
          <p:cNvPr id="11" name="TextBox 10"/>
          <p:cNvSpPr txBox="1"/>
          <p:nvPr/>
        </p:nvSpPr>
        <p:spPr>
          <a:xfrm>
            <a:off x="0" y="1447800"/>
            <a:ext cx="1095172"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Input</a:t>
            </a:r>
            <a:endParaRPr lang="en-US" sz="3200" b="1" dirty="0">
              <a:effectLst>
                <a:outerShdw blurRad="38100" dist="38100" dir="2700000" algn="tl">
                  <a:srgbClr val="000000">
                    <a:alpha val="43137"/>
                  </a:srgbClr>
                </a:outerShdw>
              </a:effectLst>
            </a:endParaRPr>
          </a:p>
        </p:txBody>
      </p:sp>
      <p:sp>
        <p:nvSpPr>
          <p:cNvPr id="37" name="Rounded Rectangle 36"/>
          <p:cNvSpPr/>
          <p:nvPr/>
        </p:nvSpPr>
        <p:spPr>
          <a:xfrm>
            <a:off x="1600200" y="914400"/>
            <a:ext cx="51816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Understanding the Basic Model</a:t>
            </a:r>
            <a:endParaRPr lang="en-US" sz="2400" dirty="0">
              <a:latin typeface="Arial" pitchFamily="34" charset="0"/>
              <a:cs typeface="Arial" pitchFamily="34" charset="0"/>
            </a:endParaRPr>
          </a:p>
        </p:txBody>
      </p:sp>
      <p:pic>
        <p:nvPicPr>
          <p:cNvPr id="39" name="Picture 38" descr="lrg_FACTORY.png"/>
          <p:cNvPicPr>
            <a:picLocks noChangeAspect="1"/>
          </p:cNvPicPr>
          <p:nvPr/>
        </p:nvPicPr>
        <p:blipFill>
          <a:blip r:embed="rId2" cstate="print">
            <a:clrChange>
              <a:clrFrom>
                <a:srgbClr val="FFFFFF"/>
              </a:clrFrom>
              <a:clrTo>
                <a:srgbClr val="FFFFFF">
                  <a:alpha val="0"/>
                </a:srgbClr>
              </a:clrTo>
            </a:clrChange>
          </a:blip>
          <a:srcRect t="20671" b="23337"/>
          <a:stretch>
            <a:fillRect/>
          </a:stretch>
        </p:blipFill>
        <p:spPr>
          <a:xfrm flipH="1">
            <a:off x="2286000" y="2286000"/>
            <a:ext cx="3505200" cy="2213986"/>
          </a:xfrm>
          <a:prstGeom prst="rect">
            <a:avLst/>
          </a:prstGeom>
        </p:spPr>
      </p:pic>
      <p:sp>
        <p:nvSpPr>
          <p:cNvPr id="49" name="TextBox 48"/>
          <p:cNvSpPr txBox="1"/>
          <p:nvPr/>
        </p:nvSpPr>
        <p:spPr>
          <a:xfrm>
            <a:off x="0" y="5334000"/>
            <a:ext cx="1406154"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Output</a:t>
            </a:r>
            <a:endParaRPr lang="en-US" sz="3200" b="1" dirty="0">
              <a:effectLst>
                <a:outerShdw blurRad="38100" dist="38100" dir="2700000" algn="tl">
                  <a:srgbClr val="000000">
                    <a:alpha val="43137"/>
                  </a:srgbClr>
                </a:outerShdw>
              </a:effectLst>
            </a:endParaRPr>
          </a:p>
        </p:txBody>
      </p:sp>
      <p:sp>
        <p:nvSpPr>
          <p:cNvPr id="50" name="Rounded Rectangle 49"/>
          <p:cNvSpPr/>
          <p:nvPr/>
        </p:nvSpPr>
        <p:spPr>
          <a:xfrm>
            <a:off x="3352800" y="5715000"/>
            <a:ext cx="1828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Electricity</a:t>
            </a:r>
            <a:endParaRPr lang="en-US" sz="2400" b="1" dirty="0">
              <a:effectLst>
                <a:outerShdw blurRad="38100" dist="38100" dir="2700000" algn="tl">
                  <a:srgbClr val="000000">
                    <a:alpha val="43137"/>
                  </a:srgbClr>
                </a:outerShdw>
              </a:effectLst>
            </a:endParaRPr>
          </a:p>
        </p:txBody>
      </p:sp>
      <p:sp>
        <p:nvSpPr>
          <p:cNvPr id="46" name="Lightning Bolt 45"/>
          <p:cNvSpPr/>
          <p:nvPr/>
        </p:nvSpPr>
        <p:spPr>
          <a:xfrm rot="17704406">
            <a:off x="3060181" y="5553050"/>
            <a:ext cx="944093" cy="459245"/>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4114800" y="20574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Isosceles Triangle 51"/>
          <p:cNvSpPr/>
          <p:nvPr/>
        </p:nvSpPr>
        <p:spPr>
          <a:xfrm rot="10800000">
            <a:off x="4024312" y="25146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5486400" y="1981200"/>
            <a:ext cx="0" cy="838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4" name="Isosceles Triangle 53"/>
          <p:cNvSpPr/>
          <p:nvPr/>
        </p:nvSpPr>
        <p:spPr>
          <a:xfrm rot="10800000">
            <a:off x="5410200" y="24384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2438400" y="20574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Isosceles Triangle 55"/>
          <p:cNvSpPr/>
          <p:nvPr/>
        </p:nvSpPr>
        <p:spPr>
          <a:xfrm rot="10800000">
            <a:off x="2362200" y="25146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2438400" y="2819400"/>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14800" y="4343400"/>
            <a:ext cx="0" cy="1143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rot="10800000">
            <a:off x="4038600" y="50292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a:off x="3962400" y="2819400"/>
            <a:ext cx="0" cy="533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0" name="Isosceles Triangle 79"/>
          <p:cNvSpPr/>
          <p:nvPr/>
        </p:nvSpPr>
        <p:spPr>
          <a:xfrm rot="10800000">
            <a:off x="3886200" y="3048000"/>
            <a:ext cx="190500"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wn Arrow 80"/>
          <p:cNvSpPr/>
          <p:nvPr/>
        </p:nvSpPr>
        <p:spPr>
          <a:xfrm>
            <a:off x="5562600" y="2057400"/>
            <a:ext cx="914400" cy="990600"/>
          </a:xfrm>
          <a:prstGeom prst="downArrow">
            <a:avLst>
              <a:gd name="adj1" fmla="val 50000"/>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3"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Reduction in Coal Consumption by</a:t>
            </a:r>
            <a:br>
              <a:rPr lang="en-US" sz="4000" b="1" cap="small" dirty="0" smtClean="0">
                <a:solidFill>
                  <a:srgbClr val="C00000"/>
                </a:solidFill>
                <a:latin typeface="+mn-lt"/>
              </a:rPr>
            </a:br>
            <a:r>
              <a:rPr lang="en-US" sz="4000" b="1" cap="small" dirty="0" smtClean="0">
                <a:solidFill>
                  <a:srgbClr val="C00000"/>
                </a:solidFill>
                <a:latin typeface="+mn-lt"/>
              </a:rPr>
              <a:t>Heat Rate Improvement</a:t>
            </a:r>
          </a:p>
        </p:txBody>
      </p:sp>
      <p:sp>
        <p:nvSpPr>
          <p:cNvPr id="54" name="Rectangle 30"/>
          <p:cNvSpPr txBox="1">
            <a:spLocks noChangeArrowheads="1"/>
          </p:cNvSpPr>
          <p:nvPr/>
        </p:nvSpPr>
        <p:spPr bwMode="auto">
          <a:xfrm>
            <a:off x="1066800" y="1981200"/>
            <a:ext cx="7392988" cy="12192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b="1" kern="0" dirty="0" smtClean="0">
                <a:latin typeface="Arial" pitchFamily="34" charset="0"/>
                <a:cs typeface="Arial" pitchFamily="34" charset="0"/>
              </a:rPr>
              <a:t>Improvement of Heat Rate means </a:t>
            </a:r>
            <a:r>
              <a:rPr lang="en-US" sz="2000" b="1" kern="0" dirty="0" smtClean="0">
                <a:solidFill>
                  <a:srgbClr val="C00000"/>
                </a:solidFill>
                <a:latin typeface="Arial" pitchFamily="34" charset="0"/>
                <a:cs typeface="Arial" pitchFamily="34" charset="0"/>
              </a:rPr>
              <a:t>improvement in efficiency</a:t>
            </a:r>
            <a:r>
              <a:rPr lang="en-US" sz="2000" b="1" kern="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b="1" kern="0" dirty="0" smtClean="0">
                <a:latin typeface="Arial" pitchFamily="34" charset="0"/>
                <a:cs typeface="Arial" pitchFamily="34" charset="0"/>
              </a:rPr>
              <a:t>which reduces coal consumption and benefits </a:t>
            </a:r>
            <a:r>
              <a:rPr lang="en-US" sz="2000" b="1" kern="0" dirty="0" smtClean="0">
                <a:solidFill>
                  <a:srgbClr val="C00000"/>
                </a:solidFill>
                <a:latin typeface="Arial" pitchFamily="34" charset="0"/>
                <a:cs typeface="Arial" pitchFamily="34" charset="0"/>
              </a:rPr>
              <a:t>environment</a:t>
            </a:r>
            <a:endParaRPr lang="en-US" b="1" kern="0" dirty="0">
              <a:solidFill>
                <a:srgbClr val="C00000"/>
              </a:solidFill>
              <a:latin typeface="Arial" pitchFamily="34" charset="0"/>
              <a:cs typeface="Arial" pitchFamily="34" charset="0"/>
            </a:endParaRPr>
          </a:p>
        </p:txBody>
      </p:sp>
      <p:grpSp>
        <p:nvGrpSpPr>
          <p:cNvPr id="2" name="Group 13"/>
          <p:cNvGrpSpPr>
            <a:grpSpLocks/>
          </p:cNvGrpSpPr>
          <p:nvPr/>
        </p:nvGrpSpPr>
        <p:grpSpPr bwMode="auto">
          <a:xfrm>
            <a:off x="381000" y="1828800"/>
            <a:ext cx="685800" cy="685800"/>
            <a:chOff x="2438400" y="2014538"/>
            <a:chExt cx="685800" cy="685800"/>
          </a:xfrm>
        </p:grpSpPr>
        <p:sp>
          <p:nvSpPr>
            <p:cNvPr id="56"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57"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1</a:t>
              </a:r>
            </a:p>
          </p:txBody>
        </p:sp>
      </p:grpSp>
      <p:sp>
        <p:nvSpPr>
          <p:cNvPr id="70" name="Rectangle 30"/>
          <p:cNvSpPr txBox="1">
            <a:spLocks noChangeArrowheads="1"/>
          </p:cNvSpPr>
          <p:nvPr/>
        </p:nvSpPr>
        <p:spPr bwMode="auto">
          <a:xfrm>
            <a:off x="1143000" y="2971800"/>
            <a:ext cx="7772400" cy="7620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b="1" kern="0" dirty="0" smtClean="0">
                <a:latin typeface="Arial" pitchFamily="34" charset="0"/>
                <a:cs typeface="Arial" pitchFamily="34" charset="0"/>
              </a:rPr>
              <a:t>Major </a:t>
            </a:r>
            <a:r>
              <a:rPr lang="en-US" sz="2000" b="1" kern="0" dirty="0" smtClean="0">
                <a:solidFill>
                  <a:srgbClr val="C00000"/>
                </a:solidFill>
                <a:latin typeface="Arial" pitchFamily="34" charset="0"/>
                <a:cs typeface="Arial" pitchFamily="34" charset="0"/>
              </a:rPr>
              <a:t>areas of losses </a:t>
            </a:r>
            <a:r>
              <a:rPr lang="en-US" sz="2000" b="1" kern="0" dirty="0" smtClean="0">
                <a:latin typeface="Arial" pitchFamily="34" charset="0"/>
                <a:cs typeface="Arial" pitchFamily="34" charset="0"/>
              </a:rPr>
              <a:t>have been identified and corrective actions implemented like</a:t>
            </a:r>
          </a:p>
          <a:p>
            <a:pPr marL="342900" indent="-342900">
              <a:spcBef>
                <a:spcPct val="20000"/>
              </a:spcBef>
              <a:buClr>
                <a:schemeClr val="accent2"/>
              </a:buClr>
              <a:buFont typeface="Arial" pitchFamily="34" charset="0"/>
              <a:buChar char="•"/>
              <a:defRPr/>
            </a:pPr>
            <a:r>
              <a:rPr lang="en-US" b="1" kern="0" dirty="0" smtClean="0">
                <a:latin typeface="Arial" pitchFamily="34" charset="0"/>
                <a:cs typeface="Arial" pitchFamily="34" charset="0"/>
              </a:rPr>
              <a:t>Proper blending of coal to achieve close adherence to design coal </a:t>
            </a:r>
          </a:p>
          <a:p>
            <a:pPr marL="342900" indent="-342900">
              <a:spcBef>
                <a:spcPct val="20000"/>
              </a:spcBef>
              <a:buClr>
                <a:schemeClr val="accent2"/>
              </a:buClr>
              <a:buFont typeface="Arial" pitchFamily="34" charset="0"/>
              <a:buChar char="•"/>
              <a:defRPr/>
            </a:pPr>
            <a:r>
              <a:rPr lang="en-US" b="1" kern="0" dirty="0" smtClean="0">
                <a:latin typeface="Arial" pitchFamily="34" charset="0"/>
                <a:cs typeface="Arial" pitchFamily="34" charset="0"/>
              </a:rPr>
              <a:t> Regular and time bound checking of </a:t>
            </a:r>
            <a:r>
              <a:rPr lang="en-US" b="1" kern="0" dirty="0" err="1" smtClean="0">
                <a:latin typeface="Arial" pitchFamily="34" charset="0"/>
                <a:cs typeface="Arial" pitchFamily="34" charset="0"/>
              </a:rPr>
              <a:t>unburnt</a:t>
            </a:r>
            <a:r>
              <a:rPr lang="en-US" b="1" kern="0" dirty="0" smtClean="0">
                <a:latin typeface="Arial" pitchFamily="34" charset="0"/>
                <a:cs typeface="Arial" pitchFamily="34" charset="0"/>
              </a:rPr>
              <a:t> carbon and excess air</a:t>
            </a:r>
          </a:p>
          <a:p>
            <a:pPr marL="342900" indent="-342900">
              <a:spcBef>
                <a:spcPct val="20000"/>
              </a:spcBef>
              <a:buClr>
                <a:schemeClr val="accent2"/>
              </a:buClr>
              <a:buFont typeface="Arial" pitchFamily="34" charset="0"/>
              <a:buChar char="•"/>
              <a:defRPr/>
            </a:pPr>
            <a:r>
              <a:rPr lang="en-US" b="1" kern="0" dirty="0" err="1" smtClean="0">
                <a:latin typeface="Arial" pitchFamily="34" charset="0"/>
                <a:cs typeface="Arial" pitchFamily="34" charset="0"/>
              </a:rPr>
              <a:t>Thermographic</a:t>
            </a:r>
            <a:r>
              <a:rPr lang="en-US" b="1" kern="0" dirty="0" smtClean="0">
                <a:latin typeface="Arial" pitchFamily="34" charset="0"/>
                <a:cs typeface="Arial" pitchFamily="34" charset="0"/>
              </a:rPr>
              <a:t> monitoring of insulations and drain lines to detect heat  loss and steam leaks. </a:t>
            </a:r>
          </a:p>
          <a:p>
            <a:pPr marL="342900" indent="-342900">
              <a:spcBef>
                <a:spcPct val="20000"/>
              </a:spcBef>
              <a:buClr>
                <a:schemeClr val="accent2"/>
              </a:buClr>
              <a:buFont typeface="Arial" pitchFamily="34" charset="0"/>
              <a:buChar char="•"/>
              <a:defRPr/>
            </a:pPr>
            <a:r>
              <a:rPr lang="en-US" b="1" kern="0" dirty="0" smtClean="0">
                <a:latin typeface="Arial" pitchFamily="34" charset="0"/>
                <a:cs typeface="Arial" pitchFamily="34" charset="0"/>
              </a:rPr>
              <a:t> Time bound replacement of turbine internal seals to maintain turbine efficiency</a:t>
            </a:r>
            <a:endParaRPr lang="en-US" sz="2400" b="1" kern="0" dirty="0" smtClean="0">
              <a:solidFill>
                <a:srgbClr val="C00000"/>
              </a:solidFill>
              <a:latin typeface="Arial" pitchFamily="34" charset="0"/>
              <a:cs typeface="Arial" pitchFamily="34" charset="0"/>
            </a:endParaRPr>
          </a:p>
          <a:p>
            <a:pPr marL="342900" indent="-342900">
              <a:spcBef>
                <a:spcPct val="20000"/>
              </a:spcBef>
              <a:buClr>
                <a:schemeClr val="accent2"/>
              </a:buClr>
              <a:defRPr/>
            </a:pPr>
            <a:endParaRPr lang="en-US" sz="2400" b="1" kern="0" dirty="0" smtClean="0">
              <a:solidFill>
                <a:srgbClr val="C00000"/>
              </a:solidFill>
              <a:latin typeface="Arial" pitchFamily="34" charset="0"/>
              <a:cs typeface="Arial" pitchFamily="34" charset="0"/>
            </a:endParaRPr>
          </a:p>
          <a:p>
            <a:pPr marL="342900" indent="-342900">
              <a:spcBef>
                <a:spcPct val="20000"/>
              </a:spcBef>
              <a:buClr>
                <a:schemeClr val="accent2"/>
              </a:buClr>
              <a:defRPr/>
            </a:pPr>
            <a:r>
              <a:rPr lang="en-US" sz="2400" b="1" kern="0" dirty="0" smtClean="0">
                <a:solidFill>
                  <a:srgbClr val="C00000"/>
                </a:solidFill>
                <a:latin typeface="Arial" pitchFamily="34" charset="0"/>
                <a:cs typeface="Arial" pitchFamily="34" charset="0"/>
              </a:rPr>
              <a:t> </a:t>
            </a:r>
            <a:endParaRPr lang="en-US" sz="2000" b="1" kern="0" dirty="0" smtClean="0">
              <a:latin typeface="Arial" pitchFamily="34" charset="0"/>
              <a:cs typeface="Arial" pitchFamily="34" charset="0"/>
            </a:endParaRPr>
          </a:p>
          <a:p>
            <a:pPr marL="800100" lvl="1" indent="-342900">
              <a:spcBef>
                <a:spcPct val="20000"/>
              </a:spcBef>
              <a:buClr>
                <a:schemeClr val="accent2"/>
              </a:buClr>
              <a:buFont typeface="Arial" pitchFamily="34" charset="0"/>
              <a:buChar char="•"/>
              <a:defRPr/>
            </a:pPr>
            <a:endParaRPr lang="en-US" sz="2000" b="1" kern="0" dirty="0">
              <a:solidFill>
                <a:srgbClr val="C00000"/>
              </a:solidFill>
              <a:latin typeface="Arial" pitchFamily="34" charset="0"/>
              <a:cs typeface="Arial" pitchFamily="34" charset="0"/>
            </a:endParaRPr>
          </a:p>
        </p:txBody>
      </p:sp>
      <p:grpSp>
        <p:nvGrpSpPr>
          <p:cNvPr id="3" name="Group 20"/>
          <p:cNvGrpSpPr>
            <a:grpSpLocks/>
          </p:cNvGrpSpPr>
          <p:nvPr/>
        </p:nvGrpSpPr>
        <p:grpSpPr bwMode="auto">
          <a:xfrm>
            <a:off x="381000" y="2819400"/>
            <a:ext cx="685800" cy="685800"/>
            <a:chOff x="2438400" y="2014538"/>
            <a:chExt cx="685800" cy="685800"/>
          </a:xfrm>
        </p:grpSpPr>
        <p:sp>
          <p:nvSpPr>
            <p:cNvPr id="72"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73"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a:solidFill>
                    <a:srgbClr val="FEFEFE"/>
                  </a:solidFill>
                  <a:latin typeface="Arial" pitchFamily="34" charset="0"/>
                  <a:cs typeface="Arial" pitchFamily="34" charset="0"/>
                </a:rPr>
                <a:t>2</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53"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Reduction in Coal Consumption by</a:t>
            </a:r>
            <a:br>
              <a:rPr lang="en-US" sz="4000" b="1" cap="small" dirty="0" smtClean="0">
                <a:solidFill>
                  <a:srgbClr val="C00000"/>
                </a:solidFill>
                <a:latin typeface="+mn-lt"/>
              </a:rPr>
            </a:br>
            <a:r>
              <a:rPr lang="en-US" sz="4000" b="1" cap="small" dirty="0" smtClean="0">
                <a:solidFill>
                  <a:srgbClr val="C00000"/>
                </a:solidFill>
                <a:latin typeface="+mn-lt"/>
              </a:rPr>
              <a:t>Heat Rate Improvement</a:t>
            </a:r>
          </a:p>
        </p:txBody>
      </p:sp>
      <p:sp>
        <p:nvSpPr>
          <p:cNvPr id="70" name="Rectangle 30"/>
          <p:cNvSpPr txBox="1">
            <a:spLocks noChangeArrowheads="1"/>
          </p:cNvSpPr>
          <p:nvPr/>
        </p:nvSpPr>
        <p:spPr bwMode="auto">
          <a:xfrm>
            <a:off x="1066800" y="2057400"/>
            <a:ext cx="7772400" cy="7620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b="1" kern="0" dirty="0" smtClean="0">
                <a:latin typeface="Arial" pitchFamily="34" charset="0"/>
                <a:cs typeface="Arial" pitchFamily="34" charset="0"/>
              </a:rPr>
              <a:t>Major </a:t>
            </a:r>
            <a:r>
              <a:rPr lang="en-US" sz="2000" b="1" kern="0" dirty="0" smtClean="0">
                <a:solidFill>
                  <a:srgbClr val="C00000"/>
                </a:solidFill>
                <a:latin typeface="Arial" pitchFamily="34" charset="0"/>
                <a:cs typeface="Arial" pitchFamily="34" charset="0"/>
              </a:rPr>
              <a:t>areas of losses </a:t>
            </a:r>
            <a:r>
              <a:rPr lang="en-US" sz="2000" b="1" kern="0" dirty="0" smtClean="0">
                <a:latin typeface="Arial" pitchFamily="34" charset="0"/>
                <a:cs typeface="Arial" pitchFamily="34" charset="0"/>
              </a:rPr>
              <a:t>have been identified and corrective actions implemented like ( </a:t>
            </a:r>
            <a:r>
              <a:rPr lang="en-US" sz="2000" b="1" kern="0" dirty="0" err="1" smtClean="0">
                <a:latin typeface="Arial" pitchFamily="34" charset="0"/>
                <a:cs typeface="Arial" pitchFamily="34" charset="0"/>
              </a:rPr>
              <a:t>contd</a:t>
            </a:r>
            <a:r>
              <a:rPr lang="en-US" sz="2000" b="1" kern="0" dirty="0" smtClean="0">
                <a:latin typeface="Arial" pitchFamily="34" charset="0"/>
                <a:cs typeface="Arial" pitchFamily="34" charset="0"/>
              </a:rPr>
              <a:t>…)</a:t>
            </a:r>
          </a:p>
          <a:p>
            <a:pPr marL="342900" indent="-342900">
              <a:spcBef>
                <a:spcPct val="20000"/>
              </a:spcBef>
              <a:buClr>
                <a:schemeClr val="accent2"/>
              </a:buClr>
              <a:defRPr/>
            </a:pPr>
            <a:endParaRPr lang="en-US" sz="2000" b="1" kern="0" dirty="0" smtClean="0">
              <a:latin typeface="Arial" pitchFamily="34" charset="0"/>
              <a:cs typeface="Arial" pitchFamily="34" charset="0"/>
            </a:endParaRPr>
          </a:p>
          <a:p>
            <a:pPr marL="342900" indent="-342900">
              <a:spcBef>
                <a:spcPct val="20000"/>
              </a:spcBef>
              <a:buClr>
                <a:schemeClr val="accent2"/>
              </a:buClr>
              <a:buFont typeface="Arial" pitchFamily="34" charset="0"/>
              <a:buChar char="•"/>
              <a:defRPr/>
            </a:pPr>
            <a:r>
              <a:rPr lang="en-US" b="1" kern="0" dirty="0" smtClean="0">
                <a:latin typeface="Arial" pitchFamily="34" charset="0"/>
                <a:cs typeface="Arial" pitchFamily="34" charset="0"/>
              </a:rPr>
              <a:t>Continuous monitoring of any deviation of critical parameters like steam pressure, steam temp, flue exit temp, condenser vacuum, oxygen &amp; CO % .</a:t>
            </a:r>
          </a:p>
          <a:p>
            <a:pPr marL="342900" indent="-342900">
              <a:spcBef>
                <a:spcPct val="20000"/>
              </a:spcBef>
              <a:buClr>
                <a:schemeClr val="accent2"/>
              </a:buClr>
              <a:buFont typeface="Arial" pitchFamily="34" charset="0"/>
              <a:buChar char="•"/>
              <a:defRPr/>
            </a:pPr>
            <a:endParaRPr lang="en-US" b="1" kern="0" dirty="0" smtClean="0">
              <a:latin typeface="Arial" pitchFamily="34" charset="0"/>
              <a:cs typeface="Arial" pitchFamily="34" charset="0"/>
            </a:endParaRPr>
          </a:p>
          <a:p>
            <a:pPr marL="342900" indent="-342900">
              <a:spcBef>
                <a:spcPct val="20000"/>
              </a:spcBef>
              <a:buClr>
                <a:schemeClr val="accent2"/>
              </a:buClr>
              <a:buFont typeface="Arial" pitchFamily="34" charset="0"/>
              <a:buChar char="•"/>
              <a:defRPr/>
            </a:pPr>
            <a:r>
              <a:rPr lang="en-US" b="1" kern="0" dirty="0" smtClean="0">
                <a:latin typeface="Arial" pitchFamily="34" charset="0"/>
                <a:cs typeface="Arial" pitchFamily="34" charset="0"/>
              </a:rPr>
              <a:t>Replacement of Phosphate Treatment by All Volatile Treatment of Boiler Feed Water. </a:t>
            </a:r>
          </a:p>
          <a:p>
            <a:pPr marL="342900" indent="-342900">
              <a:spcBef>
                <a:spcPct val="20000"/>
              </a:spcBef>
              <a:buClr>
                <a:schemeClr val="accent2"/>
              </a:buClr>
              <a:buFont typeface="Arial" pitchFamily="34" charset="0"/>
              <a:buChar char="•"/>
              <a:defRPr/>
            </a:pPr>
            <a:endParaRPr lang="en-US" b="1" kern="0" dirty="0" smtClean="0">
              <a:latin typeface="Arial" pitchFamily="34" charset="0"/>
              <a:cs typeface="Arial" pitchFamily="34" charset="0"/>
            </a:endParaRPr>
          </a:p>
          <a:p>
            <a:pPr marL="342900" indent="-342900">
              <a:spcBef>
                <a:spcPct val="20000"/>
              </a:spcBef>
              <a:buClr>
                <a:schemeClr val="accent2"/>
              </a:buClr>
              <a:buFont typeface="Arial" pitchFamily="34" charset="0"/>
              <a:buChar char="•"/>
              <a:defRPr/>
            </a:pPr>
            <a:r>
              <a:rPr lang="en-US" b="1" kern="0" dirty="0" smtClean="0">
                <a:latin typeface="Arial" pitchFamily="34" charset="0"/>
                <a:cs typeface="Arial" pitchFamily="34" charset="0"/>
              </a:rPr>
              <a:t>Alteration of fuel oil atomizing media</a:t>
            </a:r>
          </a:p>
          <a:p>
            <a:pPr marL="342900" indent="-342900">
              <a:spcBef>
                <a:spcPct val="20000"/>
              </a:spcBef>
              <a:buClr>
                <a:schemeClr val="accent2"/>
              </a:buClr>
              <a:buFont typeface="Arial" pitchFamily="34" charset="0"/>
              <a:buChar char="•"/>
              <a:defRPr/>
            </a:pPr>
            <a:endParaRPr lang="en-US" b="1" kern="0" dirty="0" smtClean="0">
              <a:latin typeface="Arial" pitchFamily="34" charset="0"/>
              <a:cs typeface="Arial" pitchFamily="34" charset="0"/>
            </a:endParaRPr>
          </a:p>
          <a:p>
            <a:pPr marL="342900" indent="-342900">
              <a:spcBef>
                <a:spcPct val="20000"/>
              </a:spcBef>
              <a:buClr>
                <a:schemeClr val="accent2"/>
              </a:buClr>
              <a:defRPr/>
            </a:pPr>
            <a:r>
              <a:rPr lang="en-US" sz="2400" b="1" kern="0" dirty="0" smtClean="0">
                <a:solidFill>
                  <a:srgbClr val="C00000"/>
                </a:solidFill>
                <a:latin typeface="Arial" pitchFamily="34" charset="0"/>
                <a:cs typeface="Arial" pitchFamily="34" charset="0"/>
              </a:rPr>
              <a:t>  </a:t>
            </a:r>
          </a:p>
          <a:p>
            <a:pPr marL="342900" indent="-342900">
              <a:spcBef>
                <a:spcPct val="20000"/>
              </a:spcBef>
              <a:buClr>
                <a:schemeClr val="accent2"/>
              </a:buClr>
              <a:buFont typeface="Arial" pitchFamily="34" charset="0"/>
              <a:buChar char="•"/>
              <a:defRPr/>
            </a:pPr>
            <a:endParaRPr lang="en-US" sz="2400" b="1" kern="0" dirty="0" smtClean="0">
              <a:solidFill>
                <a:srgbClr val="C00000"/>
              </a:solidFill>
              <a:latin typeface="Arial" pitchFamily="34" charset="0"/>
              <a:cs typeface="Arial" pitchFamily="34" charset="0"/>
            </a:endParaRPr>
          </a:p>
          <a:p>
            <a:pPr marL="342900" indent="-342900">
              <a:spcBef>
                <a:spcPct val="20000"/>
              </a:spcBef>
              <a:buClr>
                <a:schemeClr val="accent2"/>
              </a:buClr>
              <a:defRPr/>
            </a:pPr>
            <a:endParaRPr lang="en-US" sz="2400" b="1" kern="0" dirty="0" smtClean="0">
              <a:solidFill>
                <a:srgbClr val="C00000"/>
              </a:solidFill>
              <a:latin typeface="Arial" pitchFamily="34" charset="0"/>
              <a:cs typeface="Arial" pitchFamily="34" charset="0"/>
            </a:endParaRPr>
          </a:p>
          <a:p>
            <a:pPr marL="342900" indent="-342900">
              <a:spcBef>
                <a:spcPct val="20000"/>
              </a:spcBef>
              <a:buClr>
                <a:schemeClr val="accent2"/>
              </a:buClr>
              <a:defRPr/>
            </a:pPr>
            <a:r>
              <a:rPr lang="en-US" sz="2400" b="1" kern="0" dirty="0" smtClean="0">
                <a:solidFill>
                  <a:srgbClr val="C00000"/>
                </a:solidFill>
                <a:latin typeface="Arial" pitchFamily="34" charset="0"/>
                <a:cs typeface="Arial" pitchFamily="34" charset="0"/>
              </a:rPr>
              <a:t> </a:t>
            </a:r>
            <a:endParaRPr lang="en-US" sz="2000" b="1" kern="0" dirty="0" smtClean="0">
              <a:latin typeface="Arial" pitchFamily="34" charset="0"/>
              <a:cs typeface="Arial" pitchFamily="34" charset="0"/>
            </a:endParaRPr>
          </a:p>
          <a:p>
            <a:pPr marL="800100" lvl="1" indent="-342900">
              <a:spcBef>
                <a:spcPct val="20000"/>
              </a:spcBef>
              <a:buClr>
                <a:schemeClr val="accent2"/>
              </a:buClr>
              <a:buFont typeface="Arial" pitchFamily="34" charset="0"/>
              <a:buChar char="•"/>
              <a:defRPr/>
            </a:pPr>
            <a:endParaRPr lang="en-US" sz="2000" b="1" kern="0" dirty="0">
              <a:solidFill>
                <a:srgbClr val="C00000"/>
              </a:solidFill>
              <a:latin typeface="Arial" pitchFamily="34" charset="0"/>
              <a:cs typeface="Arial" pitchFamily="34" charset="0"/>
            </a:endParaRPr>
          </a:p>
        </p:txBody>
      </p:sp>
      <p:grpSp>
        <p:nvGrpSpPr>
          <p:cNvPr id="3" name="Group 20"/>
          <p:cNvGrpSpPr>
            <a:grpSpLocks/>
          </p:cNvGrpSpPr>
          <p:nvPr/>
        </p:nvGrpSpPr>
        <p:grpSpPr bwMode="auto">
          <a:xfrm>
            <a:off x="304800" y="1905000"/>
            <a:ext cx="685800" cy="685800"/>
            <a:chOff x="2438400" y="2014538"/>
            <a:chExt cx="685800" cy="685800"/>
          </a:xfrm>
        </p:grpSpPr>
        <p:sp>
          <p:nvSpPr>
            <p:cNvPr id="72"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73"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a:solidFill>
                    <a:srgbClr val="FEFEFE"/>
                  </a:solidFill>
                  <a:latin typeface="Arial" pitchFamily="34" charset="0"/>
                  <a:cs typeface="Arial" pitchFamily="34" charset="0"/>
                </a:rPr>
                <a:t>2</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67818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itchFamily="34" charset="0"/>
                <a:cs typeface="Arial" pitchFamily="34" charset="0"/>
              </a:rPr>
              <a:t>Energy &amp; Environment Model of CESC Limited</a:t>
            </a:r>
            <a:endParaRPr lang="en-US" sz="2400" dirty="0">
              <a:latin typeface="Arial" pitchFamily="34" charset="0"/>
              <a:cs typeface="Arial" pitchFamily="34" charset="0"/>
            </a:endParaRPr>
          </a:p>
        </p:txBody>
      </p:sp>
      <p:sp>
        <p:nvSpPr>
          <p:cNvPr id="18" name="Rectangle 30"/>
          <p:cNvSpPr txBox="1">
            <a:spLocks noChangeArrowheads="1"/>
          </p:cNvSpPr>
          <p:nvPr/>
        </p:nvSpPr>
        <p:spPr bwMode="auto">
          <a:xfrm>
            <a:off x="1219200" y="2209800"/>
            <a:ext cx="7392988" cy="5334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b="1" kern="0" dirty="0" smtClean="0">
                <a:latin typeface="Arial" pitchFamily="34" charset="0"/>
                <a:cs typeface="Arial" pitchFamily="34" charset="0"/>
              </a:rPr>
              <a:t> In last 8 years the combined </a:t>
            </a:r>
            <a:r>
              <a:rPr lang="en-US" b="1" kern="0" dirty="0" smtClean="0">
                <a:solidFill>
                  <a:srgbClr val="C00000"/>
                </a:solidFill>
                <a:latin typeface="Arial" pitchFamily="34" charset="0"/>
                <a:cs typeface="Arial" pitchFamily="34" charset="0"/>
              </a:rPr>
              <a:t>Heat Rate </a:t>
            </a:r>
            <a:r>
              <a:rPr lang="en-US" b="1" kern="0" dirty="0" smtClean="0">
                <a:latin typeface="Arial" pitchFamily="34" charset="0"/>
                <a:cs typeface="Arial" pitchFamily="34" charset="0"/>
              </a:rPr>
              <a:t>of CESC’s power plants has improved by around </a:t>
            </a:r>
            <a:r>
              <a:rPr lang="en-US" b="1" kern="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10%</a:t>
            </a:r>
            <a:endParaRPr lang="en-US" b="1" kern="0" dirty="0">
              <a:solidFill>
                <a:srgbClr val="C00000"/>
              </a:solidFill>
              <a:latin typeface="Arial" pitchFamily="34" charset="0"/>
              <a:cs typeface="Arial" pitchFamily="34" charset="0"/>
            </a:endParaRPr>
          </a:p>
        </p:txBody>
      </p:sp>
      <p:grpSp>
        <p:nvGrpSpPr>
          <p:cNvPr id="2" name="Group 20"/>
          <p:cNvGrpSpPr>
            <a:grpSpLocks/>
          </p:cNvGrpSpPr>
          <p:nvPr/>
        </p:nvGrpSpPr>
        <p:grpSpPr bwMode="auto">
          <a:xfrm>
            <a:off x="457200" y="2057400"/>
            <a:ext cx="685800" cy="685800"/>
            <a:chOff x="2438400" y="2014538"/>
            <a:chExt cx="685800" cy="685800"/>
          </a:xfrm>
        </p:grpSpPr>
        <p:sp>
          <p:nvSpPr>
            <p:cNvPr id="20"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21"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1</a:t>
              </a:r>
              <a:endParaRPr lang="en-US" sz="2400" dirty="0">
                <a:solidFill>
                  <a:srgbClr val="FEFEFE"/>
                </a:solidFill>
                <a:latin typeface="Arial" pitchFamily="34" charset="0"/>
                <a:cs typeface="Arial" pitchFamily="34" charset="0"/>
              </a:endParaRPr>
            </a:p>
          </p:txBody>
        </p:sp>
      </p:grpSp>
      <p:grpSp>
        <p:nvGrpSpPr>
          <p:cNvPr id="5" name="Group 20"/>
          <p:cNvGrpSpPr>
            <a:grpSpLocks/>
          </p:cNvGrpSpPr>
          <p:nvPr/>
        </p:nvGrpSpPr>
        <p:grpSpPr bwMode="auto">
          <a:xfrm>
            <a:off x="533400" y="2971800"/>
            <a:ext cx="685800" cy="685800"/>
            <a:chOff x="2438400" y="2014538"/>
            <a:chExt cx="685800" cy="685800"/>
          </a:xfrm>
        </p:grpSpPr>
        <p:sp>
          <p:nvSpPr>
            <p:cNvPr id="26" name="AutoShape 24"/>
            <p:cNvSpPr>
              <a:spLocks noChangeArrowheads="1"/>
            </p:cNvSpPr>
            <p:nvPr/>
          </p:nvSpPr>
          <p:spPr bwMode="gray">
            <a:xfrm>
              <a:off x="2438400" y="2014538"/>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en-US">
                <a:latin typeface="Arial" pitchFamily="34" charset="0"/>
                <a:cs typeface="Arial" pitchFamily="34" charset="0"/>
              </a:endParaRPr>
            </a:p>
          </p:txBody>
        </p:sp>
        <p:sp>
          <p:nvSpPr>
            <p:cNvPr id="27" name="Text Box 26"/>
            <p:cNvSpPr txBox="1">
              <a:spLocks noChangeArrowheads="1"/>
            </p:cNvSpPr>
            <p:nvPr/>
          </p:nvSpPr>
          <p:spPr bwMode="gray">
            <a:xfrm>
              <a:off x="2592388" y="2112963"/>
              <a:ext cx="354012" cy="457200"/>
            </a:xfrm>
            <a:prstGeom prst="rect">
              <a:avLst/>
            </a:prstGeom>
            <a:noFill/>
            <a:ln w="9525" algn="ctr">
              <a:noFill/>
              <a:miter lim="800000"/>
              <a:headEnd/>
              <a:tailEnd/>
            </a:ln>
          </p:spPr>
          <p:txBody>
            <a:bodyPr wrap="none">
              <a:spAutoFit/>
            </a:bodyPr>
            <a:lstStyle/>
            <a:p>
              <a:pPr algn="ctr" eaLnBrk="0" hangingPunct="0"/>
              <a:r>
                <a:rPr lang="en-US" sz="2400" dirty="0" smtClean="0">
                  <a:solidFill>
                    <a:srgbClr val="FEFEFE"/>
                  </a:solidFill>
                  <a:latin typeface="Arial" pitchFamily="34" charset="0"/>
                  <a:cs typeface="Arial" pitchFamily="34" charset="0"/>
                </a:rPr>
                <a:t>2</a:t>
              </a:r>
              <a:endParaRPr lang="en-US" sz="2400" dirty="0">
                <a:solidFill>
                  <a:srgbClr val="FEFEFE"/>
                </a:solidFill>
                <a:latin typeface="Arial" pitchFamily="34" charset="0"/>
                <a:cs typeface="Arial" pitchFamily="34" charset="0"/>
              </a:endParaRPr>
            </a:p>
          </p:txBody>
        </p:sp>
      </p:grpSp>
      <p:sp>
        <p:nvSpPr>
          <p:cNvPr id="28" name="Rectangle 30"/>
          <p:cNvSpPr txBox="1">
            <a:spLocks noChangeArrowheads="1"/>
          </p:cNvSpPr>
          <p:nvPr/>
        </p:nvSpPr>
        <p:spPr bwMode="auto">
          <a:xfrm>
            <a:off x="1219200" y="2971800"/>
            <a:ext cx="7924800" cy="3429000"/>
          </a:xfrm>
          <a:prstGeom prst="rect">
            <a:avLst/>
          </a:prstGeom>
          <a:noFill/>
          <a:ln w="9525">
            <a:noFill/>
            <a:miter lim="800000"/>
            <a:headEnd/>
            <a:tailEnd/>
          </a:ln>
          <a:effectLst/>
        </p:spPr>
        <p:txBody>
          <a:bodyPr/>
          <a:lstStyle/>
          <a:p>
            <a:pPr marL="342900" indent="-342900">
              <a:spcBef>
                <a:spcPct val="20000"/>
              </a:spcBef>
              <a:buClr>
                <a:schemeClr val="accent2"/>
              </a:buClr>
              <a:defRPr/>
            </a:pPr>
            <a:r>
              <a:rPr lang="en-US" b="1" kern="0" dirty="0" smtClean="0">
                <a:latin typeface="Arial" pitchFamily="34" charset="0"/>
                <a:cs typeface="Arial" pitchFamily="34" charset="0"/>
              </a:rPr>
              <a:t> Considering our combined Generation is 8600 MU and average GCV of Coal is  4500 Kcal/Kg </a:t>
            </a:r>
          </a:p>
          <a:p>
            <a:pPr marL="342900" indent="-342900">
              <a:spcBef>
                <a:spcPct val="20000"/>
              </a:spcBef>
              <a:buClr>
                <a:schemeClr val="accent2"/>
              </a:buClr>
              <a:defRPr/>
            </a:pPr>
            <a:r>
              <a:rPr lang="en-US" b="1" kern="0" dirty="0" smtClean="0">
                <a:latin typeface="Arial" pitchFamily="34" charset="0"/>
                <a:cs typeface="Arial" pitchFamily="34" charset="0"/>
              </a:rPr>
              <a:t>     Improvement in Heat Rate by 10% means</a:t>
            </a:r>
          </a:p>
          <a:p>
            <a:pPr marL="1257300" lvl="2" indent="-342900">
              <a:spcBef>
                <a:spcPct val="20000"/>
              </a:spcBef>
              <a:buClr>
                <a:schemeClr val="accent2"/>
              </a:buClr>
              <a:buFont typeface="Arial" pitchFamily="34" charset="0"/>
              <a:buChar char="•"/>
              <a:defRPr/>
            </a:pPr>
            <a:r>
              <a:rPr lang="en-US" b="1" kern="0" dirty="0" smtClean="0">
                <a:solidFill>
                  <a:srgbClr val="C00000"/>
                </a:solidFill>
                <a:latin typeface="Arial" pitchFamily="34" charset="0"/>
                <a:cs typeface="Arial" pitchFamily="34" charset="0"/>
              </a:rPr>
              <a:t>520, 735 Tons </a:t>
            </a:r>
            <a:r>
              <a:rPr lang="en-US" b="1" kern="0" dirty="0" smtClean="0">
                <a:latin typeface="Arial" pitchFamily="34" charset="0"/>
                <a:cs typeface="Arial" pitchFamily="34" charset="0"/>
              </a:rPr>
              <a:t>of Coal Saving</a:t>
            </a:r>
            <a:br>
              <a:rPr lang="en-US" b="1" kern="0" dirty="0" smtClean="0">
                <a:latin typeface="Arial" pitchFamily="34" charset="0"/>
                <a:cs typeface="Arial" pitchFamily="34" charset="0"/>
              </a:rPr>
            </a:br>
            <a:r>
              <a:rPr lang="en-US" b="1" kern="0" dirty="0" smtClean="0">
                <a:latin typeface="Arial" pitchFamily="34" charset="0"/>
                <a:cs typeface="Arial" pitchFamily="34" charset="0"/>
              </a:rPr>
              <a:t>( Equivalent  147 Rakes )</a:t>
            </a:r>
          </a:p>
          <a:p>
            <a:pPr marL="1257300" lvl="2" indent="-342900">
              <a:spcBef>
                <a:spcPct val="20000"/>
              </a:spcBef>
              <a:buClr>
                <a:schemeClr val="accent2"/>
              </a:buClr>
              <a:buFont typeface="Arial" pitchFamily="34" charset="0"/>
              <a:buChar char="•"/>
              <a:defRPr/>
            </a:pPr>
            <a:r>
              <a:rPr lang="en-US" b="1" kern="0" dirty="0" smtClean="0">
                <a:solidFill>
                  <a:srgbClr val="C00000"/>
                </a:solidFill>
                <a:latin typeface="Arial" pitchFamily="34" charset="0"/>
                <a:cs typeface="Arial" pitchFamily="34" charset="0"/>
              </a:rPr>
              <a:t> </a:t>
            </a:r>
            <a:r>
              <a:rPr lang="en-US" b="1" kern="0" dirty="0" smtClean="0">
                <a:latin typeface="Arial" pitchFamily="34" charset="0"/>
                <a:cs typeface="Arial" pitchFamily="34" charset="0"/>
              </a:rPr>
              <a:t>Direct Reduction of  CO</a:t>
            </a:r>
            <a:r>
              <a:rPr lang="en-US" b="1" kern="0" baseline="-25000" dirty="0" smtClean="0">
                <a:latin typeface="Arial" pitchFamily="34" charset="0"/>
                <a:cs typeface="Arial" pitchFamily="34" charset="0"/>
              </a:rPr>
              <a:t>2  </a:t>
            </a:r>
            <a:r>
              <a:rPr lang="en-US" b="1" kern="0" dirty="0" smtClean="0">
                <a:latin typeface="Arial" pitchFamily="34" charset="0"/>
                <a:cs typeface="Arial" pitchFamily="34" charset="0"/>
              </a:rPr>
              <a:t>by</a:t>
            </a:r>
            <a:r>
              <a:rPr lang="en-US" b="1" kern="0" baseline="-25000" dirty="0" smtClean="0">
                <a:latin typeface="Arial" pitchFamily="34" charset="0"/>
                <a:cs typeface="Arial" pitchFamily="34" charset="0"/>
              </a:rPr>
              <a:t> </a:t>
            </a:r>
            <a:r>
              <a:rPr lang="en-US" b="1" kern="0" dirty="0" smtClean="0">
                <a:solidFill>
                  <a:srgbClr val="C00000"/>
                </a:solidFill>
                <a:latin typeface="Arial" pitchFamily="34" charset="0"/>
                <a:cs typeface="Arial" pitchFamily="34" charset="0"/>
              </a:rPr>
              <a:t>966,311 Tons</a:t>
            </a:r>
          </a:p>
          <a:p>
            <a:pPr marL="1257300" lvl="2" indent="-342900">
              <a:spcBef>
                <a:spcPct val="20000"/>
              </a:spcBef>
              <a:buClr>
                <a:schemeClr val="accent2"/>
              </a:buClr>
              <a:buFont typeface="Arial" pitchFamily="34" charset="0"/>
              <a:buChar char="•"/>
              <a:defRPr/>
            </a:pPr>
            <a:r>
              <a:rPr lang="en-US" b="1" kern="0" dirty="0" smtClean="0">
                <a:latin typeface="Arial" pitchFamily="34" charset="0"/>
                <a:cs typeface="Arial" pitchFamily="34" charset="0"/>
              </a:rPr>
              <a:t>Along with </a:t>
            </a:r>
            <a:r>
              <a:rPr lang="en-US" b="1" kern="0" dirty="0" smtClean="0">
                <a:solidFill>
                  <a:srgbClr val="C00000"/>
                </a:solidFill>
                <a:latin typeface="Arial" pitchFamily="34" charset="0"/>
                <a:cs typeface="Arial" pitchFamily="34" charset="0"/>
              </a:rPr>
              <a:t>substantial indirect reduction </a:t>
            </a:r>
            <a:r>
              <a:rPr lang="en-US" b="1" kern="0" dirty="0" smtClean="0">
                <a:latin typeface="Arial" pitchFamily="34" charset="0"/>
                <a:cs typeface="Arial" pitchFamily="34" charset="0"/>
              </a:rPr>
              <a:t>of CO</a:t>
            </a:r>
            <a:r>
              <a:rPr lang="en-US" b="1" kern="0" baseline="-25000" dirty="0" smtClean="0">
                <a:latin typeface="Arial" pitchFamily="34" charset="0"/>
                <a:cs typeface="Arial" pitchFamily="34" charset="0"/>
              </a:rPr>
              <a:t>2</a:t>
            </a:r>
            <a:r>
              <a:rPr lang="en-US" b="1" kern="0" dirty="0" smtClean="0">
                <a:latin typeface="Arial" pitchFamily="34" charset="0"/>
                <a:cs typeface="Arial" pitchFamily="34" charset="0"/>
              </a:rPr>
              <a:t> due to less rake movement and less coal handling.</a:t>
            </a:r>
          </a:p>
        </p:txBody>
      </p:sp>
      <p:sp>
        <p:nvSpPr>
          <p:cNvPr id="36" name="Up Ribbon 35"/>
          <p:cNvSpPr/>
          <p:nvPr/>
        </p:nvSpPr>
        <p:spPr>
          <a:xfrm>
            <a:off x="838200" y="5791200"/>
            <a:ext cx="2362200" cy="762000"/>
          </a:xfrm>
          <a:prstGeom prst="ribbon2">
            <a:avLst>
              <a:gd name="adj1" fmla="val 16667"/>
              <a:gd name="adj2" fmla="val 58205"/>
            </a:avLst>
          </a:prstGeom>
          <a:solidFill>
            <a:schemeClr val="accent3">
              <a:lumMod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966,311</a:t>
            </a:r>
          </a:p>
          <a:p>
            <a:pPr algn="ctr"/>
            <a:r>
              <a:rPr lang="en-US" dirty="0" smtClean="0"/>
              <a:t>Ton</a:t>
            </a:r>
            <a:endParaRPr lang="en-US" dirty="0"/>
          </a:p>
        </p:txBody>
      </p:sp>
      <p:pic>
        <p:nvPicPr>
          <p:cNvPr id="37" name="Picture 36" descr="co2-target-copyright-prooxygen-200w.png"/>
          <p:cNvPicPr>
            <a:picLocks noChangeAspect="1"/>
          </p:cNvPicPr>
          <p:nvPr/>
        </p:nvPicPr>
        <p:blipFill>
          <a:blip r:embed="rId2" cstate="print"/>
          <a:stretch>
            <a:fillRect/>
          </a:stretch>
        </p:blipFill>
        <p:spPr>
          <a:xfrm>
            <a:off x="228600" y="5445443"/>
            <a:ext cx="914400" cy="891540"/>
          </a:xfrm>
          <a:prstGeom prst="rect">
            <a:avLst/>
          </a:prstGeom>
        </p:spPr>
      </p:pic>
      <p:sp>
        <p:nvSpPr>
          <p:cNvPr id="38" name="Rectangle 37"/>
          <p:cNvSpPr/>
          <p:nvPr/>
        </p:nvSpPr>
        <p:spPr>
          <a:xfrm>
            <a:off x="811129" y="5410200"/>
            <a:ext cx="1537922" cy="461665"/>
          </a:xfrm>
          <a:prstGeom prst="rect">
            <a:avLst/>
          </a:prstGeom>
          <a:noFill/>
        </p:spPr>
        <p:txBody>
          <a:bodyPr wrap="none" lIns="91440" tIns="45720" rIns="91440" bIns="45720">
            <a:spAutoFit/>
          </a:bodyPr>
          <a:lstStyle/>
          <a:p>
            <a:pPr algn="ctr"/>
            <a:r>
              <a:rPr lang="en-US" sz="2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Reduction</a:t>
            </a:r>
            <a:endParaRPr lang="en-US" sz="2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
        <p:nvSpPr>
          <p:cNvPr id="39" name="WordArt 2"/>
          <p:cNvSpPr>
            <a:spLocks noChangeArrowheads="1" noChangeShapeType="1" noTextEdit="1"/>
          </p:cNvSpPr>
          <p:nvPr/>
        </p:nvSpPr>
        <p:spPr bwMode="auto">
          <a:xfrm rot="19580924">
            <a:off x="110641" y="5368600"/>
            <a:ext cx="1162217" cy="1042987"/>
          </a:xfrm>
          <a:prstGeom prst="rect">
            <a:avLst/>
          </a:prstGeom>
        </p:spPr>
        <p:txBody>
          <a:bodyPr wrap="none" fromWordArt="1">
            <a:prstTxWarp prst="textArchUp">
              <a:avLst>
                <a:gd name="adj" fmla="val 12946101"/>
              </a:avLst>
            </a:prstTxWarp>
          </a:bodyPr>
          <a:lstStyle/>
          <a:p>
            <a:pPr algn="ctr" rtl="0"/>
            <a:r>
              <a:rPr lang="en-US" sz="3600" kern="10" spc="0" dirty="0" smtClean="0">
                <a:ln w="9525">
                  <a:solidFill>
                    <a:srgbClr val="000000"/>
                  </a:solidFill>
                  <a:round/>
                  <a:headEnd/>
                  <a:tailEnd/>
                </a:ln>
                <a:solidFill>
                  <a:srgbClr val="009900"/>
                </a:solidFill>
                <a:effectLst/>
                <a:latin typeface="Arial Black"/>
              </a:rPr>
              <a:t>Annual</a:t>
            </a:r>
            <a:endParaRPr lang="en-US" sz="3600" kern="10" spc="0" dirty="0">
              <a:ln w="9525">
                <a:solidFill>
                  <a:srgbClr val="000000"/>
                </a:solidFill>
                <a:round/>
                <a:headEnd/>
                <a:tailEnd/>
              </a:ln>
              <a:solidFill>
                <a:srgbClr val="009900"/>
              </a:solidFill>
              <a:effectLst/>
              <a:latin typeface="Arial Black"/>
            </a:endParaRPr>
          </a:p>
        </p:txBody>
      </p:sp>
      <p:sp>
        <p:nvSpPr>
          <p:cNvPr id="25" name="Title 1"/>
          <p:cNvSpPr>
            <a:spLocks noGrp="1"/>
          </p:cNvSpPr>
          <p:nvPr>
            <p:ph type="title"/>
          </p:nvPr>
        </p:nvSpPr>
        <p:spPr>
          <a:xfrm>
            <a:off x="457200" y="914400"/>
            <a:ext cx="8229600" cy="533400"/>
          </a:xfrm>
        </p:spPr>
        <p:txBody>
          <a:bodyPr rtlCol="0">
            <a:normAutofit fontScale="90000"/>
          </a:bodyPr>
          <a:lstStyle/>
          <a:p>
            <a:pPr fontAlgn="auto">
              <a:spcAft>
                <a:spcPts val="0"/>
              </a:spcAft>
              <a:defRPr/>
            </a:pPr>
            <a:r>
              <a:rPr lang="en-US" sz="4000" b="1" cap="small" dirty="0" smtClean="0">
                <a:solidFill>
                  <a:srgbClr val="C00000"/>
                </a:solidFill>
                <a:latin typeface="+mn-lt"/>
              </a:rPr>
              <a:t>Results</a:t>
            </a:r>
            <a:br>
              <a:rPr lang="en-US" sz="4000" b="1" cap="small" dirty="0" smtClean="0">
                <a:solidFill>
                  <a:srgbClr val="C00000"/>
                </a:solidFill>
                <a:latin typeface="+mn-lt"/>
              </a:rPr>
            </a:br>
            <a:r>
              <a:rPr lang="en-US" sz="4000" b="1" cap="small" dirty="0" smtClean="0">
                <a:solidFill>
                  <a:srgbClr val="C00000"/>
                </a:solidFill>
                <a:latin typeface="+mn-lt"/>
              </a:rPr>
              <a:t>Heat Rate Improvement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2.2|0.7|8.7|2.7|3.7|3.|5.3"/>
</p:tagLst>
</file>

<file path=ppt/tags/tag2.xml><?xml version="1.0" encoding="utf-8"?>
<p:tagLst xmlns:a="http://schemas.openxmlformats.org/drawingml/2006/main" xmlns:r="http://schemas.openxmlformats.org/officeDocument/2006/relationships" xmlns:p="http://schemas.openxmlformats.org/presentationml/2006/main">
  <p:tag name="TIMING" val="|0.4|5.|4.5|4.5|4.8|13.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2209</TotalTime>
  <Words>2186</Words>
  <Application>Microsoft Office PowerPoint</Application>
  <PresentationFormat>On-screen Show (4:3)</PresentationFormat>
  <Paragraphs>453</Paragraphs>
  <Slides>45</Slides>
  <Notes>10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1_Office Theme</vt:lpstr>
      <vt:lpstr>PowerPoint Presentation</vt:lpstr>
      <vt:lpstr>PowerPoint Presentation</vt:lpstr>
      <vt:lpstr>PowerPoint Presentation</vt:lpstr>
      <vt:lpstr>PowerPoint Presentation</vt:lpstr>
      <vt:lpstr>PowerPoint Presentation</vt:lpstr>
      <vt:lpstr>PowerPoint Presentation</vt:lpstr>
      <vt:lpstr>Reduction in Coal Consumption by Heat Rate Improvement</vt:lpstr>
      <vt:lpstr>Reduction in Coal Consumption by Heat Rate Improvement</vt:lpstr>
      <vt:lpstr>Results Heat Rate Improvement</vt:lpstr>
      <vt:lpstr>PowerPoint Presentation</vt:lpstr>
      <vt:lpstr>PowerPoint Presentation</vt:lpstr>
      <vt:lpstr>Reduction of Auxiliary Power Consumption</vt:lpstr>
      <vt:lpstr>Reduction of Auxiliary Power Consumption</vt:lpstr>
      <vt:lpstr>Stage Blinding of Condensate Extraction Pump</vt:lpstr>
      <vt:lpstr>Stage Blinding of Condensate Extraction Pump</vt:lpstr>
      <vt:lpstr>Incorporation of VFD in ID &amp; FD Fans</vt:lpstr>
      <vt:lpstr>Installation of Micro Hydel Unit in CW Outfall</vt:lpstr>
      <vt:lpstr>Installation of Micro Hydel Unit in CW Outfall</vt:lpstr>
      <vt:lpstr>Results : Auxiliary Improvement</vt:lpstr>
      <vt:lpstr>PowerPoint Presentation</vt:lpstr>
      <vt:lpstr>PowerPoint Presentation</vt:lpstr>
      <vt:lpstr>PowerPoint Presentation</vt:lpstr>
      <vt:lpstr>Reduce Particulate Matter</vt:lpstr>
      <vt:lpstr>Ammonia Dozing</vt:lpstr>
      <vt:lpstr>Reduce Particulate Matter</vt:lpstr>
      <vt:lpstr>Reduce Particulate Matter (Wet ESP)</vt:lpstr>
      <vt:lpstr>Reduce Particulate Matter (Wet ESP)</vt:lpstr>
      <vt:lpstr>Reduce Particulate Matter (Wet ESP)</vt:lpstr>
      <vt:lpstr>Reduce Particulate Matter (Wet ESP)</vt:lpstr>
      <vt:lpstr>Reduce Particulate Matter ( Wet ESP )</vt:lpstr>
      <vt:lpstr>Reduce Particulate Matter</vt:lpstr>
      <vt:lpstr>100% Recycling</vt:lpstr>
      <vt:lpstr>100% Recycling</vt:lpstr>
      <vt:lpstr>100% Recycling</vt:lpstr>
      <vt:lpstr>100% Recycling  Of Bottom Ash Handling Water</vt:lpstr>
      <vt:lpstr>100% Recycling of Process Effluent</vt:lpstr>
      <vt:lpstr>PowerPoint Presentation</vt:lpstr>
      <vt:lpstr>PowerPoint Presentation</vt:lpstr>
      <vt:lpstr>100% Utilisation of Ash</vt:lpstr>
      <vt:lpstr>100% Utilisation of Ash</vt:lpstr>
      <vt:lpstr>100% Utilisation of Ash</vt:lpstr>
      <vt:lpstr>Green Belt Around Our Power Plant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Ananda</dc:creator>
  <cp:lastModifiedBy>Ananda</cp:lastModifiedBy>
  <cp:revision>260</cp:revision>
  <dcterms:created xsi:type="dcterms:W3CDTF">2012-03-27T05:05:55Z</dcterms:created>
  <dcterms:modified xsi:type="dcterms:W3CDTF">2012-04-12T04:02:16Z</dcterms:modified>
</cp:coreProperties>
</file>